
<file path=[Content_Types].xml><?xml version="1.0" encoding="utf-8"?>
<Types xmlns="http://schemas.openxmlformats.org/package/2006/content-types">
  <Default Extension="png" ContentType="image/png"/>
  <Default Extension="m4a" ContentType="audio/mp4"/>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80" r:id="rId1"/>
    <p:sldMasterId id="2147483683" r:id="rId2"/>
    <p:sldMasterId id="2147483662" r:id="rId3"/>
  </p:sldMasterIdLst>
  <p:notesMasterIdLst>
    <p:notesMasterId r:id="rId35"/>
  </p:notesMasterIdLst>
  <p:handoutMasterIdLst>
    <p:handoutMasterId r:id="rId36"/>
  </p:handoutMasterIdLst>
  <p:sldIdLst>
    <p:sldId id="719" r:id="rId4"/>
    <p:sldId id="720" r:id="rId5"/>
    <p:sldId id="721" r:id="rId6"/>
    <p:sldId id="722" r:id="rId7"/>
    <p:sldId id="752" r:id="rId8"/>
    <p:sldId id="833" r:id="rId9"/>
    <p:sldId id="834" r:id="rId10"/>
    <p:sldId id="841" r:id="rId11"/>
    <p:sldId id="818" r:id="rId12"/>
    <p:sldId id="858" r:id="rId13"/>
    <p:sldId id="863" r:id="rId14"/>
    <p:sldId id="860" r:id="rId15"/>
    <p:sldId id="728" r:id="rId16"/>
    <p:sldId id="831" r:id="rId17"/>
    <p:sldId id="823" r:id="rId18"/>
    <p:sldId id="832" r:id="rId19"/>
    <p:sldId id="812" r:id="rId20"/>
    <p:sldId id="856" r:id="rId21"/>
    <p:sldId id="857" r:id="rId22"/>
    <p:sldId id="862" r:id="rId23"/>
    <p:sldId id="816" r:id="rId24"/>
    <p:sldId id="855" r:id="rId25"/>
    <p:sldId id="817" r:id="rId26"/>
    <p:sldId id="739" r:id="rId27"/>
    <p:sldId id="755" r:id="rId28"/>
    <p:sldId id="756" r:id="rId29"/>
    <p:sldId id="740" r:id="rId30"/>
    <p:sldId id="827" r:id="rId31"/>
    <p:sldId id="783" r:id="rId32"/>
    <p:sldId id="842" r:id="rId33"/>
    <p:sldId id="811" r:id="rId34"/>
  </p:sldIdLst>
  <p:sldSz cx="9144000" cy="6858000" type="screen4x3"/>
  <p:notesSz cx="9296400" cy="7010400"/>
  <p:defaultTextStyle>
    <a:defPPr>
      <a:defRPr lang="en-US"/>
    </a:defPPr>
    <a:lvl1pPr algn="ctr" rtl="0" eaLnBrk="0" fontAlgn="base" hangingPunct="0">
      <a:spcBef>
        <a:spcPct val="50000"/>
      </a:spcBef>
      <a:spcAft>
        <a:spcPct val="0"/>
      </a:spcAft>
      <a:defRPr sz="4000" kern="1200">
        <a:solidFill>
          <a:schemeClr val="bg1"/>
        </a:solidFill>
        <a:latin typeface="Arial" charset="0"/>
        <a:ea typeface="ＭＳ Ｐゴシック" pitchFamily="-110" charset="-128"/>
        <a:cs typeface="+mn-cs"/>
      </a:defRPr>
    </a:lvl1pPr>
    <a:lvl2pPr marL="457200" algn="ctr" rtl="0" eaLnBrk="0" fontAlgn="base" hangingPunct="0">
      <a:spcBef>
        <a:spcPct val="50000"/>
      </a:spcBef>
      <a:spcAft>
        <a:spcPct val="0"/>
      </a:spcAft>
      <a:defRPr sz="4000" kern="1200">
        <a:solidFill>
          <a:schemeClr val="bg1"/>
        </a:solidFill>
        <a:latin typeface="Arial" charset="0"/>
        <a:ea typeface="ＭＳ Ｐゴシック" pitchFamily="-110" charset="-128"/>
        <a:cs typeface="+mn-cs"/>
      </a:defRPr>
    </a:lvl2pPr>
    <a:lvl3pPr marL="914400" algn="ctr" rtl="0" eaLnBrk="0" fontAlgn="base" hangingPunct="0">
      <a:spcBef>
        <a:spcPct val="50000"/>
      </a:spcBef>
      <a:spcAft>
        <a:spcPct val="0"/>
      </a:spcAft>
      <a:defRPr sz="4000" kern="1200">
        <a:solidFill>
          <a:schemeClr val="bg1"/>
        </a:solidFill>
        <a:latin typeface="Arial" charset="0"/>
        <a:ea typeface="ＭＳ Ｐゴシック" pitchFamily="-110" charset="-128"/>
        <a:cs typeface="+mn-cs"/>
      </a:defRPr>
    </a:lvl3pPr>
    <a:lvl4pPr marL="1371600" algn="ctr" rtl="0" eaLnBrk="0" fontAlgn="base" hangingPunct="0">
      <a:spcBef>
        <a:spcPct val="50000"/>
      </a:spcBef>
      <a:spcAft>
        <a:spcPct val="0"/>
      </a:spcAft>
      <a:defRPr sz="4000" kern="1200">
        <a:solidFill>
          <a:schemeClr val="bg1"/>
        </a:solidFill>
        <a:latin typeface="Arial" charset="0"/>
        <a:ea typeface="ＭＳ Ｐゴシック" pitchFamily="-110" charset="-128"/>
        <a:cs typeface="+mn-cs"/>
      </a:defRPr>
    </a:lvl4pPr>
    <a:lvl5pPr marL="1828800" algn="ctr" rtl="0" eaLnBrk="0" fontAlgn="base" hangingPunct="0">
      <a:spcBef>
        <a:spcPct val="50000"/>
      </a:spcBef>
      <a:spcAft>
        <a:spcPct val="0"/>
      </a:spcAft>
      <a:defRPr sz="4000" kern="1200">
        <a:solidFill>
          <a:schemeClr val="bg1"/>
        </a:solidFill>
        <a:latin typeface="Arial" charset="0"/>
        <a:ea typeface="ＭＳ Ｐゴシック" pitchFamily="-110" charset="-128"/>
        <a:cs typeface="+mn-cs"/>
      </a:defRPr>
    </a:lvl5pPr>
    <a:lvl6pPr marL="2286000" algn="l" defTabSz="914400" rtl="0" eaLnBrk="1" latinLnBrk="0" hangingPunct="1">
      <a:defRPr sz="4000" kern="1200">
        <a:solidFill>
          <a:schemeClr val="bg1"/>
        </a:solidFill>
        <a:latin typeface="Arial" charset="0"/>
        <a:ea typeface="ＭＳ Ｐゴシック" pitchFamily="-110" charset="-128"/>
        <a:cs typeface="+mn-cs"/>
      </a:defRPr>
    </a:lvl6pPr>
    <a:lvl7pPr marL="2743200" algn="l" defTabSz="914400" rtl="0" eaLnBrk="1" latinLnBrk="0" hangingPunct="1">
      <a:defRPr sz="4000" kern="1200">
        <a:solidFill>
          <a:schemeClr val="bg1"/>
        </a:solidFill>
        <a:latin typeface="Arial" charset="0"/>
        <a:ea typeface="ＭＳ Ｐゴシック" pitchFamily="-110" charset="-128"/>
        <a:cs typeface="+mn-cs"/>
      </a:defRPr>
    </a:lvl7pPr>
    <a:lvl8pPr marL="3200400" algn="l" defTabSz="914400" rtl="0" eaLnBrk="1" latinLnBrk="0" hangingPunct="1">
      <a:defRPr sz="4000" kern="1200">
        <a:solidFill>
          <a:schemeClr val="bg1"/>
        </a:solidFill>
        <a:latin typeface="Arial" charset="0"/>
        <a:ea typeface="ＭＳ Ｐゴシック" pitchFamily="-110" charset="-128"/>
        <a:cs typeface="+mn-cs"/>
      </a:defRPr>
    </a:lvl8pPr>
    <a:lvl9pPr marL="3657600" algn="l" defTabSz="914400" rtl="0" eaLnBrk="1" latinLnBrk="0" hangingPunct="1">
      <a:defRPr sz="4000" kern="1200">
        <a:solidFill>
          <a:schemeClr val="bg1"/>
        </a:solidFill>
        <a:latin typeface="Arial" charset="0"/>
        <a:ea typeface="ＭＳ Ｐゴシック" pitchFamily="-110" charset="-128"/>
        <a:cs typeface="+mn-cs"/>
      </a:defRPr>
    </a:lvl9pPr>
  </p:defaultTextStyle>
  <p:extLst>
    <p:ext uri="{EFAFB233-063F-42B5-8137-9DF3F51BA10A}">
      <p15:sldGuideLst xmlns:p15="http://schemas.microsoft.com/office/powerpoint/2012/main">
        <p15:guide id="1" orient="horz" pos="912" userDrawn="1">
          <p15:clr>
            <a:srgbClr val="A4A3A4"/>
          </p15:clr>
        </p15:guide>
        <p15:guide id="2" orient="horz" pos="3744" userDrawn="1">
          <p15:clr>
            <a:srgbClr val="A4A3A4"/>
          </p15:clr>
        </p15:guide>
        <p15:guide id="5" pos="384" userDrawn="1">
          <p15:clr>
            <a:srgbClr val="A4A3A4"/>
          </p15:clr>
        </p15:guide>
        <p15:guide id="6" pos="3648" userDrawn="1">
          <p15:clr>
            <a:srgbClr val="A4A3A4"/>
          </p15:clr>
        </p15:guide>
      </p15:sldGuideLst>
    </p:ext>
    <p:ext uri="{2D200454-40CA-4A62-9FC3-DE9A4176ACB9}">
      <p15:notesGuideLst xmlns:p15="http://schemas.microsoft.com/office/powerpoint/2012/main">
        <p15:guide id="1" orient="horz" pos="2208" userDrawn="1">
          <p15:clr>
            <a:srgbClr val="A4A3A4"/>
          </p15:clr>
        </p15:guide>
        <p15:guide id="2" pos="292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 Qinbo" initials="LQ"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71C2"/>
    <a:srgbClr val="E9E9E9"/>
    <a:srgbClr val="046DB9"/>
    <a:srgbClr val="1277BD"/>
    <a:srgbClr val="7B3F3F"/>
    <a:srgbClr val="CCFFFF"/>
    <a:srgbClr val="CCCCFF"/>
    <a:srgbClr val="CCE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486" autoAdjust="0"/>
    <p:restoredTop sz="63688" autoAdjust="0"/>
  </p:normalViewPr>
  <p:slideViewPr>
    <p:cSldViewPr>
      <p:cViewPr varScale="1">
        <p:scale>
          <a:sx n="73" d="100"/>
          <a:sy n="73" d="100"/>
        </p:scale>
        <p:origin x="3276" y="54"/>
      </p:cViewPr>
      <p:guideLst>
        <p:guide orient="horz" pos="912"/>
        <p:guide orient="horz" pos="3744"/>
        <p:guide pos="384"/>
        <p:guide pos="3648"/>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4939"/>
    </p:cViewPr>
  </p:sorterViewPr>
  <p:notesViewPr>
    <p:cSldViewPr>
      <p:cViewPr>
        <p:scale>
          <a:sx n="115" d="100"/>
          <a:sy n="115" d="100"/>
        </p:scale>
        <p:origin x="1638" y="-54"/>
      </p:cViewPr>
      <p:guideLst>
        <p:guide orient="horz" pos="2208"/>
        <p:guide pos="292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hdr" sz="quarter"/>
          </p:nvPr>
        </p:nvSpPr>
        <p:spPr bwMode="auto">
          <a:xfrm>
            <a:off x="1" y="1"/>
            <a:ext cx="4028866" cy="350761"/>
          </a:xfrm>
          <a:prstGeom prst="rect">
            <a:avLst/>
          </a:prstGeom>
          <a:noFill/>
          <a:ln w="9525">
            <a:noFill/>
            <a:miter lim="800000"/>
            <a:headEnd/>
            <a:tailEnd/>
          </a:ln>
          <a:effectLst/>
        </p:spPr>
        <p:txBody>
          <a:bodyPr vert="horz" wrap="square" lIns="93754" tIns="46877" rIns="93754" bIns="46877" numCol="1" anchor="t" anchorCtr="0" compatLnSpc="1">
            <a:prstTxWarp prst="textNoShape">
              <a:avLst/>
            </a:prstTxWarp>
          </a:bodyPr>
          <a:lstStyle>
            <a:lvl1pPr algn="l" defTabSz="936675">
              <a:defRPr sz="1200" b="1">
                <a:latin typeface="Arial" charset="0"/>
                <a:ea typeface="ＭＳ Ｐゴシック" pitchFamily="-65" charset="-128"/>
                <a:cs typeface="+mn-cs"/>
              </a:defRPr>
            </a:lvl1pPr>
          </a:lstStyle>
          <a:p>
            <a:pPr>
              <a:defRPr/>
            </a:pPr>
            <a:endParaRPr lang="en-US" dirty="0"/>
          </a:p>
        </p:txBody>
      </p:sp>
      <p:sp>
        <p:nvSpPr>
          <p:cNvPr id="291843" name="Rectangle 3"/>
          <p:cNvSpPr>
            <a:spLocks noGrp="1" noChangeArrowheads="1"/>
          </p:cNvSpPr>
          <p:nvPr>
            <p:ph type="dt" sz="quarter" idx="1"/>
          </p:nvPr>
        </p:nvSpPr>
        <p:spPr bwMode="auto">
          <a:xfrm>
            <a:off x="5267536" y="1"/>
            <a:ext cx="4028864" cy="350761"/>
          </a:xfrm>
          <a:prstGeom prst="rect">
            <a:avLst/>
          </a:prstGeom>
          <a:noFill/>
          <a:ln w="9525">
            <a:noFill/>
            <a:miter lim="800000"/>
            <a:headEnd/>
            <a:tailEnd/>
          </a:ln>
          <a:effectLst/>
        </p:spPr>
        <p:txBody>
          <a:bodyPr vert="horz" wrap="square" lIns="93754" tIns="46877" rIns="93754" bIns="46877" numCol="1" anchor="t" anchorCtr="0" compatLnSpc="1">
            <a:prstTxWarp prst="textNoShape">
              <a:avLst/>
            </a:prstTxWarp>
          </a:bodyPr>
          <a:lstStyle>
            <a:lvl1pPr algn="r" defTabSz="936675">
              <a:defRPr sz="1200" b="1">
                <a:latin typeface="Arial" charset="0"/>
                <a:ea typeface="ＭＳ Ｐゴシック" pitchFamily="-65" charset="-128"/>
                <a:cs typeface="+mn-cs"/>
              </a:defRPr>
            </a:lvl1pPr>
          </a:lstStyle>
          <a:p>
            <a:pPr>
              <a:defRPr/>
            </a:pPr>
            <a:endParaRPr lang="en-US" dirty="0"/>
          </a:p>
        </p:txBody>
      </p:sp>
      <p:sp>
        <p:nvSpPr>
          <p:cNvPr id="291844" name="Rectangle 4"/>
          <p:cNvSpPr>
            <a:spLocks noGrp="1" noChangeArrowheads="1"/>
          </p:cNvSpPr>
          <p:nvPr>
            <p:ph type="ftr" sz="quarter" idx="2"/>
          </p:nvPr>
        </p:nvSpPr>
        <p:spPr bwMode="auto">
          <a:xfrm>
            <a:off x="1" y="6659640"/>
            <a:ext cx="4028866" cy="350761"/>
          </a:xfrm>
          <a:prstGeom prst="rect">
            <a:avLst/>
          </a:prstGeom>
          <a:noFill/>
          <a:ln w="9525">
            <a:noFill/>
            <a:miter lim="800000"/>
            <a:headEnd/>
            <a:tailEnd/>
          </a:ln>
          <a:effectLst/>
        </p:spPr>
        <p:txBody>
          <a:bodyPr vert="horz" wrap="square" lIns="93754" tIns="46877" rIns="93754" bIns="46877" numCol="1" anchor="b" anchorCtr="0" compatLnSpc="1">
            <a:prstTxWarp prst="textNoShape">
              <a:avLst/>
            </a:prstTxWarp>
          </a:bodyPr>
          <a:lstStyle>
            <a:lvl1pPr algn="l" defTabSz="936675">
              <a:defRPr sz="1200" b="1">
                <a:latin typeface="Arial" charset="0"/>
                <a:ea typeface="ＭＳ Ｐゴシック" pitchFamily="-65" charset="-128"/>
                <a:cs typeface="+mn-cs"/>
              </a:defRPr>
            </a:lvl1pPr>
          </a:lstStyle>
          <a:p>
            <a:pPr>
              <a:defRPr/>
            </a:pPr>
            <a:endParaRPr lang="en-US" dirty="0"/>
          </a:p>
        </p:txBody>
      </p:sp>
      <p:sp>
        <p:nvSpPr>
          <p:cNvPr id="291845" name="Rectangle 5"/>
          <p:cNvSpPr>
            <a:spLocks noGrp="1" noChangeArrowheads="1"/>
          </p:cNvSpPr>
          <p:nvPr>
            <p:ph type="sldNum" sz="quarter" idx="3"/>
          </p:nvPr>
        </p:nvSpPr>
        <p:spPr bwMode="auto">
          <a:xfrm>
            <a:off x="5267536" y="6659640"/>
            <a:ext cx="4028864" cy="350761"/>
          </a:xfrm>
          <a:prstGeom prst="rect">
            <a:avLst/>
          </a:prstGeom>
          <a:noFill/>
          <a:ln w="9525">
            <a:noFill/>
            <a:miter lim="800000"/>
            <a:headEnd/>
            <a:tailEnd/>
          </a:ln>
          <a:effectLst/>
        </p:spPr>
        <p:txBody>
          <a:bodyPr vert="horz" wrap="square" lIns="93754" tIns="46877" rIns="93754" bIns="46877" numCol="1" anchor="b" anchorCtr="0" compatLnSpc="1">
            <a:prstTxWarp prst="textNoShape">
              <a:avLst/>
            </a:prstTxWarp>
          </a:bodyPr>
          <a:lstStyle>
            <a:lvl1pPr algn="r" defTabSz="936675">
              <a:defRPr sz="1200" b="1"/>
            </a:lvl1pPr>
          </a:lstStyle>
          <a:p>
            <a:fld id="{2597125C-EB78-4C40-B5B7-4E47F8F04585}" type="slidenum">
              <a:rPr lang="en-US"/>
              <a:pPr/>
              <a:t>‹#›</a:t>
            </a:fld>
            <a:endParaRPr lang="en-US" dirty="0"/>
          </a:p>
        </p:txBody>
      </p:sp>
    </p:spTree>
    <p:extLst>
      <p:ext uri="{BB962C8B-B14F-4D97-AF65-F5344CB8AC3E}">
        <p14:creationId xmlns:p14="http://schemas.microsoft.com/office/powerpoint/2010/main" val="27318818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4866" name="Rectangle 2"/>
          <p:cNvSpPr>
            <a:spLocks noGrp="1" noChangeArrowheads="1"/>
          </p:cNvSpPr>
          <p:nvPr>
            <p:ph type="hdr" sz="quarter"/>
          </p:nvPr>
        </p:nvSpPr>
        <p:spPr bwMode="auto">
          <a:xfrm>
            <a:off x="1" y="1"/>
            <a:ext cx="4028866" cy="350761"/>
          </a:xfrm>
          <a:prstGeom prst="rect">
            <a:avLst/>
          </a:prstGeom>
          <a:noFill/>
          <a:ln w="9525">
            <a:noFill/>
            <a:miter lim="800000"/>
            <a:headEnd/>
            <a:tailEnd/>
          </a:ln>
          <a:effectLst/>
        </p:spPr>
        <p:txBody>
          <a:bodyPr vert="horz" wrap="square" lIns="93754" tIns="46877" rIns="93754" bIns="46877" numCol="1" anchor="t" anchorCtr="0" compatLnSpc="1">
            <a:prstTxWarp prst="textNoShape">
              <a:avLst/>
            </a:prstTxWarp>
          </a:bodyPr>
          <a:lstStyle>
            <a:lvl1pPr algn="l" defTabSz="936675">
              <a:defRPr sz="1200" b="1">
                <a:latin typeface="Arial" charset="0"/>
                <a:ea typeface="ＭＳ Ｐゴシック" pitchFamily="-65" charset="-128"/>
                <a:cs typeface="+mn-cs"/>
              </a:defRPr>
            </a:lvl1pPr>
          </a:lstStyle>
          <a:p>
            <a:pPr>
              <a:defRPr/>
            </a:pPr>
            <a:endParaRPr lang="en-US" dirty="0"/>
          </a:p>
        </p:txBody>
      </p:sp>
      <p:sp>
        <p:nvSpPr>
          <p:cNvPr id="164867" name="Rectangle 3"/>
          <p:cNvSpPr>
            <a:spLocks noGrp="1" noChangeArrowheads="1"/>
          </p:cNvSpPr>
          <p:nvPr>
            <p:ph type="dt" idx="1"/>
          </p:nvPr>
        </p:nvSpPr>
        <p:spPr bwMode="auto">
          <a:xfrm>
            <a:off x="5267536" y="1"/>
            <a:ext cx="4028864" cy="350761"/>
          </a:xfrm>
          <a:prstGeom prst="rect">
            <a:avLst/>
          </a:prstGeom>
          <a:noFill/>
          <a:ln w="9525">
            <a:noFill/>
            <a:miter lim="800000"/>
            <a:headEnd/>
            <a:tailEnd/>
          </a:ln>
          <a:effectLst/>
        </p:spPr>
        <p:txBody>
          <a:bodyPr vert="horz" wrap="square" lIns="93754" tIns="46877" rIns="93754" bIns="46877" numCol="1" anchor="t" anchorCtr="0" compatLnSpc="1">
            <a:prstTxWarp prst="textNoShape">
              <a:avLst/>
            </a:prstTxWarp>
          </a:bodyPr>
          <a:lstStyle>
            <a:lvl1pPr algn="r" defTabSz="936675">
              <a:defRPr sz="1200" b="1">
                <a:latin typeface="Arial" charset="0"/>
                <a:ea typeface="ＭＳ Ｐゴシック" pitchFamily="-65" charset="-128"/>
                <a:cs typeface="+mn-cs"/>
              </a:defRPr>
            </a:lvl1pPr>
          </a:lstStyle>
          <a:p>
            <a:pPr>
              <a:defRPr/>
            </a:pPr>
            <a:endParaRPr lang="en-US" dirty="0"/>
          </a:p>
        </p:txBody>
      </p:sp>
      <p:sp>
        <p:nvSpPr>
          <p:cNvPr id="16388" name="Rectangle 4"/>
          <p:cNvSpPr>
            <a:spLocks noGrp="1" noRot="1" noChangeAspect="1" noChangeArrowheads="1" noTextEdit="1"/>
          </p:cNvSpPr>
          <p:nvPr>
            <p:ph type="sldImg" idx="2"/>
          </p:nvPr>
        </p:nvSpPr>
        <p:spPr bwMode="auto">
          <a:xfrm>
            <a:off x="2895600" y="525463"/>
            <a:ext cx="3505200" cy="2628900"/>
          </a:xfrm>
          <a:prstGeom prst="rect">
            <a:avLst/>
          </a:prstGeom>
          <a:noFill/>
          <a:ln w="9525">
            <a:solidFill>
              <a:srgbClr val="000000"/>
            </a:solidFill>
            <a:miter lim="800000"/>
            <a:headEnd/>
            <a:tailEnd/>
          </a:ln>
        </p:spPr>
      </p:sp>
      <p:sp>
        <p:nvSpPr>
          <p:cNvPr id="164869" name="Rectangle 5"/>
          <p:cNvSpPr>
            <a:spLocks noGrp="1" noChangeArrowheads="1"/>
          </p:cNvSpPr>
          <p:nvPr>
            <p:ph type="body" sz="quarter" idx="3"/>
          </p:nvPr>
        </p:nvSpPr>
        <p:spPr bwMode="auto">
          <a:xfrm>
            <a:off x="1236542" y="3330422"/>
            <a:ext cx="6823319" cy="3154439"/>
          </a:xfrm>
          <a:prstGeom prst="rect">
            <a:avLst/>
          </a:prstGeom>
          <a:noFill/>
          <a:ln w="9525">
            <a:noFill/>
            <a:miter lim="800000"/>
            <a:headEnd/>
            <a:tailEnd/>
          </a:ln>
          <a:effectLst/>
        </p:spPr>
        <p:txBody>
          <a:bodyPr vert="horz" wrap="square" lIns="93754" tIns="46877" rIns="93754" bIns="4687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4870" name="Rectangle 6"/>
          <p:cNvSpPr>
            <a:spLocks noGrp="1" noChangeArrowheads="1"/>
          </p:cNvSpPr>
          <p:nvPr>
            <p:ph type="ftr" sz="quarter" idx="4"/>
          </p:nvPr>
        </p:nvSpPr>
        <p:spPr bwMode="auto">
          <a:xfrm>
            <a:off x="1" y="6659640"/>
            <a:ext cx="4028866" cy="350761"/>
          </a:xfrm>
          <a:prstGeom prst="rect">
            <a:avLst/>
          </a:prstGeom>
          <a:noFill/>
          <a:ln w="9525">
            <a:noFill/>
            <a:miter lim="800000"/>
            <a:headEnd/>
            <a:tailEnd/>
          </a:ln>
          <a:effectLst/>
        </p:spPr>
        <p:txBody>
          <a:bodyPr vert="horz" wrap="square" lIns="93754" tIns="46877" rIns="93754" bIns="46877" numCol="1" anchor="b" anchorCtr="0" compatLnSpc="1">
            <a:prstTxWarp prst="textNoShape">
              <a:avLst/>
            </a:prstTxWarp>
          </a:bodyPr>
          <a:lstStyle>
            <a:lvl1pPr algn="l" defTabSz="936675">
              <a:defRPr sz="1200" b="1">
                <a:latin typeface="Arial" charset="0"/>
                <a:ea typeface="ＭＳ Ｐゴシック" pitchFamily="-65" charset="-128"/>
                <a:cs typeface="+mn-cs"/>
              </a:defRPr>
            </a:lvl1pPr>
          </a:lstStyle>
          <a:p>
            <a:pPr>
              <a:defRPr/>
            </a:pPr>
            <a:endParaRPr lang="en-US" dirty="0"/>
          </a:p>
        </p:txBody>
      </p:sp>
      <p:sp>
        <p:nvSpPr>
          <p:cNvPr id="164871" name="Rectangle 7"/>
          <p:cNvSpPr>
            <a:spLocks noGrp="1" noChangeArrowheads="1"/>
          </p:cNvSpPr>
          <p:nvPr>
            <p:ph type="sldNum" sz="quarter" idx="5"/>
          </p:nvPr>
        </p:nvSpPr>
        <p:spPr bwMode="auto">
          <a:xfrm>
            <a:off x="5267536" y="6659640"/>
            <a:ext cx="4028864" cy="350761"/>
          </a:xfrm>
          <a:prstGeom prst="rect">
            <a:avLst/>
          </a:prstGeom>
          <a:noFill/>
          <a:ln w="9525">
            <a:noFill/>
            <a:miter lim="800000"/>
            <a:headEnd/>
            <a:tailEnd/>
          </a:ln>
          <a:effectLst/>
        </p:spPr>
        <p:txBody>
          <a:bodyPr vert="horz" wrap="square" lIns="93754" tIns="46877" rIns="93754" bIns="46877" numCol="1" anchor="b" anchorCtr="0" compatLnSpc="1">
            <a:prstTxWarp prst="textNoShape">
              <a:avLst/>
            </a:prstTxWarp>
          </a:bodyPr>
          <a:lstStyle>
            <a:lvl1pPr algn="r" defTabSz="936675">
              <a:defRPr sz="1200" b="1"/>
            </a:lvl1pPr>
          </a:lstStyle>
          <a:p>
            <a:fld id="{34C84C95-1DB5-4955-A471-FC57A079699C}" type="slidenum">
              <a:rPr lang="en-US"/>
              <a:pPr/>
              <a:t>‹#›</a:t>
            </a:fld>
            <a:endParaRPr lang="en-US" dirty="0"/>
          </a:p>
        </p:txBody>
      </p:sp>
    </p:spTree>
    <p:extLst>
      <p:ext uri="{BB962C8B-B14F-4D97-AF65-F5344CB8AC3E}">
        <p14:creationId xmlns:p14="http://schemas.microsoft.com/office/powerpoint/2010/main" val="74237615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6" charset="0"/>
        <a:ea typeface="ＭＳ Ｐゴシック" pitchFamily="48" charset="-128"/>
        <a:cs typeface="ＭＳ Ｐゴシック" pitchFamily="48" charset="-128"/>
      </a:defRPr>
    </a:lvl1pPr>
    <a:lvl2pPr marL="457200" algn="l" rtl="0" eaLnBrk="0" fontAlgn="base" hangingPunct="0">
      <a:spcBef>
        <a:spcPct val="30000"/>
      </a:spcBef>
      <a:spcAft>
        <a:spcPct val="0"/>
      </a:spcAft>
      <a:defRPr sz="1200" kern="1200">
        <a:solidFill>
          <a:schemeClr val="tx1"/>
        </a:solidFill>
        <a:latin typeface="Times" pitchFamily="16" charset="0"/>
        <a:ea typeface="ＭＳ Ｐゴシック" pitchFamily="48" charset="-128"/>
        <a:cs typeface="+mn-cs"/>
      </a:defRPr>
    </a:lvl2pPr>
    <a:lvl3pPr marL="914400" algn="l" rtl="0" eaLnBrk="0" fontAlgn="base" hangingPunct="0">
      <a:spcBef>
        <a:spcPct val="30000"/>
      </a:spcBef>
      <a:spcAft>
        <a:spcPct val="0"/>
      </a:spcAft>
      <a:defRPr sz="1200" kern="1200">
        <a:solidFill>
          <a:schemeClr val="tx1"/>
        </a:solidFill>
        <a:latin typeface="Times" pitchFamily="16" charset="0"/>
        <a:ea typeface="ＭＳ Ｐゴシック" pitchFamily="48" charset="-128"/>
        <a:cs typeface="+mn-cs"/>
      </a:defRPr>
    </a:lvl3pPr>
    <a:lvl4pPr marL="1371600" algn="l" rtl="0" eaLnBrk="0" fontAlgn="base" hangingPunct="0">
      <a:spcBef>
        <a:spcPct val="30000"/>
      </a:spcBef>
      <a:spcAft>
        <a:spcPct val="0"/>
      </a:spcAft>
      <a:defRPr sz="1200" kern="1200">
        <a:solidFill>
          <a:schemeClr val="tx1"/>
        </a:solidFill>
        <a:latin typeface="Times" pitchFamily="16" charset="0"/>
        <a:ea typeface="ＭＳ Ｐゴシック" pitchFamily="48" charset="-128"/>
        <a:cs typeface="+mn-cs"/>
      </a:defRPr>
    </a:lvl4pPr>
    <a:lvl5pPr marL="1828800" algn="l" rtl="0" eaLnBrk="0" fontAlgn="base" hangingPunct="0">
      <a:spcBef>
        <a:spcPct val="30000"/>
      </a:spcBef>
      <a:spcAft>
        <a:spcPct val="0"/>
      </a:spcAft>
      <a:defRPr sz="1200" kern="1200">
        <a:solidFill>
          <a:schemeClr val="tx1"/>
        </a:solidFill>
        <a:latin typeface="Times" pitchFamily="16"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1</a:t>
            </a:fld>
            <a:endParaRPr lang="en-US" dirty="0"/>
          </a:p>
        </p:txBody>
      </p:sp>
    </p:spTree>
    <p:extLst>
      <p:ext uri="{BB962C8B-B14F-4D97-AF65-F5344CB8AC3E}">
        <p14:creationId xmlns:p14="http://schemas.microsoft.com/office/powerpoint/2010/main" val="20641319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Since the</a:t>
            </a:r>
            <a:r>
              <a:rPr lang="en-US" baseline="0" dirty="0"/>
              <a:t> 2000/2001 IECC was adopted by the state of Texas in 2001 there have been significant changes to the Residential Energy Building Code.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For example, in Austin, SOURCE energy use for a 2,400 ft2 single family residence, built to code has decreased by 31.5% (Pre-code to IECC 2018).</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 The Wall  R-Value has gone from R-11 to R-13, the Roof insulation has gone from R-26 to R-38.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 The Window U-factor has  gone from 1.11 to 0.40, Window SHGC has gone from 0.71 to 0.25</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 The SEER from 10 to 14,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 AFUE from 0.8 to 0.82,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 HSPF from 6.8 to 8.2,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 DHW EF from 0.86 to 0.95 </a:t>
            </a:r>
            <a:endParaRPr lang="en-US" dirty="0"/>
          </a:p>
          <a:p>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10</a:t>
            </a:fld>
            <a:endParaRPr lang="en-US" dirty="0"/>
          </a:p>
        </p:txBody>
      </p:sp>
    </p:spTree>
    <p:extLst>
      <p:ext uri="{BB962C8B-B14F-4D97-AF65-F5344CB8AC3E}">
        <p14:creationId xmlns:p14="http://schemas.microsoft.com/office/powerpoint/2010/main" val="2051008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Statewide the financial savings from the improved residential</a:t>
            </a:r>
            <a:r>
              <a:rPr lang="en-US" baseline="0" dirty="0"/>
              <a:t> energy efficiency has been calculated from 2002 through 2019.  These savings represent direct and indirect cost savings that homeowners did not have to pay because their homes cost less to heat, light and cool when compared to homes built before 2001.</a:t>
            </a:r>
          </a:p>
          <a:p>
            <a:pPr marL="0" marR="0" lvl="0" indent="0" algn="l" defTabSz="914400" eaLnBrk="1" fontAlgn="auto" latinLnBrk="0" hangingPunct="1">
              <a:lnSpc>
                <a:spcPct val="100000"/>
              </a:lnSpc>
              <a:spcBef>
                <a:spcPct val="0"/>
              </a:spcBef>
              <a:spcAft>
                <a:spcPts val="0"/>
              </a:spcAft>
              <a:buClrTx/>
              <a:buSzTx/>
              <a:buFontTx/>
              <a:buNone/>
              <a:tabLst/>
              <a:defRPr/>
            </a:pPr>
            <a:r>
              <a:rPr kumimoji="0" lang="en-US" sz="1200" b="1" i="0" u="sng" strike="noStrike" kern="0" cap="none" spc="0" normalizeH="0" baseline="0" noProof="0" dirty="0">
                <a:ln>
                  <a:noFill/>
                </a:ln>
                <a:solidFill>
                  <a:srgbClr val="000000"/>
                </a:solidFill>
                <a:effectLst/>
                <a:uLnTx/>
                <a:uFillTx/>
              </a:rPr>
              <a:t>Savings</a:t>
            </a:r>
            <a:r>
              <a:rPr kumimoji="0" lang="en-US" sz="1200" b="1" i="0" strike="noStrike" kern="0" cap="none" spc="0" normalizeH="0" baseline="0" noProof="0" dirty="0">
                <a:ln>
                  <a:noFill/>
                </a:ln>
                <a:solidFill>
                  <a:srgbClr val="000000"/>
                </a:solidFill>
                <a:effectLst/>
                <a:uLnTx/>
                <a:uFillTx/>
              </a:rPr>
              <a:t> (2002 to 2018)                                         </a:t>
            </a: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a:ln>
                  <a:noFill/>
                </a:ln>
                <a:effectLst/>
                <a:uLnTx/>
                <a:uFillTx/>
              </a:rPr>
              <a:t>Total:                         </a:t>
            </a:r>
            <a:r>
              <a:rPr kumimoji="0" lang="en-US" sz="1100" b="0" i="0" u="none" strike="noStrike" kern="0" cap="none" spc="0" normalizeH="0" noProof="0" dirty="0">
                <a:ln>
                  <a:noFill/>
                </a:ln>
                <a:effectLst/>
                <a:uLnTx/>
                <a:uFillTx/>
              </a:rPr>
              <a:t>            </a:t>
            </a:r>
            <a:r>
              <a:rPr kumimoji="0" lang="en-US" sz="1100" b="0" i="0" u="none" strike="noStrike" kern="0" cap="none" spc="0" normalizeH="0" baseline="0" noProof="0" dirty="0">
                <a:ln>
                  <a:noFill/>
                </a:ln>
                <a:effectLst/>
                <a:uLnTx/>
                <a:uFillTx/>
              </a:rPr>
              <a:t>$</a:t>
            </a:r>
            <a:r>
              <a:rPr lang="en-US" sz="1100" b="1" kern="0" dirty="0"/>
              <a:t>7</a:t>
            </a:r>
            <a:r>
              <a:rPr kumimoji="0" lang="en-US" sz="1100" b="1" i="0" u="none" strike="noStrike" kern="0" cap="none" spc="0" normalizeH="0" baseline="0" noProof="0" dirty="0">
                <a:ln>
                  <a:noFill/>
                </a:ln>
                <a:effectLst/>
                <a:uLnTx/>
                <a:uFillTx/>
              </a:rPr>
              <a:t>,672 million</a:t>
            </a:r>
          </a:p>
          <a:p>
            <a:pPr marL="0" marR="0" lvl="0" indent="0" algn="l" defTabSz="914400" eaLnBrk="1" fontAlgn="auto" latinLnBrk="0" hangingPunct="1">
              <a:lnSpc>
                <a:spcPct val="100000"/>
              </a:lnSpc>
              <a:spcBef>
                <a:spcPct val="0"/>
              </a:spcBef>
              <a:spcAft>
                <a:spcPts val="0"/>
              </a:spcAft>
              <a:buClrTx/>
              <a:buSzTx/>
              <a:buFontTx/>
              <a:buNone/>
              <a:tabLst/>
              <a:defRPr/>
            </a:pPr>
            <a:r>
              <a:rPr kumimoji="0" lang="en-US" sz="1200" b="1" i="0" u="sng" strike="noStrike" kern="0" cap="none" spc="0" normalizeH="0" baseline="0" noProof="0" dirty="0">
                <a:ln>
                  <a:noFill/>
                </a:ln>
                <a:solidFill>
                  <a:srgbClr val="000000"/>
                </a:solidFill>
                <a:effectLst/>
                <a:uLnTx/>
                <a:uFillTx/>
              </a:rPr>
              <a:t>Savings</a:t>
            </a:r>
            <a:r>
              <a:rPr kumimoji="0" lang="en-US" sz="1200" b="1" i="0" u="none" strike="noStrike" kern="0" cap="none" spc="0" normalizeH="0" baseline="0" noProof="0" dirty="0">
                <a:ln>
                  <a:noFill/>
                </a:ln>
                <a:solidFill>
                  <a:srgbClr val="000000"/>
                </a:solidFill>
                <a:effectLst/>
                <a:uLnTx/>
                <a:uFillTx/>
              </a:rPr>
              <a:t> (2002 to 2019)</a:t>
            </a: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rPr>
              <a:t>Electricity (Envelope):           $2</a:t>
            </a:r>
            <a:r>
              <a:rPr lang="en-US" sz="1100" kern="0" dirty="0">
                <a:solidFill>
                  <a:srgbClr val="000000"/>
                </a:solidFill>
              </a:rPr>
              <a:t>,589</a:t>
            </a:r>
            <a:r>
              <a:rPr kumimoji="0" lang="en-US" sz="1100" b="0" i="0" u="none" strike="noStrike" kern="0" cap="none" spc="0" normalizeH="0" baseline="0" noProof="0" dirty="0">
                <a:ln>
                  <a:noFill/>
                </a:ln>
                <a:solidFill>
                  <a:srgbClr val="000000"/>
                </a:solidFill>
                <a:effectLst/>
                <a:uLnTx/>
                <a:uFillTx/>
              </a:rPr>
              <a:t> </a:t>
            </a:r>
            <a:r>
              <a:rPr kumimoji="0" lang="en-US" sz="1100" b="0" i="0" u="none" strike="noStrike" kern="0" cap="none" spc="0" normalizeH="0" baseline="0" noProof="0" dirty="0">
                <a:ln>
                  <a:noFill/>
                </a:ln>
                <a:effectLst/>
                <a:uLnTx/>
                <a:uFillTx/>
              </a:rPr>
              <a:t>million (+10.8%)</a:t>
            </a:r>
          </a:p>
          <a:p>
            <a:pPr marL="341313" indent="-341313" algn="l" eaLnBrk="1" fontAlgn="auto" hangingPunct="1">
              <a:spcBef>
                <a:spcPct val="0"/>
              </a:spcBef>
              <a:spcAft>
                <a:spcPts val="0"/>
              </a:spcAft>
              <a:defRPr/>
            </a:pPr>
            <a:r>
              <a:rPr lang="en-US" sz="1100" kern="0" dirty="0"/>
              <a:t>Electricity (HVAC Systems):  $2,625 million (+16.3%)</a:t>
            </a:r>
            <a:endParaRPr kumimoji="0" lang="en-US" sz="1100" b="0" i="0" u="none" strike="noStrike" kern="0" cap="none" spc="0" normalizeH="0" baseline="0" noProof="0" dirty="0">
              <a:ln>
                <a:noFill/>
              </a:ln>
              <a:effectLst/>
              <a:uLnTx/>
              <a:uFillTx/>
            </a:endParaRP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100" b="0" i="0" u="sng" strike="noStrike" kern="0" cap="none" spc="0" normalizeH="0" baseline="0" noProof="0" dirty="0">
                <a:ln>
                  <a:noFill/>
                </a:ln>
                <a:effectLst/>
                <a:uLnTx/>
                <a:uFillTx/>
              </a:rPr>
              <a:t>Demand:                               $3,419 million (+11.1%)</a:t>
            </a:r>
            <a:endParaRPr kumimoji="0" lang="en-US" sz="1100" b="0" i="0" u="none" strike="noStrike" kern="0" cap="none" spc="0" normalizeH="0" baseline="0" noProof="0" dirty="0">
              <a:ln>
                <a:noFill/>
              </a:ln>
              <a:effectLst/>
              <a:uLnTx/>
              <a:uFillTx/>
            </a:endParaRP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a:ln>
                  <a:noFill/>
                </a:ln>
                <a:effectLst/>
                <a:uLnTx/>
                <a:uFillTx/>
              </a:rPr>
              <a:t>Total:                         </a:t>
            </a:r>
            <a:r>
              <a:rPr kumimoji="0" lang="en-US" sz="1100" b="0" i="0" u="none" strike="noStrike" kern="0" cap="none" spc="0" normalizeH="0" noProof="0" dirty="0">
                <a:ln>
                  <a:noFill/>
                </a:ln>
                <a:effectLst/>
                <a:uLnTx/>
                <a:uFillTx/>
              </a:rPr>
              <a:t>            </a:t>
            </a:r>
            <a:r>
              <a:rPr kumimoji="0" lang="en-US" sz="1100" b="0" i="0" u="none" strike="noStrike" kern="0" cap="none" spc="0" normalizeH="0" baseline="0" noProof="0" dirty="0">
                <a:ln>
                  <a:noFill/>
                </a:ln>
                <a:effectLst/>
                <a:uLnTx/>
                <a:uFillTx/>
              </a:rPr>
              <a:t>$</a:t>
            </a:r>
            <a:r>
              <a:rPr lang="en-US" sz="1100" b="1" kern="0" dirty="0"/>
              <a:t>8</a:t>
            </a:r>
            <a:r>
              <a:rPr kumimoji="0" lang="en-US" sz="1100" b="1" i="0" u="none" strike="noStrike" kern="0" cap="none" spc="0" normalizeH="0" baseline="0" noProof="0" dirty="0">
                <a:ln>
                  <a:noFill/>
                </a:ln>
                <a:effectLst/>
                <a:uLnTx/>
                <a:uFillTx/>
              </a:rPr>
              <a:t>,634 million (+12.5%)</a:t>
            </a: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100" b="1" i="0" u="none" strike="noStrike" kern="0" cap="none" spc="0" normalizeH="0" baseline="0" noProof="0" dirty="0">
                <a:ln>
                  <a:noFill/>
                </a:ln>
                <a:effectLst/>
                <a:uLnTx/>
                <a:uFillTx/>
              </a:rPr>
              <a:t>…i.e., total savings = $8,634 which is 12.5% more than 2018.</a:t>
            </a:r>
          </a:p>
          <a:p>
            <a:pPr marL="0" marR="0" lvl="0" indent="0" algn="l" defTabSz="914400" eaLnBrk="1" fontAlgn="auto" latinLnBrk="0" hangingPunct="1">
              <a:lnSpc>
                <a:spcPct val="100000"/>
              </a:lnSpc>
              <a:spcBef>
                <a:spcPct val="0"/>
              </a:spcBef>
              <a:spcAft>
                <a:spcPts val="0"/>
              </a:spcAft>
              <a:buClrTx/>
              <a:buSzTx/>
              <a:buFontTx/>
              <a:buNone/>
              <a:tabLst/>
              <a:defRPr/>
            </a:pPr>
            <a:r>
              <a:rPr kumimoji="0" lang="en-US" sz="1200" b="1" i="0" u="sng" strike="noStrike" kern="0" cap="none" spc="0" normalizeH="0" baseline="0" noProof="0" dirty="0">
                <a:ln>
                  <a:noFill/>
                </a:ln>
                <a:solidFill>
                  <a:srgbClr val="000000"/>
                </a:solidFill>
                <a:effectLst/>
                <a:uLnTx/>
                <a:uFillTx/>
              </a:rPr>
              <a:t>Increased Costs</a:t>
            </a:r>
            <a:r>
              <a:rPr kumimoji="0" lang="en-US" sz="1200" b="1" i="0" u="none" strike="noStrike" kern="0" cap="none" spc="0" normalizeH="0" baseline="0" noProof="0" dirty="0">
                <a:ln>
                  <a:noFill/>
                </a:ln>
                <a:solidFill>
                  <a:srgbClr val="000000"/>
                </a:solidFill>
                <a:effectLst/>
                <a:uLnTx/>
                <a:uFillTx/>
              </a:rPr>
              <a:t> (2002 to 2019)</a:t>
            </a: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100" b="0" i="0" u="none" strike="noStrike" kern="0" cap="none" spc="0" normalizeH="0" baseline="0" noProof="0" dirty="0">
                <a:ln>
                  <a:noFill/>
                </a:ln>
                <a:solidFill>
                  <a:srgbClr val="000000"/>
                </a:solidFill>
                <a:effectLst/>
                <a:uLnTx/>
                <a:uFillTx/>
              </a:rPr>
              <a:t>	Costs:          $   2</a:t>
            </a:r>
            <a:r>
              <a:rPr lang="en-US" sz="1100" kern="0" dirty="0">
                <a:solidFill>
                  <a:srgbClr val="000000"/>
                </a:solidFill>
              </a:rPr>
              <a:t>,332</a:t>
            </a:r>
            <a:r>
              <a:rPr kumimoji="0" lang="en-US" sz="1100" b="0" i="0" u="none" strike="noStrike" kern="0" cap="none" spc="0" normalizeH="0" baseline="0" noProof="0" dirty="0">
                <a:ln>
                  <a:noFill/>
                </a:ln>
                <a:solidFill>
                  <a:srgbClr val="000000"/>
                </a:solidFill>
                <a:effectLst/>
                <a:uLnTx/>
                <a:uFillTx/>
              </a:rPr>
              <a:t> million</a:t>
            </a:r>
          </a:p>
          <a:p>
            <a:pPr marL="0" marR="0" lvl="0" indent="0" algn="l" defTabSz="914400" eaLnBrk="1" fontAlgn="auto" latinLnBrk="0" hangingPunct="1">
              <a:lnSpc>
                <a:spcPct val="100000"/>
              </a:lnSpc>
              <a:spcBef>
                <a:spcPct val="0"/>
              </a:spcBef>
              <a:spcAft>
                <a:spcPts val="0"/>
              </a:spcAft>
              <a:buClrTx/>
              <a:buSzTx/>
              <a:buFontTx/>
              <a:buNone/>
              <a:tabLst/>
              <a:defRPr/>
            </a:pPr>
            <a:r>
              <a:rPr kumimoji="0" lang="en-US" sz="1100" b="1" i="0" u="sng" strike="noStrike" kern="0" cap="none" spc="0" normalizeH="0" baseline="0" noProof="0" dirty="0">
                <a:ln>
                  <a:noFill/>
                </a:ln>
                <a:effectLst/>
                <a:uLnTx/>
                <a:uFillTx/>
              </a:rPr>
              <a:t>NOx Emissions Reduction</a:t>
            </a:r>
            <a:r>
              <a:rPr kumimoji="0" lang="en-US" sz="1100" b="1" i="0" strike="noStrike" kern="0" cap="none" spc="0" normalizeH="0" baseline="0" noProof="0" dirty="0">
                <a:ln>
                  <a:noFill/>
                </a:ln>
                <a:effectLst/>
                <a:uLnTx/>
                <a:uFillTx/>
              </a:rPr>
              <a:t> (2019)</a:t>
            </a:r>
          </a:p>
          <a:p>
            <a:pPr marL="342900" marR="0" lvl="0" indent="0" algn="l" defTabSz="914400" eaLnBrk="1" fontAlgn="auto" latinLnBrk="0" hangingPunct="1">
              <a:lnSpc>
                <a:spcPct val="100000"/>
              </a:lnSpc>
              <a:spcBef>
                <a:spcPct val="0"/>
              </a:spcBef>
              <a:spcAft>
                <a:spcPts val="0"/>
              </a:spcAft>
              <a:buClrTx/>
              <a:buSzTx/>
              <a:buFontTx/>
              <a:buNone/>
              <a:tabLst/>
              <a:defRPr/>
            </a:pPr>
            <a:r>
              <a:rPr kumimoji="0" lang="en-US" sz="1050" b="0" i="0" u="none" strike="noStrike" kern="0" cap="none" spc="0" normalizeH="0" baseline="0" noProof="0" dirty="0">
                <a:ln>
                  <a:noFill/>
                </a:ln>
                <a:effectLst/>
                <a:uLnTx/>
                <a:uFillTx/>
              </a:rPr>
              <a:t> </a:t>
            </a:r>
            <a:r>
              <a:rPr lang="en-US" sz="1050" kern="0" dirty="0"/>
              <a:t>105</a:t>
            </a:r>
            <a:r>
              <a:rPr kumimoji="0" lang="en-US" sz="1050" b="0" i="0" u="none" strike="noStrike" kern="0" cap="none" spc="0" normalizeH="0" baseline="0" noProof="0" dirty="0">
                <a:ln>
                  <a:noFill/>
                </a:ln>
                <a:effectLst/>
                <a:uLnTx/>
                <a:uFillTx/>
              </a:rPr>
              <a:t>.85 tons NOx / year</a:t>
            </a:r>
          </a:p>
          <a:p>
            <a:pPr marL="0" marR="0" lvl="0" indent="0" algn="l" defTabSz="914400" eaLnBrk="1" fontAlgn="auto" latinLnBrk="0" hangingPunct="1">
              <a:lnSpc>
                <a:spcPct val="100000"/>
              </a:lnSpc>
              <a:spcBef>
                <a:spcPct val="0"/>
              </a:spcBef>
              <a:spcAft>
                <a:spcPts val="0"/>
              </a:spcAft>
              <a:buClrTx/>
              <a:buSzTx/>
              <a:buFontTx/>
              <a:buNone/>
              <a:tabLst/>
              <a:defRPr/>
            </a:pPr>
            <a:r>
              <a:rPr kumimoji="0" lang="en-US" sz="1100" b="1" i="0" u="sng" strike="noStrike" kern="0" cap="none" spc="0" normalizeH="0" baseline="0" noProof="0" dirty="0">
                <a:ln>
                  <a:noFill/>
                </a:ln>
                <a:effectLst/>
                <a:uLnTx/>
                <a:uFillTx/>
              </a:rPr>
              <a:t>Emissions Reduction</a:t>
            </a:r>
            <a:r>
              <a:rPr kumimoji="0" lang="en-US" sz="1100" b="1" i="0" u="none" strike="noStrike" kern="0" cap="none" spc="0" normalizeH="0" baseline="0" noProof="0" dirty="0">
                <a:ln>
                  <a:noFill/>
                </a:ln>
                <a:effectLst/>
                <a:uLnTx/>
                <a:uFillTx/>
              </a:rPr>
              <a:t> in 2019</a:t>
            </a:r>
          </a:p>
          <a:p>
            <a:pPr marL="342900" marR="0" lvl="0" indent="0" algn="l" defTabSz="914400" eaLnBrk="1" fontAlgn="auto" latinLnBrk="0" hangingPunct="1">
              <a:lnSpc>
                <a:spcPct val="100000"/>
              </a:lnSpc>
              <a:spcBef>
                <a:spcPct val="0"/>
              </a:spcBef>
              <a:spcAft>
                <a:spcPts val="0"/>
              </a:spcAft>
              <a:buClrTx/>
              <a:buSzTx/>
              <a:buFontTx/>
              <a:buNone/>
              <a:tabLst/>
              <a:defRPr/>
            </a:pPr>
            <a:r>
              <a:rPr kumimoji="0" lang="en-US" sz="1050" b="0" i="0" u="none" strike="noStrike" kern="0" cap="none" spc="0" normalizeH="0" baseline="0" noProof="0" dirty="0">
                <a:ln>
                  <a:noFill/>
                </a:ln>
                <a:effectLst/>
                <a:uLnTx/>
                <a:uFillTx/>
              </a:rPr>
              <a:t>(Equivalent to about removing 80,472 cars from the roads of Texas)</a:t>
            </a:r>
            <a:endParaRPr lang="en-US" baseline="0"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11</a:t>
            </a:fld>
            <a:endParaRPr lang="en-US" dirty="0"/>
          </a:p>
        </p:txBody>
      </p:sp>
    </p:spTree>
    <p:extLst>
      <p:ext uri="{BB962C8B-B14F-4D97-AF65-F5344CB8AC3E}">
        <p14:creationId xmlns:p14="http://schemas.microsoft.com/office/powerpoint/2010/main" val="2175881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much electricity</a:t>
            </a:r>
            <a:r>
              <a:rPr lang="en-US" baseline="0" dirty="0"/>
              <a:t> savings has resulted in reduced water use by the combustion-based, electric power plants. </a:t>
            </a:r>
          </a:p>
          <a:p>
            <a:endParaRPr lang="en-US" baseline="0" dirty="0"/>
          </a:p>
          <a:p>
            <a:r>
              <a:rPr lang="en-US" dirty="0"/>
              <a:t>In 2019, Statewide electric</a:t>
            </a:r>
            <a:r>
              <a:rPr lang="en-US" baseline="0" dirty="0"/>
              <a:t>ity savings from the Single Family Code Compliance has reached 2,018,036 MWh/</a:t>
            </a:r>
            <a:r>
              <a:rPr lang="en-US" baseline="0" dirty="0" err="1"/>
              <a:t>yr</a:t>
            </a:r>
            <a:r>
              <a:rPr lang="en-US" baseline="0" dirty="0"/>
              <a:t>, which equates to 867,755,542 gallons/year, 99,058 gallons per hour, or 2,318 acre-ft/yr.  </a:t>
            </a:r>
            <a:endParaRPr lang="en-US" dirty="0"/>
          </a:p>
          <a:p>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12</a:t>
            </a:fld>
            <a:endParaRPr lang="en-US" dirty="0"/>
          </a:p>
        </p:txBody>
      </p:sp>
    </p:spTree>
    <p:extLst>
      <p:ext uri="{BB962C8B-B14F-4D97-AF65-F5344CB8AC3E}">
        <p14:creationId xmlns:p14="http://schemas.microsoft.com/office/powerpoint/2010/main" val="275744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Texas has also had</a:t>
            </a:r>
            <a:r>
              <a:rPr lang="en-US" baseline="0" dirty="0"/>
              <a:t> significant NOx emission reductions from the growing amount of renewable energy generated Statewide.</a:t>
            </a:r>
          </a:p>
          <a:p>
            <a:endParaRPr lang="en-US" baseline="0" dirty="0"/>
          </a:p>
          <a:p>
            <a:r>
              <a:rPr lang="en-US" baseline="0" dirty="0"/>
              <a:t>These include: solar PV, solar thermal, hydroelectric, biomass, landfill gas and geothermal sites. </a:t>
            </a:r>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13</a:t>
            </a:fld>
            <a:endParaRPr lang="en-US" dirty="0"/>
          </a:p>
        </p:txBody>
      </p:sp>
    </p:spTree>
    <p:extLst>
      <p:ext uri="{BB962C8B-B14F-4D97-AF65-F5344CB8AC3E}">
        <p14:creationId xmlns:p14="http://schemas.microsoft.com/office/powerpoint/2010/main" val="413185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ko-KR" dirty="0"/>
              <a:t>In 2019 the number of completed projects</a:t>
            </a:r>
            <a:r>
              <a:rPr lang="en-US" altLang="ko-KR" baseline="0" dirty="0"/>
              <a:t> </a:t>
            </a:r>
            <a:r>
              <a:rPr lang="en-US" altLang="ko-KR" dirty="0"/>
              <a:t>equaled 167 (26,714 MW)</a:t>
            </a:r>
            <a:r>
              <a:rPr lang="en-US" altLang="ko-KR" baseline="0" dirty="0"/>
              <a:t> Statewide with the majority of the projects in ERCOT and the Southwest Power Pool (SPP).</a:t>
            </a:r>
          </a:p>
        </p:txBody>
      </p:sp>
      <p:sp>
        <p:nvSpPr>
          <p:cNvPr id="4" name="Slide Number Placeholder 3"/>
          <p:cNvSpPr>
            <a:spLocks noGrp="1"/>
          </p:cNvSpPr>
          <p:nvPr>
            <p:ph type="sldNum" sz="quarter" idx="10"/>
          </p:nvPr>
        </p:nvSpPr>
        <p:spPr/>
        <p:txBody>
          <a:bodyPr/>
          <a:lstStyle/>
          <a:p>
            <a:fld id="{34C84C95-1DB5-4955-A471-FC57A079699C}" type="slidenum">
              <a:rPr lang="en-US" smtClean="0"/>
              <a:pPr/>
              <a:t>14</a:t>
            </a:fld>
            <a:endParaRPr lang="en-US" dirty="0"/>
          </a:p>
        </p:txBody>
      </p:sp>
    </p:spTree>
    <p:extLst>
      <p:ext uri="{BB962C8B-B14F-4D97-AF65-F5344CB8AC3E}">
        <p14:creationId xmlns:p14="http://schemas.microsoft.com/office/powerpoint/2010/main" val="1212997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ko-KR" dirty="0"/>
              <a:t>As of January 2020</a:t>
            </a:r>
            <a:r>
              <a:rPr lang="en-US" altLang="ko-KR" baseline="0" dirty="0"/>
              <a:t> the </a:t>
            </a:r>
            <a:r>
              <a:rPr lang="en-US" altLang="ko-KR" dirty="0"/>
              <a:t>number of Announced Wind Projects equaled</a:t>
            </a:r>
            <a:r>
              <a:rPr lang="en-US" altLang="ko-KR" baseline="0" dirty="0"/>
              <a:t> 136 (28,686 MW). In addition, 4 projects (156 MW) were retired.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ko-KR" baseline="0"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15</a:t>
            </a:fld>
            <a:endParaRPr lang="en-US" dirty="0"/>
          </a:p>
        </p:txBody>
      </p:sp>
    </p:spTree>
    <p:extLst>
      <p:ext uri="{BB962C8B-B14F-4D97-AF65-F5344CB8AC3E}">
        <p14:creationId xmlns:p14="http://schemas.microsoft.com/office/powerpoint/2010/main" val="2555585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kern="1200" dirty="0">
                <a:solidFill>
                  <a:schemeClr val="tx1"/>
                </a:solidFill>
                <a:effectLst/>
                <a:latin typeface="Times" pitchFamily="16" charset="0"/>
                <a:ea typeface="ＭＳ Ｐゴシック" pitchFamily="48" charset="-128"/>
                <a:cs typeface="ＭＳ Ｐゴシック" pitchFamily="48" charset="-128"/>
              </a:rPr>
              <a:t>By December </a:t>
            </a:r>
            <a:r>
              <a:rPr lang="en-US" sz="2000" kern="1200" baseline="0" dirty="0">
                <a:solidFill>
                  <a:schemeClr val="tx1"/>
                </a:solidFill>
                <a:effectLst/>
                <a:latin typeface="Times" pitchFamily="16" charset="0"/>
                <a:ea typeface="ＭＳ Ｐゴシック" pitchFamily="48" charset="-128"/>
                <a:cs typeface="ＭＳ Ｐゴシック" pitchFamily="48" charset="-128"/>
              </a:rPr>
              <a:t>2019 the total ERCOT installed capacity was 24,227 MW, and the total capacity Statewide was 28,188 MW.</a:t>
            </a:r>
          </a:p>
          <a:p>
            <a:endParaRPr lang="en-US" sz="2000" kern="1200" baseline="0" dirty="0">
              <a:solidFill>
                <a:schemeClr val="tx1"/>
              </a:solidFill>
              <a:effectLst/>
              <a:latin typeface="Times" pitchFamily="16" charset="0"/>
              <a:ea typeface="ＭＳ Ｐゴシック" pitchFamily="48" charset="-128"/>
              <a:cs typeface="ＭＳ Ｐゴシック" pitchFamily="48" charset="-128"/>
            </a:endParaRPr>
          </a:p>
          <a:p>
            <a:r>
              <a:rPr lang="en-US" sz="2000" kern="1200" baseline="0" dirty="0">
                <a:solidFill>
                  <a:schemeClr val="tx1"/>
                </a:solidFill>
                <a:effectLst/>
                <a:latin typeface="Times" pitchFamily="16" charset="0"/>
                <a:ea typeface="ＭＳ Ｐゴシック" pitchFamily="48" charset="-128"/>
                <a:cs typeface="ＭＳ Ｐゴシック" pitchFamily="48" charset="-128"/>
              </a:rPr>
              <a:t>The total wind power generated in 2019 was 69,898 </a:t>
            </a:r>
            <a:r>
              <a:rPr lang="en-US" sz="2000" kern="1200" baseline="0" dirty="0" err="1">
                <a:solidFill>
                  <a:schemeClr val="tx1"/>
                </a:solidFill>
                <a:effectLst/>
                <a:latin typeface="Times" pitchFamily="16" charset="0"/>
                <a:ea typeface="ＭＳ Ｐゴシック" pitchFamily="48" charset="-128"/>
                <a:cs typeface="ＭＳ Ｐゴシック" pitchFamily="48" charset="-128"/>
              </a:rPr>
              <a:t>GWh</a:t>
            </a:r>
            <a:r>
              <a:rPr lang="en-US" sz="2000" kern="1200" baseline="0" dirty="0">
                <a:solidFill>
                  <a:schemeClr val="tx1"/>
                </a:solidFill>
                <a:effectLst/>
                <a:latin typeface="Times" pitchFamily="16" charset="0"/>
                <a:ea typeface="ＭＳ Ｐゴシック" pitchFamily="48" charset="-128"/>
                <a:cs typeface="ＭＳ Ｐゴシック" pitchFamily="48" charset="-128"/>
              </a:rPr>
              <a:t> (ERCOT) and 71,694 </a:t>
            </a:r>
            <a:r>
              <a:rPr lang="en-US" sz="2000" kern="1200" baseline="0" dirty="0" err="1">
                <a:solidFill>
                  <a:schemeClr val="tx1"/>
                </a:solidFill>
                <a:effectLst/>
                <a:latin typeface="Times" pitchFamily="16" charset="0"/>
                <a:ea typeface="ＭＳ Ｐゴシック" pitchFamily="48" charset="-128"/>
                <a:cs typeface="ＭＳ Ｐゴシック" pitchFamily="48" charset="-128"/>
              </a:rPr>
              <a:t>GWh</a:t>
            </a:r>
            <a:r>
              <a:rPr lang="en-US" sz="2000" kern="1200" baseline="0" dirty="0">
                <a:solidFill>
                  <a:schemeClr val="tx1"/>
                </a:solidFill>
                <a:effectLst/>
                <a:latin typeface="Times" pitchFamily="16" charset="0"/>
                <a:ea typeface="ＭＳ Ｐゴシック" pitchFamily="48" charset="-128"/>
                <a:cs typeface="ＭＳ Ｐゴシック" pitchFamily="48" charset="-128"/>
              </a:rPr>
              <a:t> (Statewide).</a:t>
            </a:r>
          </a:p>
        </p:txBody>
      </p:sp>
      <p:sp>
        <p:nvSpPr>
          <p:cNvPr id="4" name="Slide Number Placeholder 3"/>
          <p:cNvSpPr>
            <a:spLocks noGrp="1"/>
          </p:cNvSpPr>
          <p:nvPr>
            <p:ph type="sldNum" sz="quarter" idx="10"/>
          </p:nvPr>
        </p:nvSpPr>
        <p:spPr/>
        <p:txBody>
          <a:bodyPr/>
          <a:lstStyle/>
          <a:p>
            <a:fld id="{34C84C95-1DB5-4955-A471-FC57A079699C}" type="slidenum">
              <a:rPr lang="en-US" smtClean="0"/>
              <a:pPr/>
              <a:t>16</a:t>
            </a:fld>
            <a:endParaRPr lang="en-US" dirty="0"/>
          </a:p>
        </p:txBody>
      </p:sp>
    </p:spTree>
    <p:extLst>
      <p:ext uri="{BB962C8B-B14F-4D97-AF65-F5344CB8AC3E}">
        <p14:creationId xmlns:p14="http://schemas.microsoft.com/office/powerpoint/2010/main" val="3846237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total</a:t>
            </a:r>
            <a:r>
              <a:rPr lang="en-US" baseline="0" dirty="0"/>
              <a:t> </a:t>
            </a:r>
            <a:r>
              <a:rPr lang="en-US" dirty="0"/>
              <a:t>NOx</a:t>
            </a:r>
            <a:r>
              <a:rPr lang="en-US" baseline="0" dirty="0"/>
              <a:t> emission reductions from energy efficiency and renewable energy is calculated using a process called displaced emissions. </a:t>
            </a:r>
          </a:p>
          <a:p>
            <a:endParaRPr lang="en-US" baseline="0" dirty="0"/>
          </a:p>
          <a:p>
            <a:r>
              <a:rPr lang="en-US" baseline="0" dirty="0"/>
              <a:t>First, the conventional electricity generation (thermal, hydro, nuclear) is mapped onto the ERCOT transmission grid along with the renewables (wind, solar (PV &amp; thermal power), as well as tidal power plants (future). This electricity is then traced down to the local distribution stations where it serves residential, commercial and industrial customers.</a:t>
            </a:r>
          </a:p>
          <a:p>
            <a:endParaRPr lang="en-US" baseline="0" dirty="0"/>
          </a:p>
          <a:p>
            <a:r>
              <a:rPr lang="en-US" baseline="0" dirty="0"/>
              <a:t>Then the electricity savings from code-compliance in residential, commercial and industrial utility customers AND the electricity generated from renewables sources is added together to displace the electricity that was not generated by the combustion of fossil fuels for the </a:t>
            </a:r>
            <a:r>
              <a:rPr lang="en-US" baseline="0" dirty="0" err="1"/>
              <a:t>baseyear</a:t>
            </a:r>
            <a:r>
              <a:rPr lang="en-US" baseline="0" dirty="0"/>
              <a:t> determined by TCEQ and EPA.</a:t>
            </a:r>
          </a:p>
          <a:p>
            <a:endParaRPr lang="en-US" baseline="0" dirty="0"/>
          </a:p>
          <a:p>
            <a:r>
              <a:rPr lang="en-US" baseline="0" dirty="0"/>
              <a:t>Sometimes it is easier to understand this process with a diagram like this.</a:t>
            </a:r>
          </a:p>
        </p:txBody>
      </p:sp>
      <p:sp>
        <p:nvSpPr>
          <p:cNvPr id="4" name="Slide Number Placeholder 3"/>
          <p:cNvSpPr>
            <a:spLocks noGrp="1"/>
          </p:cNvSpPr>
          <p:nvPr>
            <p:ph type="sldNum" sz="quarter" idx="10"/>
          </p:nvPr>
        </p:nvSpPr>
        <p:spPr/>
        <p:txBody>
          <a:bodyPr/>
          <a:lstStyle/>
          <a:p>
            <a:fld id="{34C84C95-1DB5-4955-A471-FC57A079699C}" type="slidenum">
              <a:rPr lang="en-US" smtClean="0"/>
              <a:pPr/>
              <a:t>17</a:t>
            </a:fld>
            <a:endParaRPr lang="en-US" dirty="0"/>
          </a:p>
        </p:txBody>
      </p:sp>
    </p:spTree>
    <p:extLst>
      <p:ext uri="{BB962C8B-B14F-4D97-AF65-F5344CB8AC3E}">
        <p14:creationId xmlns:p14="http://schemas.microsoft.com/office/powerpoint/2010/main" val="30725313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calculate</a:t>
            </a:r>
            <a:r>
              <a:rPr lang="en-US" baseline="0" dirty="0"/>
              <a:t> the NOx emissions reductions we use the 2016 version of the USEPA’s Emissions &amp; Generation Resource Integrated Database (</a:t>
            </a:r>
            <a:r>
              <a:rPr lang="en-US" baseline="0" dirty="0" err="1"/>
              <a:t>eGRID</a:t>
            </a:r>
            <a:r>
              <a:rPr lang="en-US" baseline="0" dirty="0"/>
              <a:t>).</a:t>
            </a:r>
          </a:p>
          <a:p>
            <a:endParaRPr lang="en-US" baseline="0" dirty="0"/>
          </a:p>
          <a:p>
            <a:r>
              <a:rPr lang="en-US" baseline="0" dirty="0" err="1"/>
              <a:t>eGRID</a:t>
            </a:r>
            <a:r>
              <a:rPr lang="en-US" baseline="0" dirty="0"/>
              <a:t> 2016 is the national database of air pollution or emissions data from electric power plants, which includes:, the </a:t>
            </a:r>
            <a:r>
              <a:rPr lang="en-US" baseline="0" dirty="0" err="1"/>
              <a:t>lbs</a:t>
            </a:r>
            <a:r>
              <a:rPr lang="en-US" baseline="0" dirty="0"/>
              <a:t>/MWh for NOx, </a:t>
            </a:r>
            <a:r>
              <a:rPr lang="en-US" baseline="0" dirty="0" err="1"/>
              <a:t>SOx</a:t>
            </a:r>
            <a:r>
              <a:rPr lang="en-US" baseline="0" dirty="0"/>
              <a:t>, CO2 and other pollutants for 2016, which is the version of </a:t>
            </a:r>
            <a:r>
              <a:rPr lang="en-US" baseline="0" dirty="0" err="1"/>
              <a:t>eGRID</a:t>
            </a:r>
            <a:r>
              <a:rPr lang="en-US" baseline="0" dirty="0"/>
              <a:t> chosen by the Texas Commission on Environmental Quality (TCEQ). </a:t>
            </a:r>
          </a:p>
          <a:p>
            <a:r>
              <a:rPr lang="en-US" baseline="0" dirty="0"/>
              <a:t>`</a:t>
            </a:r>
          </a:p>
          <a:p>
            <a:r>
              <a:rPr lang="en-US" baseline="0" dirty="0"/>
              <a:t>This slide shows the 2016 </a:t>
            </a:r>
            <a:r>
              <a:rPr lang="en-US" baseline="0" dirty="0" err="1"/>
              <a:t>eGRID</a:t>
            </a:r>
            <a:r>
              <a:rPr lang="en-US" baseline="0" dirty="0"/>
              <a:t> Annual NOx emissions by the West, North, South and Houston ERCOT load zones. In the map the red or orange counties represent those counties with a large concentration of NOx emissions (</a:t>
            </a:r>
            <a:r>
              <a:rPr lang="en-US" baseline="0" dirty="0" err="1"/>
              <a:t>lbs</a:t>
            </a:r>
            <a:r>
              <a:rPr lang="en-US" baseline="0" dirty="0"/>
              <a:t>/MWh) from electric power production facilities in that county. </a:t>
            </a:r>
          </a:p>
          <a:p>
            <a:endParaRPr lang="en-US" baseline="0" dirty="0"/>
          </a:p>
          <a:p>
            <a:r>
              <a:rPr lang="en-US" baseline="0" dirty="0"/>
              <a:t>A similar map of the NOx emissions (</a:t>
            </a:r>
            <a:r>
              <a:rPr lang="en-US" baseline="0" dirty="0" err="1"/>
              <a:t>lbs</a:t>
            </a:r>
            <a:r>
              <a:rPr lang="en-US" baseline="0" dirty="0"/>
              <a:t>/MWh) during the Ozone Season Period (OSP) is also maintained for the ERCOT loads zones.  </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18</a:t>
            </a:fld>
            <a:endParaRPr lang="en-US" dirty="0"/>
          </a:p>
        </p:txBody>
      </p:sp>
    </p:spTree>
    <p:extLst>
      <p:ext uri="{BB962C8B-B14F-4D97-AF65-F5344CB8AC3E}">
        <p14:creationId xmlns:p14="http://schemas.microsoft.com/office/powerpoint/2010/main" val="1039416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This slide shows 2016 Annual NOx emissions (</a:t>
            </a:r>
            <a:r>
              <a:rPr lang="en-US" baseline="0" dirty="0" err="1"/>
              <a:t>lbs</a:t>
            </a:r>
            <a:r>
              <a:rPr lang="en-US" baseline="0" dirty="0"/>
              <a:t>/MWh) for the Southwest Power Pool (SPP), Southeastern Electric Reliability Council (SERC), and Western Electricity Coordinating Council (WECC) load zones in Texas.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aseline="0" dirty="0"/>
              <a:t>A similar map of the NOx emissions (</a:t>
            </a:r>
            <a:r>
              <a:rPr lang="en-US" baseline="0" dirty="0" err="1"/>
              <a:t>lbs</a:t>
            </a:r>
            <a:r>
              <a:rPr lang="en-US" baseline="0" dirty="0"/>
              <a:t>/MWh) during the Ozone Season Period (OSP) is also maintained for the SPP, SERC and WECC load zones.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dirty="0">
              <a:solidFill>
                <a:schemeClr val="tx1"/>
              </a:solidFill>
            </a:endParaRPr>
          </a:p>
        </p:txBody>
      </p:sp>
      <p:sp>
        <p:nvSpPr>
          <p:cNvPr id="4" name="Slide Number Placeholder 3"/>
          <p:cNvSpPr>
            <a:spLocks noGrp="1"/>
          </p:cNvSpPr>
          <p:nvPr>
            <p:ph type="sldNum" sz="quarter" idx="10"/>
          </p:nvPr>
        </p:nvSpPr>
        <p:spPr/>
        <p:txBody>
          <a:bodyPr/>
          <a:lstStyle/>
          <a:p>
            <a:fld id="{34C84C95-1DB5-4955-A471-FC57A079699C}" type="slidenum">
              <a:rPr lang="en-US" smtClean="0"/>
              <a:pPr/>
              <a:t>19</a:t>
            </a:fld>
            <a:endParaRPr lang="en-US" dirty="0"/>
          </a:p>
        </p:txBody>
      </p:sp>
    </p:spTree>
    <p:extLst>
      <p:ext uri="{BB962C8B-B14F-4D97-AF65-F5344CB8AC3E}">
        <p14:creationId xmlns:p14="http://schemas.microsoft.com/office/powerpoint/2010/main" val="242923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16038" lvl="0" indent="-1316038" algn="l">
              <a:lnSpc>
                <a:spcPct val="90000"/>
              </a:lnSpc>
              <a:spcBef>
                <a:spcPct val="20000"/>
              </a:spcBef>
            </a:pPr>
            <a:r>
              <a:rPr lang="en-US" sz="1200" kern="0" dirty="0">
                <a:solidFill>
                  <a:srgbClr val="000000"/>
                </a:solidFill>
                <a:latin typeface="Arial"/>
              </a:rPr>
              <a:t>This work is the team effort of Texas Emissions Reductions Program (TERP) at the Energy Systems Laboratory at Texas A&amp;M, which includes (left to right): </a:t>
            </a:r>
          </a:p>
          <a:p>
            <a:pPr marL="1316038" lvl="0" indent="-1316038" algn="l">
              <a:lnSpc>
                <a:spcPct val="90000"/>
              </a:lnSpc>
              <a:spcBef>
                <a:spcPct val="20000"/>
              </a:spcBef>
            </a:pPr>
            <a:endParaRPr lang="en-US" sz="1200" kern="0" dirty="0">
              <a:solidFill>
                <a:srgbClr val="000000"/>
              </a:solidFill>
              <a:latin typeface="Arial"/>
            </a:endParaRPr>
          </a:p>
          <a:p>
            <a:pPr marL="1316038" lvl="0" indent="-1316038" algn="l">
              <a:lnSpc>
                <a:spcPct val="90000"/>
              </a:lnSpc>
              <a:spcBef>
                <a:spcPct val="20000"/>
              </a:spcBef>
            </a:pPr>
            <a:r>
              <a:rPr lang="en-US" sz="1200" kern="0" dirty="0">
                <a:solidFill>
                  <a:srgbClr val="000000"/>
                </a:solidFill>
                <a:latin typeface="Arial"/>
              </a:rPr>
              <a:t>Jeff Haberl, Juan-Carlos Baltazar, Bahman Yazdani, </a:t>
            </a:r>
            <a:r>
              <a:rPr lang="en-US" sz="1200" kern="0" dirty="0" err="1">
                <a:solidFill>
                  <a:srgbClr val="000000"/>
                </a:solidFill>
                <a:latin typeface="Arial"/>
              </a:rPr>
              <a:t>Gali</a:t>
            </a:r>
            <a:r>
              <a:rPr lang="en-US" sz="1200" kern="0" dirty="0">
                <a:solidFill>
                  <a:srgbClr val="000000"/>
                </a:solidFill>
                <a:latin typeface="Arial"/>
              </a:rPr>
              <a:t> </a:t>
            </a:r>
            <a:r>
              <a:rPr lang="en-US" sz="1200" kern="0" dirty="0" err="1">
                <a:solidFill>
                  <a:srgbClr val="000000"/>
                </a:solidFill>
                <a:latin typeface="Arial"/>
              </a:rPr>
              <a:t>Zilbershtein</a:t>
            </a:r>
            <a:r>
              <a:rPr lang="en-US" sz="1200" kern="0" dirty="0">
                <a:solidFill>
                  <a:srgbClr val="000000"/>
                </a:solidFill>
                <a:latin typeface="Arial"/>
              </a:rPr>
              <a:t>, Shirley Ellis, Patrick Parker, Angela Rowell and graduate students </a:t>
            </a:r>
            <a:r>
              <a:rPr lang="en-US" sz="1200" kern="0" dirty="0" err="1">
                <a:solidFill>
                  <a:srgbClr val="000000"/>
                </a:solidFill>
                <a:latin typeface="Arial"/>
              </a:rPr>
              <a:t>Sungkyun</a:t>
            </a:r>
            <a:r>
              <a:rPr lang="en-US" sz="1200" kern="0" dirty="0">
                <a:solidFill>
                  <a:srgbClr val="000000"/>
                </a:solidFill>
                <a:latin typeface="Arial"/>
              </a:rPr>
              <a:t> Jung, Farshad </a:t>
            </a:r>
            <a:r>
              <a:rPr lang="en-US" sz="1200" kern="0" dirty="0" err="1">
                <a:solidFill>
                  <a:srgbClr val="000000"/>
                </a:solidFill>
                <a:latin typeface="Arial"/>
              </a:rPr>
              <a:t>Kheiri</a:t>
            </a:r>
            <a:r>
              <a:rPr lang="en-US" sz="1200" kern="0" dirty="0">
                <a:solidFill>
                  <a:srgbClr val="000000"/>
                </a:solidFill>
                <a:latin typeface="Arial"/>
              </a:rPr>
              <a:t>, </a:t>
            </a:r>
            <a:r>
              <a:rPr lang="en-US" sz="1200" kern="0" dirty="0" err="1">
                <a:solidFill>
                  <a:srgbClr val="000000"/>
                </a:solidFill>
                <a:latin typeface="Arial"/>
              </a:rPr>
              <a:t>Qinbo</a:t>
            </a:r>
            <a:r>
              <a:rPr lang="en-US" sz="1200" kern="0" dirty="0">
                <a:solidFill>
                  <a:srgbClr val="000000"/>
                </a:solidFill>
                <a:latin typeface="Arial"/>
              </a:rPr>
              <a:t> Li,</a:t>
            </a:r>
          </a:p>
          <a:p>
            <a:pPr marL="1316038" lvl="0" indent="-1316038" algn="l">
              <a:lnSpc>
                <a:spcPct val="90000"/>
              </a:lnSpc>
              <a:spcBef>
                <a:spcPct val="20000"/>
              </a:spcBef>
            </a:pPr>
            <a:r>
              <a:rPr lang="en-US" sz="1200" kern="0" dirty="0">
                <a:solidFill>
                  <a:srgbClr val="000000"/>
                </a:solidFill>
                <a:latin typeface="Arial"/>
              </a:rPr>
              <a:t>Chul Kim, </a:t>
            </a:r>
            <a:r>
              <a:rPr lang="en-US" sz="1200" kern="0" dirty="0" err="1">
                <a:solidFill>
                  <a:srgbClr val="000000"/>
                </a:solidFill>
                <a:latin typeface="Arial"/>
              </a:rPr>
              <a:t>Jounghwan</a:t>
            </a:r>
            <a:r>
              <a:rPr lang="en-US" sz="1200" kern="0" dirty="0">
                <a:solidFill>
                  <a:srgbClr val="000000"/>
                </a:solidFill>
                <a:latin typeface="Arial"/>
              </a:rPr>
              <a:t> </a:t>
            </a:r>
            <a:r>
              <a:rPr lang="en-US" sz="1200" kern="0" dirty="0" err="1">
                <a:solidFill>
                  <a:srgbClr val="000000"/>
                </a:solidFill>
                <a:latin typeface="Arial"/>
              </a:rPr>
              <a:t>Ahn</a:t>
            </a:r>
            <a:r>
              <a:rPr lang="en-US" sz="1200" kern="0" dirty="0">
                <a:solidFill>
                  <a:srgbClr val="000000"/>
                </a:solidFill>
                <a:latin typeface="Arial"/>
              </a:rPr>
              <a:t> and Mitra </a:t>
            </a:r>
            <a:r>
              <a:rPr lang="en-US" sz="1200" kern="0" dirty="0" err="1">
                <a:solidFill>
                  <a:srgbClr val="000000"/>
                </a:solidFill>
                <a:latin typeface="Arial"/>
              </a:rPr>
              <a:t>Azimi</a:t>
            </a:r>
            <a:r>
              <a:rPr lang="en-US" sz="1200" kern="0" dirty="0">
                <a:solidFill>
                  <a:srgbClr val="000000"/>
                </a:solidFill>
                <a:latin typeface="Arial"/>
              </a:rPr>
              <a:t>.</a:t>
            </a:r>
          </a:p>
          <a:p>
            <a:pPr marL="1316038" lvl="0" indent="-1316038" algn="l">
              <a:lnSpc>
                <a:spcPct val="90000"/>
              </a:lnSpc>
              <a:spcBef>
                <a:spcPct val="20000"/>
              </a:spcBef>
            </a:pPr>
            <a:endParaRPr lang="en-US" sz="1200" kern="0" dirty="0">
              <a:solidFill>
                <a:srgbClr val="000000"/>
              </a:solidFill>
              <a:latin typeface="Arial"/>
            </a:endParaRPr>
          </a:p>
          <a:p>
            <a:pPr marL="1316038" lvl="0" indent="-1316038" algn="l">
              <a:lnSpc>
                <a:spcPct val="90000"/>
              </a:lnSpc>
              <a:spcBef>
                <a:spcPct val="20000"/>
              </a:spcBef>
            </a:pPr>
            <a:r>
              <a:rPr lang="en-US" sz="1200" kern="0" dirty="0">
                <a:solidFill>
                  <a:srgbClr val="000000"/>
                </a:solidFill>
                <a:latin typeface="Arial"/>
              </a:rPr>
              <a:t>This effort would not be possible without the effort of numerous individuals at other Texas State Agencies, including: Mr. Bob Gifford at the TCEQ; Ms. Therese Harris at the PUC </a:t>
            </a:r>
          </a:p>
          <a:p>
            <a:pPr marL="1316038" lvl="0" indent="-1316038" algn="l">
              <a:lnSpc>
                <a:spcPct val="90000"/>
              </a:lnSpc>
              <a:spcBef>
                <a:spcPct val="20000"/>
              </a:spcBef>
            </a:pPr>
            <a:r>
              <a:rPr lang="en-US" sz="1200" kern="0" dirty="0">
                <a:solidFill>
                  <a:srgbClr val="000000"/>
                </a:solidFill>
                <a:latin typeface="Arial"/>
              </a:rPr>
              <a:t>Texas; Mr. Eddy Trevino and Mr. Fred Yebra at SECO, and Mr. Paul Wattles and Connor Anderson at ERCOT.</a:t>
            </a:r>
          </a:p>
          <a:p>
            <a:pPr marL="1316038" lvl="0" indent="-1316038" algn="l">
              <a:lnSpc>
                <a:spcPct val="90000"/>
              </a:lnSpc>
              <a:spcBef>
                <a:spcPct val="20000"/>
              </a:spcBef>
            </a:pPr>
            <a:endParaRPr lang="en-US" sz="1200" kern="0" dirty="0">
              <a:solidFill>
                <a:srgbClr val="000000"/>
              </a:solidFill>
              <a:latin typeface="Arial"/>
            </a:endParaRPr>
          </a:p>
          <a:p>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2</a:t>
            </a:fld>
            <a:endParaRPr lang="en-US" dirty="0"/>
          </a:p>
        </p:txBody>
      </p:sp>
    </p:spTree>
    <p:extLst>
      <p:ext uri="{BB962C8B-B14F-4D97-AF65-F5344CB8AC3E}">
        <p14:creationId xmlns:p14="http://schemas.microsoft.com/office/powerpoint/2010/main" val="1124818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measured OSP electric power generation (MWh/OSD) for 2018 and 2019, with projections through 2024</a:t>
            </a:r>
            <a:r>
              <a:rPr lang="en-US" baseline="0" dirty="0"/>
              <a:t> that use an </a:t>
            </a:r>
            <a:r>
              <a:rPr lang="en-US" dirty="0"/>
              <a:t>8.4%</a:t>
            </a:r>
            <a:r>
              <a:rPr lang="en-US" baseline="0" dirty="0"/>
              <a:t> per year growth rate. These electricity power generation calculations are weather-normalized to the 2008 </a:t>
            </a:r>
            <a:r>
              <a:rPr lang="en-US" baseline="0" dirty="0" err="1"/>
              <a:t>baseyear</a:t>
            </a:r>
            <a:r>
              <a:rPr lang="en-US" baseline="0" dirty="0"/>
              <a:t> (determined by TCEQ and EPA).</a:t>
            </a:r>
          </a:p>
          <a:p>
            <a:endParaRPr lang="en-US" baseline="0" dirty="0"/>
          </a:p>
          <a:p>
            <a:r>
              <a:rPr lang="en-US" baseline="0" dirty="0"/>
              <a:t>As shown on the graph there was a 50.4% increase in the electricity generated by wind from 2017 to 2018 and a 29.1% increase from 2018 to 2019 resulting in 187,283 MWh/OSD.  </a:t>
            </a:r>
          </a:p>
          <a:p>
            <a:endParaRPr lang="en-US" baseline="0" dirty="0"/>
          </a:p>
          <a:p>
            <a:r>
              <a:rPr lang="en-US" baseline="0" dirty="0"/>
              <a:t>By 2024 the electricity generated by wind is expected to grow to 281,069 MWh/OSD. </a:t>
            </a:r>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20</a:t>
            </a:fld>
            <a:endParaRPr lang="en-US" dirty="0"/>
          </a:p>
        </p:txBody>
      </p:sp>
    </p:spTree>
    <p:extLst>
      <p:ext uri="{BB962C8B-B14F-4D97-AF65-F5344CB8AC3E}">
        <p14:creationId xmlns:p14="http://schemas.microsoft.com/office/powerpoint/2010/main" val="2477744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a:t>
            </a:r>
            <a:r>
              <a:rPr lang="en-US" dirty="0" err="1"/>
              <a:t>eGRID</a:t>
            </a:r>
            <a:r>
              <a:rPr lang="en-US" dirty="0"/>
              <a:t> the MWh/OSD is translated</a:t>
            </a:r>
            <a:r>
              <a:rPr lang="en-US" baseline="0" dirty="0"/>
              <a:t> into NOx emissions, which yields tons of NOx/OSD for all ERCOT, SPP, SERC and WECC load zones.</a:t>
            </a:r>
          </a:p>
          <a:p>
            <a:endParaRPr lang="en-US" baseline="0" dirty="0"/>
          </a:p>
          <a:p>
            <a:r>
              <a:rPr lang="en-US" baseline="0" dirty="0"/>
              <a:t>In 2017 this amounted to 50 tons of NOx/OSD, which grew to 79 tons of NOx/OSD in 2018 and 100 tons of NOx/OSD by 2019. This is expected to grow at 8.4% per year, which would amount to 150 tons/NOx/OSD.</a:t>
            </a:r>
          </a:p>
          <a:p>
            <a:r>
              <a:rPr lang="en-US" baseline="0" dirty="0"/>
              <a:t>  </a:t>
            </a:r>
          </a:p>
        </p:txBody>
      </p:sp>
      <p:sp>
        <p:nvSpPr>
          <p:cNvPr id="4" name="Slide Number Placeholder 3"/>
          <p:cNvSpPr>
            <a:spLocks noGrp="1"/>
          </p:cNvSpPr>
          <p:nvPr>
            <p:ph type="sldNum" sz="quarter" idx="10"/>
          </p:nvPr>
        </p:nvSpPr>
        <p:spPr/>
        <p:txBody>
          <a:bodyPr/>
          <a:lstStyle/>
          <a:p>
            <a:fld id="{34C84C95-1DB5-4955-A471-FC57A079699C}" type="slidenum">
              <a:rPr lang="en-US" smtClean="0"/>
              <a:pPr/>
              <a:t>21</a:t>
            </a:fld>
            <a:endParaRPr lang="en-US" dirty="0"/>
          </a:p>
        </p:txBody>
      </p:sp>
    </p:spTree>
    <p:extLst>
      <p:ext uri="{BB962C8B-B14F-4D97-AF65-F5344CB8AC3E}">
        <p14:creationId xmlns:p14="http://schemas.microsoft.com/office/powerpoint/2010/main" val="32791100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a:t>
            </a:r>
            <a:r>
              <a:rPr lang="en-US" baseline="0" dirty="0"/>
              <a:t> graph the total annual electricity generated by all renewables in Texas is shown from 2001 through 2019.  </a:t>
            </a:r>
          </a:p>
          <a:p>
            <a:endParaRPr lang="en-US" baseline="0" dirty="0"/>
          </a:p>
          <a:p>
            <a:r>
              <a:rPr lang="en-US" baseline="0" dirty="0"/>
              <a:t>In 2019 86,676 </a:t>
            </a:r>
            <a:r>
              <a:rPr lang="en-US" baseline="0" dirty="0" err="1"/>
              <a:t>GWh</a:t>
            </a:r>
            <a:r>
              <a:rPr lang="en-US" baseline="0" dirty="0"/>
              <a:t> (or 86.67 million MWh) of electricity were generated, which represents a 10.9% increase (8,515 </a:t>
            </a:r>
            <a:r>
              <a:rPr lang="en-US" baseline="0" dirty="0" err="1"/>
              <a:t>GWh</a:t>
            </a:r>
            <a:r>
              <a:rPr lang="en-US" baseline="0" dirty="0"/>
              <a:t>) over the 78,161 </a:t>
            </a:r>
            <a:r>
              <a:rPr lang="en-US" baseline="0" dirty="0" err="1"/>
              <a:t>GWh</a:t>
            </a:r>
            <a:r>
              <a:rPr lang="en-US" baseline="0" dirty="0"/>
              <a:t> that were generated in 2018.</a:t>
            </a:r>
          </a:p>
          <a:p>
            <a:endParaRPr lang="en-US" baseline="0" dirty="0"/>
          </a:p>
          <a:p>
            <a:r>
              <a:rPr lang="en-US" baseline="0" dirty="0"/>
              <a:t>Of this total the largest amount was generated by wind (green portion of the graph), with smaller but growing amounts of electricity generated from solar, landfill gas, hydro and biomass renewable sources.</a:t>
            </a:r>
          </a:p>
          <a:p>
            <a:endParaRPr lang="en-US" baseline="0" dirty="0"/>
          </a:p>
          <a:p>
            <a:r>
              <a:rPr lang="en-US" baseline="0" dirty="0"/>
              <a:t>Problem with this graph is that it hides the substantial increase in the other renewables. We can see this more clearly if we look at these values only. </a:t>
            </a:r>
          </a:p>
        </p:txBody>
      </p:sp>
      <p:sp>
        <p:nvSpPr>
          <p:cNvPr id="4" name="Slide Number Placeholder 3"/>
          <p:cNvSpPr>
            <a:spLocks noGrp="1"/>
          </p:cNvSpPr>
          <p:nvPr>
            <p:ph type="sldNum" sz="quarter" idx="10"/>
          </p:nvPr>
        </p:nvSpPr>
        <p:spPr/>
        <p:txBody>
          <a:bodyPr/>
          <a:lstStyle/>
          <a:p>
            <a:fld id="{34C84C95-1DB5-4955-A471-FC57A079699C}" type="slidenum">
              <a:rPr lang="en-US" smtClean="0"/>
              <a:pPr/>
              <a:t>22</a:t>
            </a:fld>
            <a:endParaRPr lang="en-US" dirty="0"/>
          </a:p>
        </p:txBody>
      </p:sp>
    </p:spTree>
    <p:extLst>
      <p:ext uri="{BB962C8B-B14F-4D97-AF65-F5344CB8AC3E}">
        <p14:creationId xmlns:p14="http://schemas.microsoft.com/office/powerpoint/2010/main" val="36402847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remove the wind energy generation and rescale the graph we see that the enormous increase in solar PV which was 4,466 GWh/</a:t>
            </a:r>
            <a:r>
              <a:rPr lang="en-US" dirty="0" err="1"/>
              <a:t>yr</a:t>
            </a:r>
            <a:r>
              <a:rPr lang="en-US" dirty="0"/>
              <a:t> in 2019, an increase of 40.3% over the 3,183 GWh/year generated in 2018.</a:t>
            </a:r>
          </a:p>
          <a:p>
            <a:endParaRPr lang="en-US" dirty="0"/>
          </a:p>
          <a:p>
            <a:r>
              <a:rPr lang="en-US" dirty="0"/>
              <a:t>Electricity generated by other renewables includes: landfill gas 335 GWh/year, Hydro electric (249 GWh/</a:t>
            </a:r>
            <a:r>
              <a:rPr lang="en-US" dirty="0" err="1"/>
              <a:t>yr</a:t>
            </a:r>
            <a:r>
              <a:rPr lang="en-US" dirty="0"/>
              <a:t>), and biomass (154 GWh/</a:t>
            </a:r>
            <a:r>
              <a:rPr lang="en-US" dirty="0" err="1"/>
              <a:t>yr</a:t>
            </a:r>
            <a:r>
              <a:rPr lang="en-US" dirty="0"/>
              <a:t>).</a:t>
            </a:r>
          </a:p>
        </p:txBody>
      </p:sp>
      <p:sp>
        <p:nvSpPr>
          <p:cNvPr id="4" name="Slide Number Placeholder 3"/>
          <p:cNvSpPr>
            <a:spLocks noGrp="1"/>
          </p:cNvSpPr>
          <p:nvPr>
            <p:ph type="sldNum" sz="quarter" idx="10"/>
          </p:nvPr>
        </p:nvSpPr>
        <p:spPr/>
        <p:txBody>
          <a:bodyPr/>
          <a:lstStyle/>
          <a:p>
            <a:fld id="{34C84C95-1DB5-4955-A471-FC57A079699C}" type="slidenum">
              <a:rPr lang="en-US" smtClean="0"/>
              <a:pPr/>
              <a:t>23</a:t>
            </a:fld>
            <a:endParaRPr lang="en-US" dirty="0"/>
          </a:p>
        </p:txBody>
      </p:sp>
    </p:spTree>
    <p:extLst>
      <p:ext uri="{BB962C8B-B14F-4D97-AF65-F5344CB8AC3E}">
        <p14:creationId xmlns:p14="http://schemas.microsoft.com/office/powerpoint/2010/main" val="13878452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ko-KR" dirty="0"/>
              <a:t>Unfortunately, tracking the energy generated by renewables requires merging data from different sources, including utility and non-utility scale installations. In 2019 there were:</a:t>
            </a:r>
          </a:p>
          <a:p>
            <a:r>
              <a:rPr lang="en-US" altLang="ko-KR" dirty="0"/>
              <a:t>     29,406 non-utility scale projects (272 MW), which included 4,747 new projects.</a:t>
            </a:r>
          </a:p>
          <a:p>
            <a:r>
              <a:rPr lang="en-US" altLang="ko-KR" dirty="0"/>
              <a:t>     77 utility-scale projects (3,838 MW), which included 21 new projects.</a:t>
            </a:r>
          </a:p>
          <a:p>
            <a:r>
              <a:rPr lang="en-US" altLang="ko-KR" dirty="0"/>
              <a:t>     14 biomass projects (183 MW), with no new projects.            30 Hydroelectric projects (557 MW), with no new projects.                </a:t>
            </a:r>
          </a:p>
          <a:p>
            <a:r>
              <a:rPr lang="en-US" altLang="ko-KR" dirty="0"/>
              <a:t>     294 geothermal projects (125 MW), with 8 new projects.       33 landfill gas projects (58 MW), no new projects.</a:t>
            </a:r>
          </a:p>
          <a:p>
            <a:r>
              <a:rPr lang="en-US" altLang="ko-KR" dirty="0"/>
              <a:t>Sources for the data were: </a:t>
            </a:r>
          </a:p>
          <a:p>
            <a:r>
              <a:rPr lang="en-US" altLang="ko-KR" dirty="0"/>
              <a:t>     Non-utility</a:t>
            </a:r>
            <a:r>
              <a:rPr lang="en-US" altLang="ko-KR" baseline="0" dirty="0"/>
              <a:t> scale installations there were  :  	NREL data -&gt; LBNL data</a:t>
            </a:r>
          </a:p>
          <a:p>
            <a:r>
              <a:rPr lang="en-US" altLang="ko-KR" baseline="0" dirty="0"/>
              <a:t>     Solar PV – utility scale : ERCOT data   		Biomass : ERCOT data</a:t>
            </a:r>
          </a:p>
          <a:p>
            <a:r>
              <a:rPr lang="en-US" altLang="ko-KR" baseline="0" dirty="0"/>
              <a:t>     Hydro : ERCOT data			Landfill gas: EPA data		</a:t>
            </a:r>
          </a:p>
          <a:p>
            <a:r>
              <a:rPr lang="en-US" altLang="ko-KR" baseline="0" dirty="0"/>
              <a:t>Geothermal : data from various websites (geothermal HVAC industry) (35,659 tons -&gt; 125 MW), multiply the tonnage by 0.003516</a:t>
            </a:r>
            <a:endParaRPr lang="ko-KR" alt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24</a:t>
            </a:fld>
            <a:endParaRPr lang="en-US" dirty="0"/>
          </a:p>
        </p:txBody>
      </p:sp>
    </p:spTree>
    <p:extLst>
      <p:ext uri="{BB962C8B-B14F-4D97-AF65-F5344CB8AC3E}">
        <p14:creationId xmlns:p14="http://schemas.microsoft.com/office/powerpoint/2010/main" val="6427536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ko-KR" dirty="0"/>
              <a:t>The electricity savings from the PUC Senate Bill 7 program includes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ko-KR" dirty="0"/>
          </a:p>
          <a:p>
            <a:pPr marL="285750" indent="-285750">
              <a:spcBef>
                <a:spcPct val="25000"/>
              </a:spcBef>
              <a:buFont typeface="Arial" panose="020B0604020202020204" pitchFamily="34" charset="0"/>
              <a:buChar char="•"/>
            </a:pPr>
            <a:r>
              <a:rPr lang="en-US" altLang="ko-KR" sz="1200" dirty="0">
                <a:ea typeface="굴림" charset="-127"/>
              </a:rPr>
              <a:t>The Public Utility Commission of Texas (PUC) Senate Bill 7 program that includes their incentive and rebates programs managed by the different Utilities for Texas. </a:t>
            </a:r>
          </a:p>
          <a:p>
            <a:pPr marL="285750" indent="-285750">
              <a:spcBef>
                <a:spcPct val="25000"/>
              </a:spcBef>
              <a:buFont typeface="Arial" panose="020B0604020202020204" pitchFamily="34" charset="0"/>
              <a:buChar char="•"/>
            </a:pPr>
            <a:r>
              <a:rPr lang="en-US" altLang="ko-KR" sz="1200" dirty="0">
                <a:ea typeface="굴림" charset="-127"/>
              </a:rPr>
              <a:t>The Residential Energy Efficiency Programs (REEP) as well as the Commercial &amp; Industrial Standard Offer Programs.</a:t>
            </a:r>
          </a:p>
          <a:p>
            <a:pPr marL="0" indent="0">
              <a:spcBef>
                <a:spcPct val="25000"/>
              </a:spcBef>
              <a:buFont typeface="Arial" panose="020B0604020202020204" pitchFamily="34" charset="0"/>
              <a:buNone/>
            </a:pPr>
            <a:endParaRPr lang="en-US" altLang="ko-KR" sz="1200" dirty="0">
              <a:ea typeface="굴림" charset="-127"/>
            </a:endParaRPr>
          </a:p>
          <a:p>
            <a:pPr marL="0" indent="0">
              <a:spcBef>
                <a:spcPct val="25000"/>
              </a:spcBef>
              <a:buFont typeface="Arial" panose="020B0604020202020204" pitchFamily="34" charset="0"/>
              <a:buNone/>
            </a:pPr>
            <a:endParaRPr lang="en-US" altLang="ko-KR" sz="1200" dirty="0">
              <a:ea typeface="굴림" charset="-127"/>
            </a:endParaRPr>
          </a:p>
          <a:p>
            <a:pPr marL="0" indent="0">
              <a:spcBef>
                <a:spcPct val="25000"/>
              </a:spcBef>
              <a:buFont typeface="Arial" panose="020B0604020202020204" pitchFamily="34" charset="0"/>
              <a:buNone/>
            </a:pPr>
            <a:r>
              <a:rPr lang="en-US" altLang="ko-KR" sz="1200" dirty="0">
                <a:ea typeface="굴림" charset="-127"/>
              </a:rPr>
              <a:t>In 2019 12,680 MWh/year were reported, which is an increase of 1,148 </a:t>
            </a:r>
            <a:r>
              <a:rPr lang="en-US" altLang="ko-KR" sz="1200" dirty="0" err="1">
                <a:ea typeface="굴림" charset="-127"/>
              </a:rPr>
              <a:t>MHh</a:t>
            </a:r>
            <a:r>
              <a:rPr lang="en-US" altLang="ko-KR" sz="1200" dirty="0">
                <a:ea typeface="굴림" charset="-127"/>
              </a:rPr>
              <a:t>/year (10%) over the 2018 values reported by the PUCT</a:t>
            </a:r>
          </a:p>
          <a:p>
            <a:pPr marL="0" indent="0">
              <a:spcBef>
                <a:spcPct val="25000"/>
              </a:spcBef>
              <a:buFont typeface="Arial" panose="020B0604020202020204" pitchFamily="34" charset="0"/>
              <a:buNone/>
            </a:pPr>
            <a:endParaRPr lang="en-US" altLang="ko-KR" sz="1200" dirty="0">
              <a:ea typeface="굴림" charset="-127"/>
            </a:endParaRPr>
          </a:p>
          <a:p>
            <a:pPr marL="0" indent="0">
              <a:spcBef>
                <a:spcPct val="25000"/>
              </a:spcBef>
              <a:buFont typeface="Arial" panose="020B0604020202020204" pitchFamily="34" charset="0"/>
              <a:buNone/>
            </a:pPr>
            <a:r>
              <a:rPr lang="en-US" altLang="ko-KR" sz="1200" dirty="0">
                <a:ea typeface="굴림" charset="-127"/>
              </a:rPr>
              <a:t>By 2024 this is expected to grow to 17,615 MWh/year (6.5% per year).</a:t>
            </a:r>
          </a:p>
        </p:txBody>
      </p:sp>
      <p:sp>
        <p:nvSpPr>
          <p:cNvPr id="4" name="Slide Number Placeholder 3"/>
          <p:cNvSpPr>
            <a:spLocks noGrp="1"/>
          </p:cNvSpPr>
          <p:nvPr>
            <p:ph type="sldNum" sz="quarter" idx="10"/>
          </p:nvPr>
        </p:nvSpPr>
        <p:spPr/>
        <p:txBody>
          <a:bodyPr/>
          <a:lstStyle/>
          <a:p>
            <a:fld id="{34C84C95-1DB5-4955-A471-FC57A079699C}" type="slidenum">
              <a:rPr lang="en-US" smtClean="0"/>
              <a:pPr/>
              <a:t>25</a:t>
            </a:fld>
            <a:endParaRPr lang="en-US" dirty="0"/>
          </a:p>
        </p:txBody>
      </p:sp>
    </p:spTree>
    <p:extLst>
      <p:ext uri="{BB962C8B-B14F-4D97-AF65-F5344CB8AC3E}">
        <p14:creationId xmlns:p14="http://schemas.microsoft.com/office/powerpoint/2010/main" val="327503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ko-KR" baseline="0" dirty="0"/>
              <a:t>The Texas State Energy Conservation Office (SECO) reports electricity savings from their energy-efficiency programs that serve school districts, government agencies, city and county governments, private industries and residential energy consumers.</a:t>
            </a:r>
          </a:p>
          <a:p>
            <a:r>
              <a:rPr lang="en-US" altLang="ko-KR" baseline="0" dirty="0"/>
              <a:t> </a:t>
            </a:r>
          </a:p>
          <a:p>
            <a:r>
              <a:rPr lang="en-US" altLang="ko-KR" baseline="0" dirty="0"/>
              <a:t>The annual electricity savings were obtained from SECO’s energy conservation projects reported by political subdivisions.</a:t>
            </a:r>
          </a:p>
          <a:p>
            <a:endParaRPr lang="en-US" altLang="ko-KR" baseline="0" dirty="0"/>
          </a:p>
          <a:p>
            <a:r>
              <a:rPr lang="en-US" altLang="ko-KR" baseline="0" dirty="0"/>
              <a:t>In 2019 these savings were reported to be 4,633 MWh/year, which represents a 20.6% increase over 2018. </a:t>
            </a:r>
          </a:p>
          <a:p>
            <a:endParaRPr lang="en-US" altLang="ko-KR" baseline="0" dirty="0"/>
          </a:p>
          <a:p>
            <a:r>
              <a:rPr lang="en-US" altLang="ko-KR" baseline="0" dirty="0"/>
              <a:t>By 2024 these savings are expected to increase to 8,036 MWh/year (12.2% per year increase).</a:t>
            </a:r>
          </a:p>
          <a:p>
            <a:endParaRPr lang="en-US" altLang="ko-KR" baseline="0"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26</a:t>
            </a:fld>
            <a:endParaRPr lang="en-US" dirty="0"/>
          </a:p>
        </p:txBody>
      </p:sp>
    </p:spTree>
    <p:extLst>
      <p:ext uri="{BB962C8B-B14F-4D97-AF65-F5344CB8AC3E}">
        <p14:creationId xmlns:p14="http://schemas.microsoft.com/office/powerpoint/2010/main" val="42701123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the NOx emissions savings across Texas State Agencies are then integrated into single value, which includes:</a:t>
            </a:r>
          </a:p>
          <a:p>
            <a:endParaRPr lang="en-US" dirty="0"/>
          </a:p>
          <a:p>
            <a:r>
              <a:rPr lang="en-US" dirty="0"/>
              <a:t>TEES/ESL – SF, MF, Commercial building energy code compliance.</a:t>
            </a:r>
          </a:p>
          <a:p>
            <a:r>
              <a:rPr lang="en-US" dirty="0"/>
              <a:t>PUC SB7 – the PUC Texas Senate Bill 7 reported program savings.</a:t>
            </a:r>
          </a:p>
          <a:p>
            <a:r>
              <a:rPr lang="en-US" dirty="0"/>
              <a:t>SECO – electricity savings reported for their energy efficiency programs.</a:t>
            </a:r>
          </a:p>
          <a:p>
            <a:r>
              <a:rPr lang="en-US" dirty="0"/>
              <a:t>ERCOT/Renewables – electricity savings reported by ERCOT, NREL and LBNL</a:t>
            </a:r>
          </a:p>
          <a:p>
            <a:r>
              <a:rPr lang="en-US" dirty="0"/>
              <a:t>SEER 13/14 – SF and MF air conditioner replacements Statewide.</a:t>
            </a:r>
          </a:p>
          <a:p>
            <a:endParaRPr lang="en-US" dirty="0"/>
          </a:p>
          <a:p>
            <a:r>
              <a:rPr lang="en-US" dirty="0"/>
              <a:t>Calculated using the 2016 </a:t>
            </a:r>
            <a:r>
              <a:rPr lang="en-US" dirty="0" err="1"/>
              <a:t>eGRID</a:t>
            </a:r>
            <a:r>
              <a:rPr lang="en-US" dirty="0"/>
              <a:t> for the 2008 </a:t>
            </a:r>
            <a:r>
              <a:rPr lang="en-US" dirty="0" err="1"/>
              <a:t>baseyear</a:t>
            </a:r>
            <a:r>
              <a:rPr lang="en-US" dirty="0"/>
              <a:t> and projected through 2024</a:t>
            </a:r>
          </a:p>
          <a:p>
            <a:r>
              <a:rPr lang="en-US" dirty="0"/>
              <a:t>Combined electricity and NOx savings reported: by program, by county, by SIP area, by ERCOT load zones.</a:t>
            </a:r>
          </a:p>
        </p:txBody>
      </p:sp>
      <p:sp>
        <p:nvSpPr>
          <p:cNvPr id="4" name="Slide Number Placeholder 3"/>
          <p:cNvSpPr>
            <a:spLocks noGrp="1"/>
          </p:cNvSpPr>
          <p:nvPr>
            <p:ph type="sldNum" sz="quarter" idx="10"/>
          </p:nvPr>
        </p:nvSpPr>
        <p:spPr/>
        <p:txBody>
          <a:bodyPr/>
          <a:lstStyle/>
          <a:p>
            <a:fld id="{34C84C95-1DB5-4955-A471-FC57A079699C}" type="slidenum">
              <a:rPr lang="en-US" smtClean="0"/>
              <a:pPr/>
              <a:t>27</a:t>
            </a:fld>
            <a:endParaRPr lang="en-US" dirty="0"/>
          </a:p>
        </p:txBody>
      </p:sp>
    </p:spTree>
    <p:extLst>
      <p:ext uri="{BB962C8B-B14F-4D97-AF65-F5344CB8AC3E}">
        <p14:creationId xmlns:p14="http://schemas.microsoft.com/office/powerpoint/2010/main" val="38964325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ko-KR" dirty="0"/>
              <a:t>This graph shows the Statewide, integrated NOx Emissions Reduction (2008 </a:t>
            </a:r>
            <a:r>
              <a:rPr lang="en-US" altLang="ko-KR" dirty="0" err="1"/>
              <a:t>baseyear</a:t>
            </a:r>
            <a:r>
              <a:rPr lang="en-US" altLang="ko-KR" dirty="0"/>
              <a:t>).</a:t>
            </a:r>
          </a:p>
          <a:p>
            <a:endParaRPr lang="en-US" altLang="ko-KR" dirty="0"/>
          </a:p>
          <a:p>
            <a:r>
              <a:rPr lang="en-US" altLang="ko-KR" dirty="0"/>
              <a:t>In 2019 the NOx emissions were 114 tons/OSD, which is an increase of 27.3% over 2018.</a:t>
            </a:r>
          </a:p>
          <a:p>
            <a:endParaRPr lang="en-US" altLang="ko-KR" dirty="0"/>
          </a:p>
          <a:p>
            <a:r>
              <a:rPr lang="en-US" altLang="ko-KR" dirty="0"/>
              <a:t>By 2024 the NOx emissions are expected to grow to 173 tons/OSD (8.6% increase per year).</a:t>
            </a:r>
          </a:p>
          <a:p>
            <a:endParaRPr lang="en-US" altLang="ko-KR" dirty="0"/>
          </a:p>
          <a:p>
            <a:r>
              <a:rPr lang="en-US" altLang="ko-KR" dirty="0"/>
              <a:t>In 2019 the largest NOx emissions were from renewables (99.6 tons/OSD), followed by energy code-compliance (6.13 tons/OSD), PUC SB7 (4.62 tons/OSD), SEER 13/14 retrofits (2.43 tons/day), and SECO energy efficiency programs (1.58 tons/OSD). </a:t>
            </a:r>
          </a:p>
          <a:p>
            <a:endParaRPr lang="en-US" altLang="ko-KR"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28</a:t>
            </a:fld>
            <a:endParaRPr lang="en-US" dirty="0"/>
          </a:p>
        </p:txBody>
      </p:sp>
    </p:spTree>
    <p:extLst>
      <p:ext uri="{BB962C8B-B14F-4D97-AF65-F5344CB8AC3E}">
        <p14:creationId xmlns:p14="http://schemas.microsoft.com/office/powerpoint/2010/main" val="3228520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technical details for the NOx emissions reductions are presented in the ESL’s TERP report to the TCEQ (5 volumes):</a:t>
            </a:r>
          </a:p>
          <a:p>
            <a:endParaRPr lang="en-US" dirty="0"/>
          </a:p>
          <a:p>
            <a:r>
              <a:rPr lang="en-US" dirty="0"/>
              <a:t>Statewide 2019 Air Emission Calculations from Wind and Other Renewables (Vol I and Vol II)</a:t>
            </a:r>
          </a:p>
          <a:p>
            <a:endParaRPr lang="en-US" dirty="0"/>
          </a:p>
          <a:p>
            <a:r>
              <a:rPr lang="en-US" dirty="0"/>
              <a:t>TCEQ 2019 Annual Preliminary Report: Integrated NOx Emissions Savings from EE/RE Programs Statewide</a:t>
            </a:r>
          </a:p>
          <a:p>
            <a:endParaRPr lang="en-US" dirty="0"/>
          </a:p>
          <a:p>
            <a:r>
              <a:rPr lang="en-US" dirty="0"/>
              <a:t>TCEQ 2019 Annual Report Volume I: Technical Report</a:t>
            </a:r>
          </a:p>
          <a:p>
            <a:endParaRPr lang="en-US" dirty="0"/>
          </a:p>
          <a:p>
            <a:r>
              <a:rPr lang="en-US" dirty="0"/>
              <a:t>TCEQ 2019 Annual Report Volume II: Technical Appendix</a:t>
            </a:r>
          </a:p>
          <a:p>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29</a:t>
            </a:fld>
            <a:endParaRPr lang="en-US" dirty="0"/>
          </a:p>
        </p:txBody>
      </p:sp>
    </p:spTree>
    <p:extLst>
      <p:ext uri="{BB962C8B-B14F-4D97-AF65-F5344CB8AC3E}">
        <p14:creationId xmlns:p14="http://schemas.microsoft.com/office/powerpoint/2010/main" val="1475923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Texas has had Legislation since 2001 to reduce air pollution, which includes Energy Efficiency and Renewable Energy (EE/RE). </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These begin with the original legislation in the 77</a:t>
            </a:r>
            <a:r>
              <a:rPr lang="en-US" baseline="30000" dirty="0"/>
              <a:t>th</a:t>
            </a:r>
            <a:r>
              <a:rPr lang="en-US" baseline="0" dirty="0"/>
              <a:t> Legislature in 2001 – Senate Bill 5.</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This was followed by amendments in the 78</a:t>
            </a:r>
            <a:r>
              <a:rPr lang="en-US" baseline="30000" dirty="0"/>
              <a:t>th</a:t>
            </a:r>
            <a:r>
              <a:rPr lang="en-US" baseline="0" dirty="0"/>
              <a:t> Legislature in 2003;</a:t>
            </a:r>
          </a:p>
          <a:p>
            <a:pPr marL="0" indent="0">
              <a:buFont typeface="Arial" panose="020B0604020202020204" pitchFamily="34" charset="0"/>
              <a:buNone/>
            </a:pPr>
            <a:r>
              <a:rPr lang="en-US" baseline="0" dirty="0"/>
              <a:t>Amendments in the 79</a:t>
            </a:r>
            <a:r>
              <a:rPr lang="en-US" baseline="30000" dirty="0"/>
              <a:t>th</a:t>
            </a:r>
            <a:r>
              <a:rPr lang="en-US" baseline="0" dirty="0"/>
              <a:t> Legislature in 2005;</a:t>
            </a:r>
          </a:p>
          <a:p>
            <a:pPr marL="0" indent="0">
              <a:buFont typeface="Arial" panose="020B0604020202020204" pitchFamily="34" charset="0"/>
              <a:buNone/>
            </a:pPr>
            <a:r>
              <a:rPr lang="en-US" baseline="0" dirty="0"/>
              <a:t>Amendments in the 80</a:t>
            </a:r>
            <a:r>
              <a:rPr lang="en-US" baseline="30000" dirty="0"/>
              <a:t>th</a:t>
            </a:r>
            <a:r>
              <a:rPr lang="en-US" baseline="0" dirty="0"/>
              <a:t> Legislature in 2007;</a:t>
            </a:r>
          </a:p>
          <a:p>
            <a:pPr marL="0" indent="0">
              <a:buFont typeface="Arial" panose="020B0604020202020204" pitchFamily="34" charset="0"/>
              <a:buNone/>
            </a:pPr>
            <a:r>
              <a:rPr lang="en-US" baseline="0" dirty="0"/>
              <a:t>Amendments in the 81</a:t>
            </a:r>
            <a:r>
              <a:rPr lang="en-US" baseline="30000" dirty="0"/>
              <a:t>st</a:t>
            </a:r>
            <a:r>
              <a:rPr lang="en-US" baseline="0" dirty="0"/>
              <a:t> Legislature in 2009;</a:t>
            </a:r>
          </a:p>
          <a:p>
            <a:pPr marL="0" indent="0">
              <a:buFont typeface="Arial" panose="020B0604020202020204" pitchFamily="34" charset="0"/>
              <a:buNone/>
            </a:pPr>
            <a:r>
              <a:rPr lang="en-US" baseline="0" dirty="0"/>
              <a:t>Amendments in the 82</a:t>
            </a:r>
            <a:r>
              <a:rPr lang="en-US" baseline="30000" dirty="0"/>
              <a:t>nd</a:t>
            </a:r>
            <a:r>
              <a:rPr lang="en-US" baseline="0" dirty="0"/>
              <a:t> Legislature in 2011; </a:t>
            </a:r>
          </a:p>
          <a:p>
            <a:pPr marL="0" indent="0">
              <a:buFont typeface="Arial" panose="020B0604020202020204" pitchFamily="34" charset="0"/>
              <a:buNone/>
            </a:pPr>
            <a:r>
              <a:rPr lang="en-US" baseline="0" dirty="0"/>
              <a:t>Amendments in the 83</a:t>
            </a:r>
            <a:r>
              <a:rPr lang="en-US" baseline="30000" dirty="0"/>
              <a:t>rd</a:t>
            </a:r>
            <a:r>
              <a:rPr lang="en-US" baseline="0" dirty="0"/>
              <a:t> Legislature in 2013; and </a:t>
            </a:r>
          </a:p>
          <a:p>
            <a:pPr marL="0" indent="0">
              <a:buFont typeface="Arial" panose="020B0604020202020204" pitchFamily="34" charset="0"/>
              <a:buNone/>
            </a:pPr>
            <a:r>
              <a:rPr lang="en-US" baseline="0" dirty="0"/>
              <a:t>Amendments in the 84</a:t>
            </a:r>
            <a:r>
              <a:rPr lang="en-US" baseline="30000" dirty="0"/>
              <a:t>th</a:t>
            </a:r>
            <a:r>
              <a:rPr lang="en-US" baseline="0" dirty="0"/>
              <a:t> Legislature in 2015. </a:t>
            </a:r>
          </a:p>
          <a:p>
            <a:pPr marL="0" indent="0">
              <a:buFont typeface="Arial" panose="020B0604020202020204" pitchFamily="34" charset="0"/>
              <a:buNone/>
            </a:pPr>
            <a:r>
              <a:rPr lang="en-US" baseline="0" dirty="0"/>
              <a:t>No new amendments were passed in the 85</a:t>
            </a:r>
            <a:r>
              <a:rPr lang="en-US" baseline="30000" dirty="0"/>
              <a:t>th</a:t>
            </a:r>
            <a:r>
              <a:rPr lang="en-US" baseline="0" dirty="0"/>
              <a:t> Legislature (2017) and 86</a:t>
            </a:r>
            <a:r>
              <a:rPr lang="en-US" baseline="30000" dirty="0"/>
              <a:t>th </a:t>
            </a:r>
            <a:r>
              <a:rPr lang="en-US" baseline="0" dirty="0"/>
              <a:t> Legislature (2019) </a:t>
            </a:r>
          </a:p>
          <a:p>
            <a:pPr marL="0" indent="0">
              <a:buFont typeface="Arial" panose="020B0604020202020204" pitchFamily="34" charset="0"/>
              <a:buNone/>
            </a:pPr>
            <a:endParaRPr lang="en-US" baseline="0"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3</a:t>
            </a:fld>
            <a:endParaRPr lang="en-US" dirty="0"/>
          </a:p>
        </p:txBody>
      </p:sp>
    </p:spTree>
    <p:extLst>
      <p:ext uri="{BB962C8B-B14F-4D97-AF65-F5344CB8AC3E}">
        <p14:creationId xmlns:p14="http://schemas.microsoft.com/office/powerpoint/2010/main" val="25485372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t>In addition to the TERP reports, other related publications include:</a:t>
            </a:r>
          </a:p>
          <a:p>
            <a:r>
              <a:rPr lang="en-US" sz="1100" dirty="0"/>
              <a:t>     </a:t>
            </a:r>
            <a:r>
              <a:rPr lang="en-US" sz="1100" dirty="0" err="1"/>
              <a:t>Azizkhani</a:t>
            </a:r>
            <a:r>
              <a:rPr lang="en-US" sz="1100" dirty="0"/>
              <a:t>, M. “Investigating the Level of Application/Education of Passive/Natural Systems in the Design of Sustainable Buildings in the US", PhD., Department of Architecture, April 2019.</a:t>
            </a:r>
          </a:p>
          <a:p>
            <a:r>
              <a:rPr lang="en-US" sz="1100" dirty="0"/>
              <a:t>     </a:t>
            </a:r>
            <a:r>
              <a:rPr lang="en-US" sz="1100" dirty="0" err="1"/>
              <a:t>Ahn</a:t>
            </a:r>
            <a:r>
              <a:rPr lang="en-US" sz="1100" dirty="0"/>
              <a:t>, J, “Origins of Whole-Building Energy Simulation Programs Used for High Performance Commercial Buildings: Contributions of the MATEUS, SHEP, TACS, CP-26, CP-33 and RESPTK Programs”, MS., Department of Architecture, August 2019.</a:t>
            </a:r>
          </a:p>
          <a:p>
            <a:r>
              <a:rPr lang="en-US" sz="1100" dirty="0"/>
              <a:t>     Farias, F., Kota, S., </a:t>
            </a:r>
            <a:r>
              <a:rPr lang="en-US" sz="1100" dirty="0" err="1"/>
              <a:t>Jeong</a:t>
            </a:r>
            <a:r>
              <a:rPr lang="en-US" sz="1100" dirty="0"/>
              <a:t>, W., Kim, J., </a:t>
            </a:r>
            <a:r>
              <a:rPr lang="en-US" sz="1100" dirty="0" err="1"/>
              <a:t>Alcocer</a:t>
            </a:r>
            <a:r>
              <a:rPr lang="en-US" sz="1100" dirty="0"/>
              <a:t>, J, Haberl, J.S., Clayton, M.J., Yan, W., 2019. “Development of a Reference Building Information Model (BIM) for Thermal Model Compliance Testing - Part II: Test Cases and Analysis (RP-1468)", ASHRAE Transactions.</a:t>
            </a:r>
          </a:p>
          <a:p>
            <a:r>
              <a:rPr lang="en-US" sz="1100" dirty="0"/>
              <a:t>     Wang, L., Sakurai, Y., Bowman, S.J., Claridge, D.E., 2018. "Commissioning an Existing Heat Recovery Chiller System at a Large District Plant", ASHRAE Transaction.</a:t>
            </a:r>
          </a:p>
          <a:p>
            <a:r>
              <a:rPr lang="en-US" sz="1100" dirty="0"/>
              <a:t>     Shin, M., Haberl, J.S., 2019. “Thermal Zoning for Building HVAC Design and Energy Simulation: A Literature Review", Energy and Buildings, Vol 203.</a:t>
            </a:r>
          </a:p>
          <a:p>
            <a:r>
              <a:rPr lang="en-US" sz="1100" dirty="0"/>
              <a:t>     </a:t>
            </a:r>
            <a:r>
              <a:rPr lang="en-US" sz="1100" dirty="0" err="1"/>
              <a:t>Shajahan</a:t>
            </a:r>
            <a:r>
              <a:rPr lang="en-US" sz="1100" dirty="0"/>
              <a:t>, A, Culp, C.H., Williamson, B., 2019. “Effects of Indoor Environmental Parameters Related to Building HVAC Systems on Patients’ Medical Outcomes: A Review of Scientific Research on Hospital Buildings”, Indoor Air, Vol 29, No.2, pp.161-176.</a:t>
            </a:r>
          </a:p>
        </p:txBody>
      </p:sp>
      <p:sp>
        <p:nvSpPr>
          <p:cNvPr id="4" name="Slide Number Placeholder 3"/>
          <p:cNvSpPr>
            <a:spLocks noGrp="1"/>
          </p:cNvSpPr>
          <p:nvPr>
            <p:ph type="sldNum" sz="quarter" idx="10"/>
          </p:nvPr>
        </p:nvSpPr>
        <p:spPr/>
        <p:txBody>
          <a:bodyPr/>
          <a:lstStyle/>
          <a:p>
            <a:fld id="{34C84C95-1DB5-4955-A471-FC57A079699C}" type="slidenum">
              <a:rPr lang="en-US" smtClean="0"/>
              <a:pPr/>
              <a:t>30</a:t>
            </a:fld>
            <a:endParaRPr lang="en-US" dirty="0"/>
          </a:p>
        </p:txBody>
      </p:sp>
    </p:spTree>
    <p:extLst>
      <p:ext uri="{BB962C8B-B14F-4D97-AF65-F5344CB8AC3E}">
        <p14:creationId xmlns:p14="http://schemas.microsoft.com/office/powerpoint/2010/main" val="32338025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Bef>
                <a:spcPct val="20000"/>
              </a:spcBef>
              <a:spcAft>
                <a:spcPts val="600"/>
              </a:spcAft>
            </a:pPr>
            <a:r>
              <a:rPr lang="en-US" sz="1800" b="1" dirty="0">
                <a:solidFill>
                  <a:schemeClr val="tx1"/>
                </a:solidFill>
                <a:cs typeface="Arial" charset="0"/>
              </a:rPr>
              <a:t>Contact Information:</a:t>
            </a:r>
          </a:p>
          <a:p>
            <a:pPr marL="342900" indent="-342900" algn="l">
              <a:spcBef>
                <a:spcPct val="20000"/>
              </a:spcBef>
            </a:pPr>
            <a:endParaRPr lang="en-US" sz="1200" dirty="0">
              <a:solidFill>
                <a:schemeClr val="tx1"/>
              </a:solidFill>
              <a:cs typeface="Arial" charset="0"/>
            </a:endParaRPr>
          </a:p>
          <a:p>
            <a:pPr marL="342900" indent="-342900" algn="l">
              <a:spcBef>
                <a:spcPct val="20000"/>
              </a:spcBef>
            </a:pPr>
            <a:r>
              <a:rPr lang="en-US" sz="1200" dirty="0">
                <a:solidFill>
                  <a:schemeClr val="tx1"/>
                </a:solidFill>
                <a:cs typeface="Arial" charset="0"/>
              </a:rPr>
              <a:t>Jeff Haberl:     jhaberl@tamu.edu</a:t>
            </a:r>
          </a:p>
          <a:p>
            <a:pPr marL="342900" indent="-342900" algn="l">
              <a:spcBef>
                <a:spcPct val="20000"/>
              </a:spcBef>
            </a:pPr>
            <a:endParaRPr lang="en-US" sz="1200" dirty="0">
              <a:solidFill>
                <a:schemeClr val="tx1"/>
              </a:solidFill>
              <a:cs typeface="Arial" charset="0"/>
            </a:endParaRPr>
          </a:p>
          <a:p>
            <a:pPr marL="342900" indent="-342900" algn="l">
              <a:spcBef>
                <a:spcPct val="20000"/>
              </a:spcBef>
            </a:pPr>
            <a:r>
              <a:rPr lang="en-US" sz="1200" dirty="0">
                <a:solidFill>
                  <a:schemeClr val="tx1"/>
                </a:solidFill>
                <a:cs typeface="Arial" charset="0"/>
              </a:rPr>
              <a:t>Juan-Carlos Baltazar:    jbaltazar@tamu.edu</a:t>
            </a:r>
          </a:p>
          <a:p>
            <a:pPr marL="342900" indent="-342900" algn="l">
              <a:spcBef>
                <a:spcPct val="20000"/>
              </a:spcBef>
            </a:pPr>
            <a:endParaRPr lang="en-US" sz="1200" dirty="0">
              <a:solidFill>
                <a:schemeClr val="tx1"/>
              </a:solidFill>
              <a:cs typeface="Arial" charset="0"/>
            </a:endParaRPr>
          </a:p>
          <a:p>
            <a:pPr marL="342900" indent="-342900" algn="l">
              <a:spcBef>
                <a:spcPct val="20000"/>
              </a:spcBef>
            </a:pPr>
            <a:r>
              <a:rPr lang="en-US" sz="1200" dirty="0">
                <a:solidFill>
                  <a:schemeClr val="tx1"/>
                </a:solidFill>
                <a:cs typeface="Arial" charset="0"/>
              </a:rPr>
              <a:t>Bahman Yazdani:    byazdani@tamu.edu</a:t>
            </a:r>
          </a:p>
          <a:p>
            <a:pPr marL="342900" indent="-342900" algn="l">
              <a:spcBef>
                <a:spcPct val="20000"/>
              </a:spcBef>
            </a:pPr>
            <a:endParaRPr lang="en-US" sz="1200" u="sng" dirty="0">
              <a:solidFill>
                <a:schemeClr val="tx1"/>
              </a:solidFill>
              <a:cs typeface="Arial" charset="0"/>
            </a:endParaRPr>
          </a:p>
          <a:p>
            <a:pPr marL="342900" indent="-342900" algn="l">
              <a:spcBef>
                <a:spcPct val="20000"/>
              </a:spcBef>
            </a:pPr>
            <a:r>
              <a:rPr lang="en-US" sz="1200" u="sng" dirty="0">
                <a:solidFill>
                  <a:schemeClr val="tx1"/>
                </a:solidFill>
                <a:cs typeface="Arial" charset="0"/>
              </a:rPr>
              <a:t>http://esl.tamu.edu/terp</a:t>
            </a:r>
          </a:p>
          <a:p>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31</a:t>
            </a:fld>
            <a:endParaRPr lang="en-US" dirty="0"/>
          </a:p>
        </p:txBody>
      </p:sp>
    </p:spTree>
    <p:extLst>
      <p:ext uri="{BB962C8B-B14F-4D97-AF65-F5344CB8AC3E}">
        <p14:creationId xmlns:p14="http://schemas.microsoft.com/office/powerpoint/2010/main" val="2082974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Currently, the State of Texas follows the Criteria set forth by the U.S.E.P.A. in 2004 for determining State Implementation Credits (SIP).</a:t>
            </a:r>
          </a:p>
          <a:p>
            <a:r>
              <a:rPr lang="en-US" dirty="0"/>
              <a:t>These credits certify that the emissions reductions are Quantifiable, Surplus, Enforceable and that proper Record Keeping is performed.</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a:rPr>
              <a:t>     Quantifiable:</a:t>
            </a:r>
            <a:r>
              <a:rPr kumimoji="0" lang="en-US" sz="1200" b="0" i="0" u="none" strike="noStrike" kern="0" cap="none" spc="0" normalizeH="0" baseline="0" noProof="0" dirty="0">
                <a:ln>
                  <a:noFill/>
                </a:ln>
                <a:solidFill>
                  <a:srgbClr val="000000"/>
                </a:solidFill>
                <a:effectLst/>
                <a:uLnTx/>
                <a:uFillTx/>
                <a:latin typeface="Arial"/>
              </a:rPr>
              <a:t> The emission reductions generated by measures to reduce emissions </a:t>
            </a:r>
            <a:r>
              <a:rPr kumimoji="0" lang="en-US" sz="1200" b="0" i="1" u="none" strike="noStrike" kern="0" cap="none" spc="0" normalizeH="0" baseline="0" noProof="0" dirty="0">
                <a:ln>
                  <a:noFill/>
                </a:ln>
                <a:solidFill>
                  <a:srgbClr val="000000"/>
                </a:solidFill>
                <a:effectLst/>
                <a:uLnTx/>
                <a:uFillTx/>
                <a:latin typeface="Arial"/>
              </a:rPr>
              <a:t>must be quantifiable </a:t>
            </a:r>
            <a:r>
              <a:rPr kumimoji="0" lang="en-US" sz="1200" b="0" i="0" u="none" strike="noStrike" kern="0" cap="none" spc="0" normalizeH="0" baseline="0" noProof="0" dirty="0">
                <a:ln>
                  <a:noFill/>
                </a:ln>
                <a:solidFill>
                  <a:srgbClr val="000000"/>
                </a:solidFill>
                <a:effectLst/>
                <a:uLnTx/>
                <a:uFillTx/>
                <a:latin typeface="Arial"/>
              </a:rPr>
              <a:t>and include procedures to evaluate and verify over time the level of emission reductions actually achieved.</a:t>
            </a: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Arial"/>
              </a:rPr>
              <a:t>     Surplus:</a:t>
            </a:r>
            <a:r>
              <a:rPr kumimoji="0" lang="en-US" sz="1200" b="0" i="0" u="none" strike="noStrike" kern="0" cap="none" spc="0" normalizeH="0" baseline="0" noProof="0" dirty="0">
                <a:ln>
                  <a:noFill/>
                </a:ln>
                <a:solidFill>
                  <a:srgbClr val="000000"/>
                </a:solidFill>
                <a:effectLst/>
                <a:uLnTx/>
                <a:uFillTx/>
                <a:latin typeface="Arial"/>
              </a:rPr>
              <a:t> Emission reductions </a:t>
            </a:r>
            <a:r>
              <a:rPr kumimoji="0" lang="en-US" sz="1200" b="0" i="1" u="none" strike="noStrike" kern="0" cap="none" spc="0" normalizeH="0" baseline="0" noProof="0" dirty="0">
                <a:ln>
                  <a:noFill/>
                </a:ln>
                <a:solidFill>
                  <a:srgbClr val="000000"/>
                </a:solidFill>
                <a:effectLst/>
                <a:uLnTx/>
                <a:uFillTx/>
                <a:latin typeface="Arial"/>
              </a:rPr>
              <a:t>are surplus </a:t>
            </a:r>
            <a:r>
              <a:rPr kumimoji="0" lang="en-US" sz="1200" b="0" i="0" u="none" strike="noStrike" kern="0" cap="none" spc="0" normalizeH="0" baseline="0" noProof="0" dirty="0">
                <a:ln>
                  <a:noFill/>
                </a:ln>
                <a:solidFill>
                  <a:srgbClr val="000000"/>
                </a:solidFill>
                <a:effectLst/>
                <a:uLnTx/>
                <a:uFillTx/>
                <a:latin typeface="Arial"/>
              </a:rPr>
              <a:t>as long as they are not otherwise relied on to meet air quality attainment requirements in air quality programs related to your SIP. </a:t>
            </a:r>
          </a:p>
          <a:p>
            <a:pPr algn="l" eaLnBrk="1" hangingPunct="1">
              <a:spcBef>
                <a:spcPct val="0"/>
              </a:spcBef>
            </a:pPr>
            <a:r>
              <a:rPr lang="en-US" sz="1200" b="1" dirty="0">
                <a:solidFill>
                  <a:srgbClr val="000000"/>
                </a:solidFill>
                <a:cs typeface="Arial" charset="0"/>
              </a:rPr>
              <a:t>     Enforceability:</a:t>
            </a:r>
            <a:r>
              <a:rPr lang="en-US" sz="1200" dirty="0">
                <a:solidFill>
                  <a:srgbClr val="000000"/>
                </a:solidFill>
                <a:cs typeface="Arial" charset="0"/>
              </a:rPr>
              <a:t> Measures that reduce emissions from electricity generation may be: (1) </a:t>
            </a:r>
            <a:r>
              <a:rPr lang="en-US" sz="1200" i="1" dirty="0">
                <a:solidFill>
                  <a:srgbClr val="000000"/>
                </a:solidFill>
                <a:cs typeface="Arial" charset="0"/>
              </a:rPr>
              <a:t>Enforceable directly </a:t>
            </a:r>
            <a:r>
              <a:rPr lang="en-US" sz="1200" dirty="0">
                <a:solidFill>
                  <a:srgbClr val="000000"/>
                </a:solidFill>
                <a:cs typeface="Arial" charset="0"/>
              </a:rPr>
              <a:t>against a source; (2) </a:t>
            </a:r>
            <a:r>
              <a:rPr lang="en-US" sz="1200" i="1" dirty="0">
                <a:solidFill>
                  <a:srgbClr val="000000"/>
                </a:solidFill>
                <a:cs typeface="Arial" charset="0"/>
              </a:rPr>
              <a:t>Enforceable against another party </a:t>
            </a:r>
            <a:r>
              <a:rPr lang="en-US" sz="1200" dirty="0">
                <a:solidFill>
                  <a:srgbClr val="000000"/>
                </a:solidFill>
                <a:cs typeface="Arial" charset="0"/>
              </a:rPr>
              <a:t>responsible for the energy efficiency or renewable energy activity; or (3) Included under our </a:t>
            </a:r>
            <a:r>
              <a:rPr lang="en-US" sz="1200" i="1" dirty="0">
                <a:solidFill>
                  <a:srgbClr val="000000"/>
                </a:solidFill>
                <a:cs typeface="Arial" charset="0"/>
              </a:rPr>
              <a:t>voluntary measures</a:t>
            </a:r>
            <a:r>
              <a:rPr lang="en-US" sz="1200" dirty="0">
                <a:solidFill>
                  <a:srgbClr val="000000"/>
                </a:solidFill>
                <a:cs typeface="Arial" charset="0"/>
              </a:rPr>
              <a:t> policy. </a:t>
            </a:r>
          </a:p>
          <a:p>
            <a:pPr algn="l" eaLnBrk="1" hangingPunct="1">
              <a:spcBef>
                <a:spcPct val="0"/>
              </a:spcBef>
            </a:pPr>
            <a:r>
              <a:rPr lang="en-US" sz="1200" b="1" dirty="0">
                <a:solidFill>
                  <a:srgbClr val="000000"/>
                </a:solidFill>
                <a:cs typeface="Arial" charset="0"/>
              </a:rPr>
              <a:t>     Record Keeping:</a:t>
            </a:r>
            <a:r>
              <a:rPr lang="en-US" sz="1200" dirty="0">
                <a:solidFill>
                  <a:srgbClr val="000000"/>
                </a:solidFill>
                <a:cs typeface="Arial" charset="0"/>
              </a:rPr>
              <a:t>  The </a:t>
            </a:r>
            <a:r>
              <a:rPr lang="en-US" sz="1200" i="1" dirty="0">
                <a:solidFill>
                  <a:srgbClr val="000000"/>
                </a:solidFill>
                <a:cs typeface="Arial" charset="0"/>
              </a:rPr>
              <a:t>measure should be permanent </a:t>
            </a:r>
            <a:r>
              <a:rPr lang="en-US" sz="1200" dirty="0">
                <a:solidFill>
                  <a:srgbClr val="000000"/>
                </a:solidFill>
                <a:cs typeface="Arial" charset="0"/>
              </a:rPr>
              <a:t>throughout the term for which the credit is granted unless it is replaced by another measure or the State demonstrates in a SIP revision that the emission reductions from the measure are no longer needed to meet applicable requirements.</a:t>
            </a:r>
          </a:p>
          <a:p>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4</a:t>
            </a:fld>
            <a:endParaRPr lang="en-US" dirty="0"/>
          </a:p>
        </p:txBody>
      </p:sp>
    </p:spTree>
    <p:extLst>
      <p:ext uri="{BB962C8B-B14F-4D97-AF65-F5344CB8AC3E}">
        <p14:creationId xmlns:p14="http://schemas.microsoft.com/office/powerpoint/2010/main" val="646740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dirty="0"/>
              <a:t>The Energy Savings and NOx Emissions Reduction From Energy Efficiency and Renewable Energy are calculated from five areas:</a:t>
            </a:r>
          </a:p>
          <a:p>
            <a:pPr marL="228600" marR="0" lvl="0" indent="0" algn="l" defTabSz="914400" rtl="0" eaLnBrk="0" fontAlgn="base" latinLnBrk="0" hangingPunct="0">
              <a:lnSpc>
                <a:spcPct val="100000"/>
              </a:lnSpc>
              <a:spcBef>
                <a:spcPct val="20000"/>
              </a:spcBef>
              <a:spcAft>
                <a:spcPct val="0"/>
              </a:spcAft>
              <a:buClrTx/>
              <a:buSzTx/>
              <a:buFontTx/>
              <a:buNone/>
              <a:tabLst/>
              <a:defRPr/>
            </a:pPr>
            <a:endParaRPr lang="en-US" dirty="0"/>
          </a:p>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sz="1200" b="1" kern="0" dirty="0">
                <a:solidFill>
                  <a:srgbClr val="000000"/>
                </a:solidFill>
                <a:latin typeface="Arial"/>
              </a:rPr>
              <a:t>1. Code-Compliant Construction: </a:t>
            </a:r>
            <a:r>
              <a:rPr kumimoji="0" lang="en-US" sz="1200" i="0" u="none" strike="noStrike" kern="0" cap="none" spc="0" normalizeH="0" baseline="0" noProof="0" dirty="0">
                <a:ln>
                  <a:noFill/>
                </a:ln>
                <a:solidFill>
                  <a:srgbClr val="000000"/>
                </a:solidFill>
                <a:effectLst/>
                <a:uLnTx/>
                <a:uFillTx/>
                <a:latin typeface="Arial"/>
              </a:rPr>
              <a:t>Energy</a:t>
            </a:r>
            <a:r>
              <a:rPr kumimoji="0" lang="en-US" sz="1200" i="0" u="none" strike="noStrike" kern="0" cap="none" spc="0" normalizeH="0" noProof="0" dirty="0">
                <a:ln>
                  <a:noFill/>
                </a:ln>
                <a:solidFill>
                  <a:srgbClr val="000000"/>
                </a:solidFill>
                <a:effectLst/>
                <a:uLnTx/>
                <a:uFillTx/>
                <a:latin typeface="Arial"/>
              </a:rPr>
              <a:t> savings from new construction: </a:t>
            </a:r>
            <a:r>
              <a:rPr lang="en-US" sz="1200" dirty="0"/>
              <a:t>Single-family construction, Multi-family construction, Commercial construction</a:t>
            </a:r>
          </a:p>
          <a:p>
            <a:pPr marL="227012" indent="0">
              <a:buNone/>
              <a:defRPr/>
            </a:pPr>
            <a:r>
              <a:rPr lang="en-US" sz="1200" b="1" kern="0" dirty="0">
                <a:solidFill>
                  <a:srgbClr val="000000"/>
                </a:solidFill>
              </a:rPr>
              <a:t>2. Green Power Production</a:t>
            </a:r>
            <a:r>
              <a:rPr lang="en-US" sz="1200" kern="0" dirty="0">
                <a:solidFill>
                  <a:srgbClr val="000000"/>
                </a:solidFill>
              </a:rPr>
              <a:t>: Wind and other renewables</a:t>
            </a:r>
          </a:p>
          <a:p>
            <a:pPr marL="1600200" indent="-1374775">
              <a:buNone/>
              <a:defRPr/>
            </a:pPr>
            <a:r>
              <a:rPr lang="en-US" sz="1200" b="1" kern="0" dirty="0">
                <a:solidFill>
                  <a:srgbClr val="000000"/>
                </a:solidFill>
              </a:rPr>
              <a:t>3. PUC SB7</a:t>
            </a:r>
            <a:r>
              <a:rPr lang="en-US" sz="1200" kern="0" dirty="0">
                <a:solidFill>
                  <a:srgbClr val="000000"/>
                </a:solidFill>
              </a:rPr>
              <a:t>:</a:t>
            </a:r>
            <a:r>
              <a:rPr lang="en-US" sz="1200" b="1" kern="0" dirty="0">
                <a:solidFill>
                  <a:srgbClr val="000000"/>
                </a:solidFill>
              </a:rPr>
              <a:t> </a:t>
            </a:r>
            <a:r>
              <a:rPr lang="en-US" sz="1200" kern="0" dirty="0">
                <a:solidFill>
                  <a:srgbClr val="000000"/>
                </a:solidFill>
              </a:rPr>
              <a:t>Energy efficiency programs implemented by electric utilities under the Public Utility Regulatory Act §39.905</a:t>
            </a:r>
          </a:p>
          <a:p>
            <a:pPr marL="227012" indent="0">
              <a:buNone/>
              <a:defRPr/>
            </a:pPr>
            <a:r>
              <a:rPr lang="en-US" sz="1200" b="1" kern="0" dirty="0">
                <a:solidFill>
                  <a:srgbClr val="000000"/>
                </a:solidFill>
              </a:rPr>
              <a:t>4. SECO</a:t>
            </a:r>
            <a:r>
              <a:rPr lang="en-US" sz="1200" kern="0" dirty="0">
                <a:solidFill>
                  <a:srgbClr val="000000"/>
                </a:solidFill>
              </a:rPr>
              <a:t>:</a:t>
            </a:r>
            <a:r>
              <a:rPr lang="en-US" sz="1200" b="1" kern="0" dirty="0">
                <a:solidFill>
                  <a:srgbClr val="000000"/>
                </a:solidFill>
              </a:rPr>
              <a:t> </a:t>
            </a:r>
            <a:r>
              <a:rPr lang="en-US" sz="1200" kern="0" dirty="0">
                <a:solidFill>
                  <a:srgbClr val="000000"/>
                </a:solidFill>
              </a:rPr>
              <a:t>Energy-efficiency programs towards school districts, government agencies, city and county governments, private industries and residential energy consumers</a:t>
            </a:r>
          </a:p>
          <a:p>
            <a:pPr marL="227012" indent="0">
              <a:buNone/>
              <a:defRPr/>
            </a:pPr>
            <a:r>
              <a:rPr lang="en-US" sz="1200" b="1" kern="0" dirty="0">
                <a:solidFill>
                  <a:srgbClr val="000000"/>
                </a:solidFill>
              </a:rPr>
              <a:t>5. A/C Retrofits</a:t>
            </a:r>
            <a:r>
              <a:rPr lang="en-US" sz="1200" kern="0" dirty="0">
                <a:solidFill>
                  <a:srgbClr val="000000"/>
                </a:solidFill>
              </a:rPr>
              <a:t>: Installation of SEER 13/14 </a:t>
            </a:r>
            <a:r>
              <a:rPr lang="en-US" sz="1200" i="1" kern="0" dirty="0">
                <a:solidFill>
                  <a:srgbClr val="000000"/>
                </a:solidFill>
              </a:rPr>
              <a:t>replacement</a:t>
            </a:r>
            <a:r>
              <a:rPr lang="en-US" sz="1200" kern="0" dirty="0">
                <a:solidFill>
                  <a:srgbClr val="000000"/>
                </a:solidFill>
              </a:rPr>
              <a:t> air conditioners in existing residences</a:t>
            </a:r>
          </a:p>
          <a:p>
            <a:pPr marL="228600" marR="0" lvl="0" indent="0" algn="l" defTabSz="914400" rtl="0" eaLnBrk="0" fontAlgn="base" latinLnBrk="0" hangingPunct="0">
              <a:lnSpc>
                <a:spcPct val="100000"/>
              </a:lnSpc>
              <a:spcBef>
                <a:spcPct val="2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5</a:t>
            </a:fld>
            <a:endParaRPr lang="en-US" dirty="0"/>
          </a:p>
        </p:txBody>
      </p:sp>
    </p:spTree>
    <p:extLst>
      <p:ext uri="{BB962C8B-B14F-4D97-AF65-F5344CB8AC3E}">
        <p14:creationId xmlns:p14="http://schemas.microsoft.com/office/powerpoint/2010/main" val="1474159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dirty="0"/>
              <a:t>The Energy Savings and NOx Emissions Reduction From Single-Family Residential New Construction is calculated with the assistance of the </a:t>
            </a:r>
            <a:r>
              <a:rPr lang="en-US" dirty="0" err="1"/>
              <a:t>publically</a:t>
            </a:r>
            <a:r>
              <a:rPr lang="en-US" dirty="0"/>
              <a:t>-available International Code Compliance Calculator (IC3), which was developed by the Energy Systems Laboratory.</a:t>
            </a:r>
          </a:p>
          <a:p>
            <a:pPr marL="228600" marR="0" lvl="0" indent="0" algn="l" defTabSz="914400" rtl="0" eaLnBrk="0" fontAlgn="base" latinLnBrk="0" hangingPunct="0">
              <a:lnSpc>
                <a:spcPct val="100000"/>
              </a:lnSpc>
              <a:spcBef>
                <a:spcPct val="20000"/>
              </a:spcBef>
              <a:spcAft>
                <a:spcPct val="0"/>
              </a:spcAft>
              <a:buClrTx/>
              <a:buSzTx/>
              <a:buFontTx/>
              <a:buNone/>
              <a:tabLst/>
              <a:defRPr/>
            </a:pPr>
            <a:endParaRPr lang="en-US" dirty="0"/>
          </a:p>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dirty="0"/>
              <a:t>This is the LOGIN screen for IC3.</a:t>
            </a:r>
          </a:p>
          <a:p>
            <a:pPr marL="228600" marR="0" lvl="0" indent="0" algn="l" defTabSz="914400" rtl="0" eaLnBrk="0" fontAlgn="base" latinLnBrk="0" hangingPunct="0">
              <a:lnSpc>
                <a:spcPct val="100000"/>
              </a:lnSpc>
              <a:spcBef>
                <a:spcPct val="2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6</a:t>
            </a:fld>
            <a:endParaRPr lang="en-US" dirty="0"/>
          </a:p>
        </p:txBody>
      </p:sp>
    </p:spTree>
    <p:extLst>
      <p:ext uri="{BB962C8B-B14F-4D97-AF65-F5344CB8AC3E}">
        <p14:creationId xmlns:p14="http://schemas.microsoft.com/office/powerpoint/2010/main" val="2928084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main data entry screen for IC3, which includes general information about the project (i.e., address, building name, phone number, etc.).</a:t>
            </a:r>
          </a:p>
          <a:p>
            <a:endParaRPr lang="en-US" dirty="0"/>
          </a:p>
          <a:p>
            <a:r>
              <a:rPr lang="en-US" dirty="0"/>
              <a:t>It also provides a choice as to whether the IC3 user chooses to follow the “performance path” or the “ERI Simulation Path” for code-compliance with the IECC.</a:t>
            </a:r>
          </a:p>
          <a:p>
            <a:endParaRPr lang="en-US" dirty="0"/>
          </a:p>
          <a:p>
            <a:r>
              <a:rPr lang="en-US" dirty="0"/>
              <a:t>On the right side of the screen are inputs that describe the house, including: number of floors, bedrooms, window information, details about the insulation levels, ductwork, and the dimensions of the house.</a:t>
            </a:r>
          </a:p>
          <a:p>
            <a:endParaRPr lang="en-US" dirty="0"/>
          </a:p>
          <a:p>
            <a:r>
              <a:rPr lang="en-US" dirty="0"/>
              <a:t>Six additional tabs are included so the user can enter information about: infiltration testing, roof, foundation, heating system, cooling system, and the domestic water heater.</a:t>
            </a:r>
          </a:p>
          <a:p>
            <a:endParaRPr lang="en-US" dirty="0"/>
          </a:p>
          <a:p>
            <a:r>
              <a:rPr lang="en-US" dirty="0"/>
              <a:t>Each of these inputs also have a “help” tab where the user can go to get help about what is being entered.</a:t>
            </a:r>
          </a:p>
          <a:p>
            <a:endParaRPr lang="en-US" dirty="0"/>
          </a:p>
          <a:p>
            <a:endParaRPr lang="en-US" dirty="0"/>
          </a:p>
        </p:txBody>
      </p:sp>
      <p:sp>
        <p:nvSpPr>
          <p:cNvPr id="4" name="Slide Number Placeholder 3"/>
          <p:cNvSpPr>
            <a:spLocks noGrp="1"/>
          </p:cNvSpPr>
          <p:nvPr>
            <p:ph type="sldNum" sz="quarter" idx="10"/>
          </p:nvPr>
        </p:nvSpPr>
        <p:spPr/>
        <p:txBody>
          <a:bodyPr/>
          <a:lstStyle/>
          <a:p>
            <a:fld id="{34C84C95-1DB5-4955-A471-FC57A079699C}" type="slidenum">
              <a:rPr lang="en-US" smtClean="0"/>
              <a:pPr/>
              <a:t>7</a:t>
            </a:fld>
            <a:endParaRPr lang="en-US" dirty="0"/>
          </a:p>
        </p:txBody>
      </p:sp>
    </p:spTree>
    <p:extLst>
      <p:ext uri="{BB962C8B-B14F-4D97-AF65-F5344CB8AC3E}">
        <p14:creationId xmlns:p14="http://schemas.microsoft.com/office/powerpoint/2010/main" val="1433525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information is entered, and the house complies with the IECC energy code a certificate is generated that can be posted on the electrical panel of the house. This certificate is then entered into the IC3 Registry that is maintained at the ESL.</a:t>
            </a:r>
          </a:p>
        </p:txBody>
      </p:sp>
      <p:sp>
        <p:nvSpPr>
          <p:cNvPr id="4" name="Slide Number Placeholder 3"/>
          <p:cNvSpPr>
            <a:spLocks noGrp="1"/>
          </p:cNvSpPr>
          <p:nvPr>
            <p:ph type="sldNum" sz="quarter" idx="10"/>
          </p:nvPr>
        </p:nvSpPr>
        <p:spPr/>
        <p:txBody>
          <a:bodyPr/>
          <a:lstStyle/>
          <a:p>
            <a:fld id="{34C84C95-1DB5-4955-A471-FC57A079699C}" type="slidenum">
              <a:rPr lang="en-US" smtClean="0"/>
              <a:pPr/>
              <a:t>8</a:t>
            </a:fld>
            <a:endParaRPr lang="en-US" dirty="0"/>
          </a:p>
        </p:txBody>
      </p:sp>
    </p:spTree>
    <p:extLst>
      <p:ext uri="{BB962C8B-B14F-4D97-AF65-F5344CB8AC3E}">
        <p14:creationId xmlns:p14="http://schemas.microsoft.com/office/powerpoint/2010/main" val="2213104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Since 2001 the IECC has been updated seven times, including: the 2001 Supplement, the 2003 IECC, 2006 IECC, 2009 IECC, 2012, 2015 IECC and most recently the 2018 IECC.</a:t>
            </a:r>
          </a:p>
          <a:p>
            <a:endParaRPr lang="en-US" baseline="0" dirty="0"/>
          </a:p>
          <a:p>
            <a:r>
              <a:rPr lang="en-US" baseline="0" dirty="0"/>
              <a:t>Since its inception, the ESL has been recording the certificates generated by IC3. This graph shows the number of certificates generated from the 2015 IECC onward, including those certificates that followed the performance path (green) and those certificates that followed the ERI path (orange).</a:t>
            </a:r>
          </a:p>
          <a:p>
            <a:endParaRPr lang="en-US" baseline="0" dirty="0"/>
          </a:p>
          <a:p>
            <a:r>
              <a:rPr lang="en-US" baseline="0" dirty="0"/>
              <a:t>The graph on this slide shows the certificates through September of 2020, which includes a drop in usage by COVID-19 in April and May,  which picked-up again in June and continued pretty much business as usual through September. Depending on the month, there are usually about 800 to 1,000 IC3 certificates issued each month (about 26 to 33 per day, 7 days per week). </a:t>
            </a:r>
          </a:p>
        </p:txBody>
      </p:sp>
      <p:sp>
        <p:nvSpPr>
          <p:cNvPr id="4" name="Slide Number Placeholder 3"/>
          <p:cNvSpPr>
            <a:spLocks noGrp="1"/>
          </p:cNvSpPr>
          <p:nvPr>
            <p:ph type="sldNum" sz="quarter" idx="10"/>
          </p:nvPr>
        </p:nvSpPr>
        <p:spPr/>
        <p:txBody>
          <a:bodyPr/>
          <a:lstStyle/>
          <a:p>
            <a:fld id="{34C84C95-1DB5-4955-A471-FC57A079699C}" type="slidenum">
              <a:rPr lang="en-US" smtClean="0"/>
              <a:pPr/>
              <a:t>9</a:t>
            </a:fld>
            <a:endParaRPr lang="en-US" dirty="0"/>
          </a:p>
        </p:txBody>
      </p:sp>
    </p:spTree>
    <p:extLst>
      <p:ext uri="{BB962C8B-B14F-4D97-AF65-F5344CB8AC3E}">
        <p14:creationId xmlns:p14="http://schemas.microsoft.com/office/powerpoint/2010/main" val="32663143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carbon-fiber-bg.png"/>
          <p:cNvPicPr>
            <a:picLocks noChangeAspect="1"/>
          </p:cNvPicPr>
          <p:nvPr userDrawn="1"/>
        </p:nvPicPr>
        <p:blipFill rotWithShape="1">
          <a:blip r:embed="rId2" cstate="print">
            <a:extLst>
              <a:ext uri="{28A0092B-C50C-407E-A947-70E740481C1C}">
                <a14:useLocalDpi xmlns:a14="http://schemas.microsoft.com/office/drawing/2010/main" val="0"/>
              </a:ext>
            </a:extLst>
          </a:blip>
          <a:srcRect b="4445"/>
          <a:stretch/>
        </p:blipFill>
        <p:spPr>
          <a:xfrm>
            <a:off x="0" y="304800"/>
            <a:ext cx="9144000" cy="6553200"/>
          </a:xfrm>
          <a:prstGeom prst="rect">
            <a:avLst/>
          </a:prstGeom>
        </p:spPr>
      </p:pic>
      <p:sp>
        <p:nvSpPr>
          <p:cNvPr id="2" name="Title 1"/>
          <p:cNvSpPr>
            <a:spLocks noGrp="1"/>
          </p:cNvSpPr>
          <p:nvPr>
            <p:ph type="ctrTitle"/>
          </p:nvPr>
        </p:nvSpPr>
        <p:spPr>
          <a:xfrm>
            <a:off x="685800" y="2590800"/>
            <a:ext cx="7772400" cy="1470025"/>
          </a:xfrm>
          <a:prstGeom prst="rect">
            <a:avLst/>
          </a:prstGeom>
        </p:spPr>
        <p:txBody>
          <a:bodyPr/>
          <a:lstStyle>
            <a:lvl1pPr algn="ctr">
              <a:defRPr sz="4800" b="1">
                <a:solidFill>
                  <a:schemeClr val="tx1"/>
                </a:solidFill>
                <a:effectLst/>
                <a:latin typeface="+mj-lt"/>
              </a:defRPr>
            </a:lvl1pPr>
          </a:lstStyle>
          <a:p>
            <a:r>
              <a:rPr lang="en-US" dirty="0"/>
              <a:t>Click to edit Master title style</a:t>
            </a:r>
          </a:p>
        </p:txBody>
      </p:sp>
      <p:sp>
        <p:nvSpPr>
          <p:cNvPr id="3" name="Subtitle 2"/>
          <p:cNvSpPr>
            <a:spLocks noGrp="1"/>
          </p:cNvSpPr>
          <p:nvPr>
            <p:ph type="subTitle" idx="1"/>
          </p:nvPr>
        </p:nvSpPr>
        <p:spPr>
          <a:xfrm>
            <a:off x="1371600" y="4267199"/>
            <a:ext cx="6400800" cy="11461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5"/>
          <p:cNvSpPr>
            <a:spLocks noChangeAspect="1"/>
          </p:cNvSpPr>
          <p:nvPr userDrawn="1"/>
        </p:nvSpPr>
        <p:spPr bwMode="auto">
          <a:xfrm rot="10800000">
            <a:off x="0" y="6553201"/>
            <a:ext cx="9144000" cy="304799"/>
          </a:xfrm>
          <a:prstGeom prst="rect">
            <a:avLst/>
          </a:prstGeom>
          <a:gradFill flip="none" rotWithShape="1">
            <a:gsLst>
              <a:gs pos="0">
                <a:srgbClr val="500000"/>
              </a:gs>
              <a:gs pos="100000">
                <a:srgbClr val="320000"/>
              </a:gs>
            </a:gsLst>
            <a:lin ang="2400000" scaled="0"/>
            <a:tileRect/>
          </a:gradFill>
          <a:ln w="9525" cap="flat" cmpd="sng" algn="ctr">
            <a:solidFill>
              <a:schemeClr val="tx1"/>
            </a:solidFill>
            <a:prstDash val="solid"/>
            <a:round/>
            <a:headEnd type="none" w="med" len="med"/>
            <a:tailEnd type="none" w="med" len="med"/>
          </a:ln>
          <a:effectLst>
            <a:outerShdw blurRad="1651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9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Arial" charset="0"/>
            </a:endParaRPr>
          </a:p>
        </p:txBody>
      </p:sp>
      <p:sp>
        <p:nvSpPr>
          <p:cNvPr id="7" name="Rectangle 6"/>
          <p:cNvSpPr/>
          <p:nvPr userDrawn="1"/>
        </p:nvSpPr>
        <p:spPr bwMode="auto">
          <a:xfrm>
            <a:off x="0" y="6553202"/>
            <a:ext cx="9144000" cy="94628"/>
          </a:xfrm>
          <a:prstGeom prst="rect">
            <a:avLst/>
          </a:prstGeom>
          <a:solidFill>
            <a:schemeClr val="tx1">
              <a:lumMod val="90000"/>
              <a:lumOff val="1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dirty="0">
              <a:ln>
                <a:noFill/>
              </a:ln>
              <a:solidFill>
                <a:schemeClr val="tx1"/>
              </a:solidFill>
              <a:effectLst/>
              <a:latin typeface="Arial" charset="0"/>
              <a:ea typeface="ＭＳ Ｐゴシック" charset="-128"/>
            </a:endParaRPr>
          </a:p>
        </p:txBody>
      </p:sp>
      <p:sp>
        <p:nvSpPr>
          <p:cNvPr id="10" name="Rectangle 9"/>
          <p:cNvSpPr>
            <a:spLocks noChangeAspect="1"/>
          </p:cNvSpPr>
          <p:nvPr userDrawn="1"/>
        </p:nvSpPr>
        <p:spPr bwMode="auto">
          <a:xfrm rot="10800000">
            <a:off x="0" y="0"/>
            <a:ext cx="9144000" cy="304799"/>
          </a:xfrm>
          <a:prstGeom prst="rect">
            <a:avLst/>
          </a:prstGeom>
          <a:gradFill flip="none" rotWithShape="1">
            <a:gsLst>
              <a:gs pos="0">
                <a:srgbClr val="500000"/>
              </a:gs>
              <a:gs pos="100000">
                <a:srgbClr val="320000"/>
              </a:gs>
            </a:gsLst>
            <a:lin ang="2400000" scaled="0"/>
            <a:tileRect/>
          </a:gradFill>
          <a:ln w="9525" cap="flat" cmpd="sng" algn="ctr">
            <a:solidFill>
              <a:schemeClr val="tx1"/>
            </a:solidFill>
            <a:prstDash val="solid"/>
            <a:round/>
            <a:headEnd type="none" w="med" len="med"/>
            <a:tailEnd type="none" w="med" len="med"/>
          </a:ln>
          <a:effectLst>
            <a:outerShdw blurRad="1651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9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Arial" charset="0"/>
            </a:endParaRPr>
          </a:p>
        </p:txBody>
      </p:sp>
      <p:sp>
        <p:nvSpPr>
          <p:cNvPr id="11" name="Rectangle 10"/>
          <p:cNvSpPr/>
          <p:nvPr userDrawn="1"/>
        </p:nvSpPr>
        <p:spPr bwMode="auto">
          <a:xfrm>
            <a:off x="0" y="304800"/>
            <a:ext cx="9144000" cy="94628"/>
          </a:xfrm>
          <a:prstGeom prst="rect">
            <a:avLst/>
          </a:prstGeom>
          <a:solidFill>
            <a:schemeClr val="tx1">
              <a:lumMod val="90000"/>
              <a:lumOff val="1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dirty="0">
              <a:ln>
                <a:noFill/>
              </a:ln>
              <a:solidFill>
                <a:schemeClr val="tx1"/>
              </a:solidFill>
              <a:effectLst/>
              <a:latin typeface="Arial" charset="0"/>
              <a:ea typeface="ＭＳ Ｐゴシック" charset="-128"/>
            </a:endParaRPr>
          </a:p>
        </p:txBody>
      </p:sp>
      <p:sp>
        <p:nvSpPr>
          <p:cNvPr id="14" name="Rectangle 11"/>
          <p:cNvSpPr>
            <a:spLocks noGrp="1" noChangeArrowheads="1"/>
          </p:cNvSpPr>
          <p:nvPr>
            <p:ph type="sldNum" sz="quarter" idx="4"/>
          </p:nvPr>
        </p:nvSpPr>
        <p:spPr bwMode="auto">
          <a:xfrm>
            <a:off x="4363818" y="6477000"/>
            <a:ext cx="416365" cy="229001"/>
          </a:xfrm>
          <a:prstGeom prst="rect">
            <a:avLst/>
          </a:prstGeom>
          <a:solidFill>
            <a:schemeClr val="tx1">
              <a:lumMod val="90000"/>
              <a:lumOff val="10000"/>
            </a:schemeClr>
          </a:solidFill>
          <a:ln w="6350">
            <a:noFill/>
            <a:miter lim="800000"/>
            <a:headEnd/>
            <a:tailEnd/>
          </a:ln>
          <a:effectLst/>
        </p:spPr>
        <p:txBody>
          <a:bodyPr vert="horz" wrap="square" lIns="91440" tIns="45720" rIns="91440" bIns="45720" numCol="1" anchor="ctr" anchorCtr="0" compatLnSpc="1">
            <a:prstTxWarp prst="textNoShape">
              <a:avLst/>
            </a:prstTxWarp>
          </a:bodyPr>
          <a:lstStyle>
            <a:lvl1pPr algn="ctr" eaLnBrk="0" hangingPunct="0">
              <a:defRPr sz="1400" baseline="0">
                <a:solidFill>
                  <a:schemeClr val="bg1"/>
                </a:solidFill>
                <a:effectLst/>
                <a:ea typeface="ＭＳ Ｐゴシック" charset="-128"/>
                <a:cs typeface="+mn-cs"/>
              </a:defRPr>
            </a:lvl1pPr>
          </a:lstStyle>
          <a:p>
            <a:pPr>
              <a:defRPr/>
            </a:pPr>
            <a:r>
              <a:rPr lang="en-US" dirty="0"/>
              <a:t>1</a:t>
            </a:r>
          </a:p>
        </p:txBody>
      </p:sp>
    </p:spTree>
    <p:extLst>
      <p:ext uri="{BB962C8B-B14F-4D97-AF65-F5344CB8AC3E}">
        <p14:creationId xmlns:p14="http://schemas.microsoft.com/office/powerpoint/2010/main" val="1885022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33C1ED-3D01-4160-87A0-12BED676860E}" type="datetimeFigureOut">
              <a:rPr lang="en-US" smtClean="0"/>
              <a:pPr/>
              <a:t>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3418384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33C1ED-3D01-4160-87A0-12BED676860E}" type="datetimeFigureOut">
              <a:rPr lang="en-US" smtClean="0"/>
              <a:pPr/>
              <a:t>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1713413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33C1ED-3D01-4160-87A0-12BED676860E}"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1226877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33C1ED-3D01-4160-87A0-12BED676860E}"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17124169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95226"/>
      </p:ext>
    </p:extLst>
  </p:cSld>
  <p:clrMapOvr>
    <a:masterClrMapping/>
  </p:clrMapOvr>
  <mc:AlternateContent xmlns:mc="http://schemas.openxmlformats.org/markup-compatibility/2006" xmlns:p14="http://schemas.microsoft.com/office/powerpoint/2010/main">
    <mc:Choice Requires="p14">
      <p:transition spd="slow" p14:dur="2000" advClick="0" advTm="12000"/>
    </mc:Choice>
    <mc:Fallback xmlns="">
      <p:transition spd="slow" advClick="0" advTm="12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001000" cy="1039091"/>
          </a:xfrm>
          <a:prstGeom prst="rect">
            <a:avLst/>
          </a:prstGeom>
        </p:spPr>
        <p:txBody>
          <a:bodyPr/>
          <a:lstStyle>
            <a:lvl1pPr>
              <a:defRPr sz="3600" b="1">
                <a:solidFill>
                  <a:srgbClr val="262626"/>
                </a:solidFill>
                <a:effectLst/>
                <a:latin typeface="+mj-lt"/>
              </a:defRPr>
            </a:lvl1pPr>
          </a:lstStyle>
          <a:p>
            <a:r>
              <a:rPr lang="en-US" dirty="0"/>
              <a:t>Click to edit Master title style</a:t>
            </a:r>
          </a:p>
        </p:txBody>
      </p:sp>
      <p:sp>
        <p:nvSpPr>
          <p:cNvPr id="3" name="Content Placeholder 2"/>
          <p:cNvSpPr>
            <a:spLocks noGrp="1"/>
          </p:cNvSpPr>
          <p:nvPr>
            <p:ph idx="1"/>
          </p:nvPr>
        </p:nvSpPr>
        <p:spPr>
          <a:xfrm>
            <a:off x="457200" y="2590800"/>
            <a:ext cx="8001000" cy="3962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200" y="25402"/>
            <a:ext cx="3840480" cy="428275"/>
          </a:xfrm>
          <a:prstGeom prst="rect">
            <a:avLst/>
          </a:prstGeom>
        </p:spPr>
      </p:pic>
      <p:sp>
        <p:nvSpPr>
          <p:cNvPr id="7" name="Rectangle 19"/>
          <p:cNvSpPr>
            <a:spLocks noChangeArrowheads="1"/>
          </p:cNvSpPr>
          <p:nvPr userDrawn="1"/>
        </p:nvSpPr>
        <p:spPr bwMode="invGray">
          <a:xfrm>
            <a:off x="8601864" y="6629400"/>
            <a:ext cx="54213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en-US" sz="1000" b="1" dirty="0">
                <a:solidFill>
                  <a:schemeClr val="bg1"/>
                </a:solidFill>
              </a:rPr>
              <a:t>p.  </a:t>
            </a:r>
            <a:fld id="{66B680CA-9D7B-4169-809A-2997A2D8023F}" type="slidenum">
              <a:rPr lang="en-US" sz="1000" b="1">
                <a:solidFill>
                  <a:schemeClr val="bg1"/>
                </a:solidFill>
              </a:rPr>
              <a:pPr algn="ctr" eaLnBrk="0" hangingPunct="0"/>
              <a:t>‹#›</a:t>
            </a:fld>
            <a:endParaRPr lang="en-US" sz="1000" b="1" dirty="0">
              <a:solidFill>
                <a:schemeClr val="bg1"/>
              </a:solidFill>
            </a:endParaRPr>
          </a:p>
        </p:txBody>
      </p:sp>
      <p:pic>
        <p:nvPicPr>
          <p:cNvPr id="10" name="Picture 9">
            <a:extLst>
              <a:ext uri="{FF2B5EF4-FFF2-40B4-BE49-F238E27FC236}">
                <a16:creationId xmlns:a16="http://schemas.microsoft.com/office/drawing/2014/main" id="{E9D675F3-50B4-4EF6-BB1F-CF324ADC35E8}"/>
              </a:ext>
            </a:extLst>
          </p:cNvPr>
          <p:cNvPicPr>
            <a:picLocks noChangeAspect="1"/>
          </p:cNvPicPr>
          <p:nvPr userDrawn="1"/>
        </p:nvPicPr>
        <p:blipFill>
          <a:blip r:embed="rId3"/>
          <a:stretch>
            <a:fillRect/>
          </a:stretch>
        </p:blipFill>
        <p:spPr>
          <a:xfrm>
            <a:off x="7903363" y="58017"/>
            <a:ext cx="1104863" cy="891018"/>
          </a:xfrm>
          <a:prstGeom prst="rect">
            <a:avLst/>
          </a:prstGeom>
        </p:spPr>
      </p:pic>
    </p:spTree>
    <p:extLst>
      <p:ext uri="{BB962C8B-B14F-4D97-AF65-F5344CB8AC3E}">
        <p14:creationId xmlns:p14="http://schemas.microsoft.com/office/powerpoint/2010/main" val="1166033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333C1ED-3D01-4160-87A0-12BED676860E}"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2648693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33C1ED-3D01-4160-87A0-12BED676860E}"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3739038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33C1ED-3D01-4160-87A0-12BED676860E}" type="datetimeFigureOut">
              <a:rPr lang="en-US" smtClean="0"/>
              <a:pPr/>
              <a:t>11/9/2020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3571579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33C1ED-3D01-4160-87A0-12BED676860E}" type="datetimeFigureOut">
              <a:rPr lang="en-US" smtClean="0"/>
              <a:pPr/>
              <a:t>11/9/2020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3899382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33C1ED-3D01-4160-87A0-12BED676860E}" type="datetimeFigureOut">
              <a:rPr lang="en-US" smtClean="0"/>
              <a:pPr/>
              <a:t>11/9/2020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535970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33C1ED-3D01-4160-87A0-12BED676860E}" type="datetimeFigureOut">
              <a:rPr lang="en-US" smtClean="0"/>
              <a:pPr/>
              <a:t>11/9/2020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974628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33C1ED-3D01-4160-87A0-12BED676860E}" type="datetimeFigureOut">
              <a:rPr lang="en-US" smtClean="0"/>
              <a:pPr/>
              <a:t>11/9/2020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FA384C-5274-4BD1-BBE1-01DE185B0C8D}" type="slidenum">
              <a:rPr lang="en-US" smtClean="0"/>
              <a:pPr/>
              <a:t>‹#›</a:t>
            </a:fld>
            <a:endParaRPr lang="en-US"/>
          </a:p>
        </p:txBody>
      </p:sp>
    </p:spTree>
    <p:extLst>
      <p:ext uri="{BB962C8B-B14F-4D97-AF65-F5344CB8AC3E}">
        <p14:creationId xmlns:p14="http://schemas.microsoft.com/office/powerpoint/2010/main" val="18477601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0">
          <a:gsLst>
            <a:gs pos="0">
              <a:schemeClr val="bg1">
                <a:lumMod val="85000"/>
              </a:schemeClr>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3" name="Picture 2" descr="carbon-fiber-bg.png"/>
          <p:cNvPicPr>
            <a:picLocks noChangeAspect="1"/>
          </p:cNvPicPr>
          <p:nvPr userDrawn="1"/>
        </p:nvPicPr>
        <p:blipFill rotWithShape="1">
          <a:blip r:embed="rId4" cstate="print">
            <a:extLst>
              <a:ext uri="{28A0092B-C50C-407E-A947-70E740481C1C}">
                <a14:useLocalDpi xmlns:a14="http://schemas.microsoft.com/office/drawing/2010/main" val="0"/>
              </a:ext>
            </a:extLst>
          </a:blip>
          <a:srcRect b="5555"/>
          <a:stretch/>
        </p:blipFill>
        <p:spPr>
          <a:xfrm>
            <a:off x="0" y="381000"/>
            <a:ext cx="9144000" cy="6477000"/>
          </a:xfrm>
          <a:prstGeom prst="rect">
            <a:avLst/>
          </a:prstGeom>
        </p:spPr>
      </p:pic>
      <p:sp>
        <p:nvSpPr>
          <p:cNvPr id="4" name="Rectangle 3"/>
          <p:cNvSpPr/>
          <p:nvPr userDrawn="1"/>
        </p:nvSpPr>
        <p:spPr bwMode="auto">
          <a:xfrm>
            <a:off x="0" y="990600"/>
            <a:ext cx="9144000" cy="152400"/>
          </a:xfrm>
          <a:prstGeom prst="rect">
            <a:avLst/>
          </a:prstGeom>
          <a:solidFill>
            <a:schemeClr val="tx1">
              <a:lumMod val="90000"/>
              <a:lumOff val="1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dirty="0">
              <a:ln>
                <a:noFill/>
              </a:ln>
              <a:solidFill>
                <a:schemeClr val="tx1"/>
              </a:solidFill>
              <a:effectLst/>
              <a:latin typeface="Arial" charset="0"/>
              <a:ea typeface="ＭＳ Ｐゴシック" charset="-128"/>
            </a:endParaRPr>
          </a:p>
        </p:txBody>
      </p:sp>
      <p:sp>
        <p:nvSpPr>
          <p:cNvPr id="8" name="Rectangle 7"/>
          <p:cNvSpPr>
            <a:spLocks noChangeAspect="1"/>
          </p:cNvSpPr>
          <p:nvPr userDrawn="1"/>
        </p:nvSpPr>
        <p:spPr bwMode="auto">
          <a:xfrm rot="10800000">
            <a:off x="0" y="6553199"/>
            <a:ext cx="9144000" cy="304799"/>
          </a:xfrm>
          <a:prstGeom prst="rect">
            <a:avLst/>
          </a:prstGeom>
          <a:gradFill flip="none" rotWithShape="1">
            <a:gsLst>
              <a:gs pos="0">
                <a:srgbClr val="500000"/>
              </a:gs>
              <a:gs pos="100000">
                <a:srgbClr val="320000"/>
              </a:gs>
            </a:gsLst>
            <a:lin ang="2400000" scaled="0"/>
            <a:tileRect/>
          </a:gradFill>
          <a:ln w="9525" cap="flat" cmpd="sng" algn="ctr">
            <a:solidFill>
              <a:schemeClr val="tx1"/>
            </a:solidFill>
            <a:prstDash val="solid"/>
            <a:round/>
            <a:headEnd type="none" w="med" len="med"/>
            <a:tailEnd type="none" w="med" len="med"/>
          </a:ln>
          <a:effectLst>
            <a:outerShdw blurRad="1651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9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Arial" charset="0"/>
            </a:endParaRPr>
          </a:p>
        </p:txBody>
      </p:sp>
      <p:sp>
        <p:nvSpPr>
          <p:cNvPr id="20" name="Rectangle 19"/>
          <p:cNvSpPr>
            <a:spLocks noChangeAspect="1"/>
          </p:cNvSpPr>
          <p:nvPr userDrawn="1"/>
        </p:nvSpPr>
        <p:spPr bwMode="auto">
          <a:xfrm rot="10800000">
            <a:off x="1" y="0"/>
            <a:ext cx="9144000" cy="990600"/>
          </a:xfrm>
          <a:prstGeom prst="rect">
            <a:avLst/>
          </a:prstGeom>
          <a:gradFill flip="none" rotWithShape="1">
            <a:gsLst>
              <a:gs pos="0">
                <a:srgbClr val="500000"/>
              </a:gs>
              <a:gs pos="100000">
                <a:srgbClr val="320000"/>
              </a:gs>
            </a:gsLst>
            <a:lin ang="24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90000"/>
              </a:lnSpc>
              <a:spcBef>
                <a:spcPct val="20000"/>
              </a:spcBef>
              <a:spcAft>
                <a:spcPct val="0"/>
              </a:spcAft>
              <a:buClrTx/>
              <a:buSzTx/>
              <a:buFontTx/>
              <a:buChar char="•"/>
              <a:tabLst/>
            </a:pPr>
            <a:endParaRPr kumimoji="0" lang="en-US" sz="1800" b="0" i="0" u="none" strike="noStrike" cap="none" normalizeH="0" baseline="0" dirty="0">
              <a:ln>
                <a:noFill/>
              </a:ln>
              <a:solidFill>
                <a:schemeClr val="tx1"/>
              </a:solidFill>
              <a:effectLst/>
              <a:latin typeface="Arial" charset="0"/>
            </a:endParaRPr>
          </a:p>
        </p:txBody>
      </p:sp>
      <p:sp>
        <p:nvSpPr>
          <p:cNvPr id="15" name="Rectangle 14"/>
          <p:cNvSpPr/>
          <p:nvPr userDrawn="1"/>
        </p:nvSpPr>
        <p:spPr bwMode="auto">
          <a:xfrm>
            <a:off x="0" y="6553200"/>
            <a:ext cx="9144000" cy="94628"/>
          </a:xfrm>
          <a:prstGeom prst="rect">
            <a:avLst/>
          </a:prstGeom>
          <a:solidFill>
            <a:schemeClr val="tx1">
              <a:lumMod val="90000"/>
              <a:lumOff val="1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dirty="0">
              <a:ln>
                <a:noFill/>
              </a:ln>
              <a:solidFill>
                <a:schemeClr val="tx1"/>
              </a:solidFill>
              <a:effectLst/>
              <a:latin typeface="Arial" charset="0"/>
              <a:ea typeface="ＭＳ Ｐゴシック" charset="-128"/>
            </a:endParaRPr>
          </a:p>
        </p:txBody>
      </p:sp>
      <p:sp>
        <p:nvSpPr>
          <p:cNvPr id="1035" name="Rectangle 11"/>
          <p:cNvSpPr>
            <a:spLocks noGrp="1" noChangeArrowheads="1"/>
          </p:cNvSpPr>
          <p:nvPr>
            <p:ph type="sldNum" sz="quarter" idx="4"/>
          </p:nvPr>
        </p:nvSpPr>
        <p:spPr bwMode="auto">
          <a:xfrm>
            <a:off x="4363818" y="6477000"/>
            <a:ext cx="416365" cy="229001"/>
          </a:xfrm>
          <a:prstGeom prst="rect">
            <a:avLst/>
          </a:prstGeom>
          <a:solidFill>
            <a:schemeClr val="tx1">
              <a:lumMod val="90000"/>
              <a:lumOff val="10000"/>
            </a:schemeClr>
          </a:solidFill>
          <a:ln w="6350">
            <a:noFill/>
            <a:miter lim="800000"/>
            <a:headEnd/>
            <a:tailEnd/>
          </a:ln>
          <a:effectLst/>
        </p:spPr>
        <p:txBody>
          <a:bodyPr vert="horz" wrap="square" lIns="91440" tIns="45720" rIns="91440" bIns="45720" numCol="1" anchor="ctr" anchorCtr="0" compatLnSpc="1">
            <a:prstTxWarp prst="textNoShape">
              <a:avLst/>
            </a:prstTxWarp>
          </a:bodyPr>
          <a:lstStyle>
            <a:lvl1pPr algn="ctr" eaLnBrk="0" hangingPunct="0">
              <a:defRPr sz="1400" baseline="0">
                <a:solidFill>
                  <a:schemeClr val="bg1"/>
                </a:solidFill>
                <a:effectLst/>
                <a:ea typeface="ＭＳ Ｐゴシック" charset="-128"/>
                <a:cs typeface="+mn-cs"/>
              </a:defRPr>
            </a:lvl1pPr>
          </a:lstStyle>
          <a:p>
            <a:pPr>
              <a:defRPr/>
            </a:pPr>
            <a:fld id="{63E1AB96-F628-4833-8A6B-64DA14B33928}" type="slidenum">
              <a:rPr lang="en-US" smtClean="0"/>
              <a:pPr>
                <a:defRPr/>
              </a:pPr>
              <a:t>‹#›</a:t>
            </a:fld>
            <a:endParaRPr lang="en-US" dirty="0"/>
          </a:p>
        </p:txBody>
      </p:sp>
    </p:spTree>
    <p:extLst>
      <p:ext uri="{BB962C8B-B14F-4D97-AF65-F5344CB8AC3E}">
        <p14:creationId xmlns:p14="http://schemas.microsoft.com/office/powerpoint/2010/main" val="1535025132"/>
      </p:ext>
    </p:extLst>
  </p:cSld>
  <p:clrMap bg1="lt1" tx1="dk1" bg2="lt2" tx2="dk2" accent1="accent1" accent2="accent2" accent3="accent3" accent4="accent4" accent5="accent5" accent6="accent6" hlink="hlink" folHlink="folHlink"/>
  <p:sldLayoutIdLst>
    <p:sldLayoutId id="2147483681" r:id="rId1"/>
    <p:sldLayoutId id="2147483682" r:id="rId2"/>
  </p:sldLayoutIdLst>
  <p:hf hdr="0" dt="0"/>
  <p:txStyles>
    <p:titleStyle>
      <a:lvl1pPr algn="l" rtl="0" eaLnBrk="1" fontAlgn="base" hangingPunct="1">
        <a:lnSpc>
          <a:spcPct val="70000"/>
        </a:lnSpc>
        <a:spcBef>
          <a:spcPct val="0"/>
        </a:spcBef>
        <a:spcAft>
          <a:spcPct val="0"/>
        </a:spcAft>
        <a:defRPr sz="3400" b="0" spc="-100" baseline="0">
          <a:solidFill>
            <a:schemeClr val="bg1"/>
          </a:solidFill>
          <a:effectLst>
            <a:outerShdw blurRad="38100" dist="38100" dir="2700000" algn="tl">
              <a:srgbClr val="000000">
                <a:alpha val="43137"/>
              </a:srgbClr>
            </a:outerShdw>
          </a:effectLst>
          <a:latin typeface="Times New Roman" pitchFamily="18" charset="0"/>
          <a:ea typeface="+mj-ea"/>
          <a:cs typeface="Times New Roman" pitchFamily="18" charset="0"/>
        </a:defRPr>
      </a:lvl1pPr>
      <a:lvl2pPr algn="l" rtl="0" eaLnBrk="1" fontAlgn="base" hangingPunct="1">
        <a:spcBef>
          <a:spcPct val="0"/>
        </a:spcBef>
        <a:spcAft>
          <a:spcPct val="0"/>
        </a:spcAft>
        <a:defRPr sz="3000" b="1">
          <a:solidFill>
            <a:srgbClr val="4B4B4B"/>
          </a:solidFill>
          <a:latin typeface="Arial" charset="0"/>
          <a:ea typeface="ＭＳ Ｐゴシック" charset="-128"/>
        </a:defRPr>
      </a:lvl2pPr>
      <a:lvl3pPr algn="l" rtl="0" eaLnBrk="1" fontAlgn="base" hangingPunct="1">
        <a:spcBef>
          <a:spcPct val="0"/>
        </a:spcBef>
        <a:spcAft>
          <a:spcPct val="0"/>
        </a:spcAft>
        <a:defRPr sz="3000" b="1">
          <a:solidFill>
            <a:srgbClr val="4B4B4B"/>
          </a:solidFill>
          <a:latin typeface="Arial" charset="0"/>
          <a:ea typeface="ＭＳ Ｐゴシック" charset="-128"/>
        </a:defRPr>
      </a:lvl3pPr>
      <a:lvl4pPr algn="l" rtl="0" eaLnBrk="1" fontAlgn="base" hangingPunct="1">
        <a:spcBef>
          <a:spcPct val="0"/>
        </a:spcBef>
        <a:spcAft>
          <a:spcPct val="0"/>
        </a:spcAft>
        <a:defRPr sz="3000" b="1">
          <a:solidFill>
            <a:srgbClr val="4B4B4B"/>
          </a:solidFill>
          <a:latin typeface="Arial" charset="0"/>
          <a:ea typeface="ＭＳ Ｐゴシック" charset="-128"/>
        </a:defRPr>
      </a:lvl4pPr>
      <a:lvl5pPr algn="l" rtl="0" eaLnBrk="1" fontAlgn="base" hangingPunct="1">
        <a:spcBef>
          <a:spcPct val="0"/>
        </a:spcBef>
        <a:spcAft>
          <a:spcPct val="0"/>
        </a:spcAft>
        <a:defRPr sz="3000" b="1">
          <a:solidFill>
            <a:srgbClr val="4B4B4B"/>
          </a:solidFill>
          <a:latin typeface="Arial" charset="0"/>
          <a:ea typeface="ＭＳ Ｐゴシック" charset="-128"/>
        </a:defRPr>
      </a:lvl5pPr>
      <a:lvl6pPr marL="457200" algn="l" rtl="0" eaLnBrk="1" fontAlgn="base" hangingPunct="1">
        <a:spcBef>
          <a:spcPct val="0"/>
        </a:spcBef>
        <a:spcAft>
          <a:spcPct val="0"/>
        </a:spcAft>
        <a:defRPr sz="3000" b="1">
          <a:solidFill>
            <a:srgbClr val="4B4B4B"/>
          </a:solidFill>
          <a:latin typeface="Arial" charset="0"/>
          <a:ea typeface="ＭＳ Ｐゴシック" charset="-128"/>
        </a:defRPr>
      </a:lvl6pPr>
      <a:lvl7pPr marL="914400" algn="l" rtl="0" eaLnBrk="1" fontAlgn="base" hangingPunct="1">
        <a:spcBef>
          <a:spcPct val="0"/>
        </a:spcBef>
        <a:spcAft>
          <a:spcPct val="0"/>
        </a:spcAft>
        <a:defRPr sz="3000" b="1">
          <a:solidFill>
            <a:srgbClr val="4B4B4B"/>
          </a:solidFill>
          <a:latin typeface="Arial" charset="0"/>
          <a:ea typeface="ＭＳ Ｐゴシック" charset="-128"/>
        </a:defRPr>
      </a:lvl7pPr>
      <a:lvl8pPr marL="1371600" algn="l" rtl="0" eaLnBrk="1" fontAlgn="base" hangingPunct="1">
        <a:spcBef>
          <a:spcPct val="0"/>
        </a:spcBef>
        <a:spcAft>
          <a:spcPct val="0"/>
        </a:spcAft>
        <a:defRPr sz="3000" b="1">
          <a:solidFill>
            <a:srgbClr val="4B4B4B"/>
          </a:solidFill>
          <a:latin typeface="Arial" charset="0"/>
          <a:ea typeface="ＭＳ Ｐゴシック" charset="-128"/>
        </a:defRPr>
      </a:lvl8pPr>
      <a:lvl9pPr marL="1828800" algn="l" rtl="0" eaLnBrk="1" fontAlgn="base" hangingPunct="1">
        <a:spcBef>
          <a:spcPct val="0"/>
        </a:spcBef>
        <a:spcAft>
          <a:spcPct val="0"/>
        </a:spcAft>
        <a:defRPr sz="3000" b="1">
          <a:solidFill>
            <a:srgbClr val="4B4B4B"/>
          </a:solidFill>
          <a:latin typeface="Arial" charset="0"/>
          <a:ea typeface="ＭＳ Ｐゴシック" charset="-128"/>
        </a:defRPr>
      </a:lvl9pPr>
    </p:titleStyle>
    <p:bodyStyle>
      <a:lvl1pPr marL="342900" indent="-342900" algn="l" rtl="0" eaLnBrk="1" fontAlgn="base" hangingPunct="1">
        <a:spcBef>
          <a:spcPct val="20000"/>
        </a:spcBef>
        <a:spcAft>
          <a:spcPct val="0"/>
        </a:spcAft>
        <a:buFont typeface="Times" pitchFamily="-96" charset="0"/>
        <a:buChar char="•"/>
        <a:defRPr>
          <a:solidFill>
            <a:srgbClr val="4B4B4B"/>
          </a:solidFill>
          <a:latin typeface="+mn-lt"/>
          <a:ea typeface="+mn-ea"/>
          <a:cs typeface="+mn-cs"/>
        </a:defRPr>
      </a:lvl1pPr>
      <a:lvl2pPr marL="742950" indent="-285750" algn="l" rtl="0" eaLnBrk="1" fontAlgn="base" hangingPunct="1">
        <a:spcBef>
          <a:spcPct val="20000"/>
        </a:spcBef>
        <a:spcAft>
          <a:spcPct val="0"/>
        </a:spcAft>
        <a:buFont typeface="Times" pitchFamily="-96" charset="0"/>
        <a:buChar char="-"/>
        <a:defRPr>
          <a:solidFill>
            <a:srgbClr val="4B4B4B"/>
          </a:solidFill>
          <a:latin typeface="+mn-lt"/>
          <a:ea typeface="+mn-ea"/>
        </a:defRPr>
      </a:lvl2pPr>
      <a:lvl3pPr marL="1143000" indent="-228600" algn="l" rtl="0" eaLnBrk="1" fontAlgn="base" hangingPunct="1">
        <a:spcBef>
          <a:spcPct val="20000"/>
        </a:spcBef>
        <a:spcAft>
          <a:spcPct val="0"/>
        </a:spcAft>
        <a:buFont typeface="Times" pitchFamily="-96" charset="0"/>
        <a:buChar char="•"/>
        <a:defRPr>
          <a:solidFill>
            <a:srgbClr val="4B4B4B"/>
          </a:solidFill>
          <a:latin typeface="+mn-lt"/>
          <a:ea typeface="+mn-ea"/>
        </a:defRPr>
      </a:lvl3pPr>
      <a:lvl4pPr marL="1600200" indent="-228600" algn="l" rtl="0" eaLnBrk="1" fontAlgn="base" hangingPunct="1">
        <a:spcBef>
          <a:spcPct val="20000"/>
        </a:spcBef>
        <a:spcAft>
          <a:spcPct val="0"/>
        </a:spcAft>
        <a:buFont typeface="Times" pitchFamily="-96" charset="0"/>
        <a:buChar char="•"/>
        <a:defRPr>
          <a:solidFill>
            <a:srgbClr val="4B4B4B"/>
          </a:solidFill>
          <a:latin typeface="+mn-lt"/>
          <a:ea typeface="+mn-ea"/>
        </a:defRPr>
      </a:lvl4pPr>
      <a:lvl5pPr marL="2057400" indent="-228600" algn="l" rtl="0" eaLnBrk="1" fontAlgn="base" hangingPunct="1">
        <a:spcBef>
          <a:spcPct val="20000"/>
        </a:spcBef>
        <a:spcAft>
          <a:spcPct val="0"/>
        </a:spcAft>
        <a:buFont typeface="Times" pitchFamily="-96" charset="0"/>
        <a:buChar char="•"/>
        <a:defRPr>
          <a:solidFill>
            <a:srgbClr val="4B4B4B"/>
          </a:solidFill>
          <a:latin typeface="+mn-lt"/>
          <a:ea typeface="+mn-ea"/>
        </a:defRPr>
      </a:lvl5pPr>
      <a:lvl6pPr marL="2514600" indent="-228600" algn="l" rtl="0" eaLnBrk="1" fontAlgn="base" hangingPunct="1">
        <a:spcBef>
          <a:spcPct val="20000"/>
        </a:spcBef>
        <a:spcAft>
          <a:spcPct val="0"/>
        </a:spcAft>
        <a:buFont typeface="Times" charset="0"/>
        <a:buChar char="•"/>
        <a:defRPr>
          <a:solidFill>
            <a:srgbClr val="4B4B4B"/>
          </a:solidFill>
          <a:latin typeface="+mn-lt"/>
          <a:ea typeface="+mn-ea"/>
        </a:defRPr>
      </a:lvl6pPr>
      <a:lvl7pPr marL="2971800" indent="-228600" algn="l" rtl="0" eaLnBrk="1" fontAlgn="base" hangingPunct="1">
        <a:spcBef>
          <a:spcPct val="20000"/>
        </a:spcBef>
        <a:spcAft>
          <a:spcPct val="0"/>
        </a:spcAft>
        <a:buFont typeface="Times" charset="0"/>
        <a:buChar char="•"/>
        <a:defRPr>
          <a:solidFill>
            <a:srgbClr val="4B4B4B"/>
          </a:solidFill>
          <a:latin typeface="+mn-lt"/>
          <a:ea typeface="+mn-ea"/>
        </a:defRPr>
      </a:lvl7pPr>
      <a:lvl8pPr marL="3429000" indent="-228600" algn="l" rtl="0" eaLnBrk="1" fontAlgn="base" hangingPunct="1">
        <a:spcBef>
          <a:spcPct val="20000"/>
        </a:spcBef>
        <a:spcAft>
          <a:spcPct val="0"/>
        </a:spcAft>
        <a:buFont typeface="Times" charset="0"/>
        <a:buChar char="•"/>
        <a:defRPr>
          <a:solidFill>
            <a:srgbClr val="4B4B4B"/>
          </a:solidFill>
          <a:latin typeface="+mn-lt"/>
          <a:ea typeface="+mn-ea"/>
        </a:defRPr>
      </a:lvl8pPr>
      <a:lvl9pPr marL="3886200" indent="-228600" algn="l" rtl="0" eaLnBrk="1" fontAlgn="base" hangingPunct="1">
        <a:spcBef>
          <a:spcPct val="20000"/>
        </a:spcBef>
        <a:spcAft>
          <a:spcPct val="0"/>
        </a:spcAft>
        <a:buFont typeface="Times" charset="0"/>
        <a:buChar char="•"/>
        <a:defRPr>
          <a:solidFill>
            <a:srgbClr val="4B4B4B"/>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33C1ED-3D01-4160-87A0-12BED676860E}" type="datetimeFigureOut">
              <a:rPr lang="en-US" smtClean="0"/>
              <a:pPr/>
              <a:t>11/9/2020</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FA384C-5274-4BD1-BBE1-01DE185B0C8D}" type="slidenum">
              <a:rPr lang="en-US" smtClean="0"/>
              <a:pPr/>
              <a:t>‹#›</a:t>
            </a:fld>
            <a:endParaRPr lang="en-US"/>
          </a:p>
        </p:txBody>
      </p:sp>
    </p:spTree>
    <p:extLst>
      <p:ext uri="{BB962C8B-B14F-4D97-AF65-F5344CB8AC3E}">
        <p14:creationId xmlns:p14="http://schemas.microsoft.com/office/powerpoint/2010/main" val="4056425170"/>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5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805895"/>
      </p:ext>
    </p:extLst>
  </p:cSld>
  <p:clrMap bg1="lt1" tx1="dk1" bg2="lt2" tx2="dk2" accent1="accent1" accent2="accent2" accent3="accent3" accent4="accent4" accent5="accent5" accent6="accent6" hlink="hlink" folHlink="folHlink"/>
  <p:sldLayoutIdLst>
    <p:sldLayoutId id="2147483669" r:id="rId1"/>
  </p:sldLayoutIdLst>
  <mc:AlternateContent xmlns:mc="http://schemas.openxmlformats.org/markup-compatibility/2006" xmlns:p14="http://schemas.microsoft.com/office/powerpoint/2010/main">
    <mc:Choice Requires="p14">
      <p:transition spd="slow" p14:dur="2000" advClick="0" advTm="12000"/>
    </mc:Choice>
    <mc:Fallback xmlns="">
      <p:transition spd="slow" advClick="0" advTm="12000"/>
    </mc:Fallback>
  </mc:AlternateConten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xml"/><Relationship Id="rId7" Type="http://schemas.openxmlformats.org/officeDocument/2006/relationships/image" Target="../media/image5.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6.png"/><Relationship Id="rId5" Type="http://schemas.openxmlformats.org/officeDocument/2006/relationships/image" Target="../media/image42.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slideLayout" Target="../slideLayouts/slideLayout2.xml"/><Relationship Id="rId7" Type="http://schemas.openxmlformats.org/officeDocument/2006/relationships/image" Target="../media/image45.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44.png"/><Relationship Id="rId11" Type="http://schemas.openxmlformats.org/officeDocument/2006/relationships/image" Target="../media/image6.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notesSlide" Target="../notesSlides/notesSlide11.xml"/><Relationship Id="rId9" Type="http://schemas.openxmlformats.org/officeDocument/2006/relationships/image" Target="../media/image47.png"/></Relationships>
</file>

<file path=ppt/slides/_rels/slide1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slideLayout" Target="../slideLayouts/slideLayout2.xml"/><Relationship Id="rId7" Type="http://schemas.openxmlformats.org/officeDocument/2006/relationships/image" Target="../media/image51.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6.png"/><Relationship Id="rId4" Type="http://schemas.openxmlformats.org/officeDocument/2006/relationships/notesSlide" Target="../notesSlides/notesSlide12.xml"/><Relationship Id="rId9" Type="http://schemas.openxmlformats.org/officeDocument/2006/relationships/image" Target="../media/image53.png"/></Relationships>
</file>

<file path=ppt/slides/_rels/slide13.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slideLayout" Target="../slideLayouts/slideLayout2.xml"/><Relationship Id="rId7" Type="http://schemas.openxmlformats.org/officeDocument/2006/relationships/image" Target="../media/image56.jpeg"/><Relationship Id="rId12" Type="http://schemas.openxmlformats.org/officeDocument/2006/relationships/image" Target="../media/image6.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image" Target="../media/image55.jpeg"/><Relationship Id="rId11" Type="http://schemas.openxmlformats.org/officeDocument/2006/relationships/image" Target="../media/image60.png"/><Relationship Id="rId5" Type="http://schemas.openxmlformats.org/officeDocument/2006/relationships/image" Target="../media/image54.jpeg"/><Relationship Id="rId10" Type="http://schemas.openxmlformats.org/officeDocument/2006/relationships/image" Target="../media/image59.jpeg"/><Relationship Id="rId4" Type="http://schemas.openxmlformats.org/officeDocument/2006/relationships/notesSlide" Target="../notesSlides/notesSlide13.xml"/><Relationship Id="rId9" Type="http://schemas.openxmlformats.org/officeDocument/2006/relationships/image" Target="../media/image58.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6.png"/><Relationship Id="rId5" Type="http://schemas.openxmlformats.org/officeDocument/2006/relationships/image" Target="../media/image61.emf"/><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16.m4a"/><Relationship Id="rId7" Type="http://schemas.openxmlformats.org/officeDocument/2006/relationships/image" Target="../media/image62.emf"/><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audio" Target="../media/media16.m4a"/></Relationships>
</file>

<file path=ppt/slides/_rels/slide16.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slideLayout" Target="../slideLayouts/slideLayout2.xml"/><Relationship Id="rId7" Type="http://schemas.openxmlformats.org/officeDocument/2006/relationships/image" Target="../media/image65.pn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notesSlide" Target="../notesSlides/notesSlide16.xml"/><Relationship Id="rId9" Type="http://schemas.openxmlformats.org/officeDocument/2006/relationships/image" Target="../media/image6.png"/></Relationships>
</file>

<file path=ppt/slides/_rels/slide17.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slideLayout" Target="../slideLayouts/slideLayout2.xml"/><Relationship Id="rId7" Type="http://schemas.openxmlformats.org/officeDocument/2006/relationships/image" Target="../media/image69.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notesSlide" Target="../notesSlides/notesSlide17.xml"/><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slideLayout" Target="../slideLayouts/slideLayout2.xml"/><Relationship Id="rId7" Type="http://schemas.openxmlformats.org/officeDocument/2006/relationships/image" Target="../media/image73.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6.png"/><Relationship Id="rId4" Type="http://schemas.openxmlformats.org/officeDocument/2006/relationships/notesSlide" Target="../notesSlides/notesSlide18.xml"/><Relationship Id="rId9" Type="http://schemas.openxmlformats.org/officeDocument/2006/relationships/image" Target="../media/image75.emf"/></Relationships>
</file>

<file path=ppt/slides/_rels/slide19.xml.rels><?xml version="1.0" encoding="UTF-8" standalone="yes"?>
<Relationships xmlns="http://schemas.openxmlformats.org/package/2006/relationships"><Relationship Id="rId8" Type="http://schemas.openxmlformats.org/officeDocument/2006/relationships/image" Target="../media/image75.emf"/><Relationship Id="rId3" Type="http://schemas.openxmlformats.org/officeDocument/2006/relationships/slideLayout" Target="../slideLayouts/slideLayout2.xml"/><Relationship Id="rId7" Type="http://schemas.openxmlformats.org/officeDocument/2006/relationships/image" Target="../media/image78.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notesSlide" Target="../notesSlides/notesSlide19.xm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jpeg"/><Relationship Id="rId1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9.png"/><Relationship Id="rId12" Type="http://schemas.openxmlformats.org/officeDocument/2006/relationships/image" Target="../media/image14.jpeg"/><Relationship Id="rId17" Type="http://schemas.openxmlformats.org/officeDocument/2006/relationships/image" Target="../media/image19.jpeg"/><Relationship Id="rId2" Type="http://schemas.openxmlformats.org/officeDocument/2006/relationships/audio" Target="../media/media2.m4a"/><Relationship Id="rId16" Type="http://schemas.openxmlformats.org/officeDocument/2006/relationships/image" Target="../media/image18.jpeg"/><Relationship Id="rId1" Type="http://schemas.microsoft.com/office/2007/relationships/media" Target="../media/media2.m4a"/><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5" Type="http://schemas.openxmlformats.org/officeDocument/2006/relationships/image" Target="../media/image17.jpeg"/><Relationship Id="rId10" Type="http://schemas.openxmlformats.org/officeDocument/2006/relationships/image" Target="../media/image12.png"/><Relationship Id="rId4" Type="http://schemas.openxmlformats.org/officeDocument/2006/relationships/notesSlide" Target="../notesSlides/notesSlide2.xml"/><Relationship Id="rId9" Type="http://schemas.openxmlformats.org/officeDocument/2006/relationships/image" Target="../media/image11.png"/><Relationship Id="rId14" Type="http://schemas.openxmlformats.org/officeDocument/2006/relationships/image" Target="../media/image16.jpeg"/></Relationships>
</file>

<file path=ppt/slides/_rels/slide20.xml.rels><?xml version="1.0" encoding="UTF-8" standalone="yes"?>
<Relationships xmlns="http://schemas.openxmlformats.org/package/2006/relationships"><Relationship Id="rId8" Type="http://schemas.openxmlformats.org/officeDocument/2006/relationships/image" Target="../media/image80.png"/><Relationship Id="rId3" Type="http://schemas.microsoft.com/office/2007/relationships/media" Target="../media/media22.m4a"/><Relationship Id="rId7" Type="http://schemas.openxmlformats.org/officeDocument/2006/relationships/image" Target="../media/image79.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audio" Target="../media/media22.m4a"/><Relationship Id="rId9"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6.png"/><Relationship Id="rId5" Type="http://schemas.openxmlformats.org/officeDocument/2006/relationships/image" Target="../media/image83.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3.jpeg"/><Relationship Id="rId3" Type="http://schemas.openxmlformats.org/officeDocument/2006/relationships/slideLayout" Target="../slideLayouts/slideLayout2.xml"/><Relationship Id="rId7" Type="http://schemas.openxmlformats.org/officeDocument/2006/relationships/image" Target="../media/image88.png"/><Relationship Id="rId12" Type="http://schemas.openxmlformats.org/officeDocument/2006/relationships/image" Target="../media/image57.jpeg"/><Relationship Id="rId17" Type="http://schemas.openxmlformats.org/officeDocument/2006/relationships/image" Target="../media/image6.png"/><Relationship Id="rId2" Type="http://schemas.openxmlformats.org/officeDocument/2006/relationships/audio" Target="../media/media26.m4a"/><Relationship Id="rId16" Type="http://schemas.openxmlformats.org/officeDocument/2006/relationships/image" Target="../media/image55.jpeg"/><Relationship Id="rId1" Type="http://schemas.microsoft.com/office/2007/relationships/media" Target="../media/media26.m4a"/><Relationship Id="rId6" Type="http://schemas.openxmlformats.org/officeDocument/2006/relationships/image" Target="../media/image87.png"/><Relationship Id="rId11" Type="http://schemas.openxmlformats.org/officeDocument/2006/relationships/image" Target="../media/image92.jpeg"/><Relationship Id="rId5" Type="http://schemas.openxmlformats.org/officeDocument/2006/relationships/image" Target="../media/image86.png"/><Relationship Id="rId15" Type="http://schemas.openxmlformats.org/officeDocument/2006/relationships/image" Target="../media/image56.jpeg"/><Relationship Id="rId10" Type="http://schemas.openxmlformats.org/officeDocument/2006/relationships/image" Target="../media/image91.png"/><Relationship Id="rId4" Type="http://schemas.openxmlformats.org/officeDocument/2006/relationships/notesSlide" Target="../notesSlides/notesSlide24.xml"/><Relationship Id="rId9" Type="http://schemas.openxmlformats.org/officeDocument/2006/relationships/image" Target="../media/image90.png"/><Relationship Id="rId14" Type="http://schemas.openxmlformats.org/officeDocument/2006/relationships/image" Target="../media/image58.jpeg"/></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28.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26.jpeg"/><Relationship Id="rId2" Type="http://schemas.openxmlformats.org/officeDocument/2006/relationships/audio" Target="../media/media28.m4a"/><Relationship Id="rId1" Type="http://schemas.microsoft.com/office/2007/relationships/media" Target="../media/media28.m4a"/><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slideLayout" Target="../slideLayouts/slideLayout2.xml"/><Relationship Id="rId7" Type="http://schemas.openxmlformats.org/officeDocument/2006/relationships/image" Target="../media/image100.emf"/><Relationship Id="rId12" Type="http://schemas.openxmlformats.org/officeDocument/2006/relationships/image" Target="../media/image6.png"/><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99.emf"/><Relationship Id="rId11" Type="http://schemas.openxmlformats.org/officeDocument/2006/relationships/image" Target="../media/image102.png"/><Relationship Id="rId5" Type="http://schemas.openxmlformats.org/officeDocument/2006/relationships/image" Target="../media/image98.png"/><Relationship Id="rId10" Type="http://schemas.openxmlformats.org/officeDocument/2006/relationships/image" Target="../media/image28.png"/><Relationship Id="rId4" Type="http://schemas.openxmlformats.org/officeDocument/2006/relationships/notesSlide" Target="../notesSlides/notesSlide27.xml"/><Relationship Id="rId9" Type="http://schemas.openxmlformats.org/officeDocument/2006/relationships/image" Target="../media/image26.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30.m4a"/><Relationship Id="rId1" Type="http://schemas.microsoft.com/office/2007/relationships/media" Target="../media/media30.m4a"/><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slideLayout" Target="../slideLayouts/slideLayout2.xml"/><Relationship Id="rId7" Type="http://schemas.openxmlformats.org/officeDocument/2006/relationships/image" Target="../media/image107.png"/><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106.png"/><Relationship Id="rId5" Type="http://schemas.openxmlformats.org/officeDocument/2006/relationships/image" Target="../media/image105.png"/><Relationship Id="rId10" Type="http://schemas.openxmlformats.org/officeDocument/2006/relationships/image" Target="../media/image6.png"/><Relationship Id="rId4" Type="http://schemas.openxmlformats.org/officeDocument/2006/relationships/notesSlide" Target="../notesSlides/notesSlide29.xml"/><Relationship Id="rId9" Type="http://schemas.openxmlformats.org/officeDocument/2006/relationships/image" Target="../media/image10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6.png"/><Relationship Id="rId5" Type="http://schemas.openxmlformats.org/officeDocument/2006/relationships/image" Target="../media/image20.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slideLayout" Target="../slideLayouts/slideLayout2.xml"/><Relationship Id="rId7" Type="http://schemas.openxmlformats.org/officeDocument/2006/relationships/image" Target="../media/image112.png"/><Relationship Id="rId2" Type="http://schemas.openxmlformats.org/officeDocument/2006/relationships/audio" Target="../media/media32.m4a"/><Relationship Id="rId1" Type="http://schemas.microsoft.com/office/2007/relationships/media" Target="../media/media32.m4a"/><Relationship Id="rId6" Type="http://schemas.openxmlformats.org/officeDocument/2006/relationships/image" Target="../media/image111.png"/><Relationship Id="rId5" Type="http://schemas.openxmlformats.org/officeDocument/2006/relationships/image" Target="../media/image110.png"/><Relationship Id="rId10" Type="http://schemas.openxmlformats.org/officeDocument/2006/relationships/image" Target="../media/image6.png"/><Relationship Id="rId4" Type="http://schemas.openxmlformats.org/officeDocument/2006/relationships/notesSlide" Target="../notesSlides/notesSlide30.xml"/><Relationship Id="rId9" Type="http://schemas.openxmlformats.org/officeDocument/2006/relationships/image" Target="../media/image114.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3.m4a"/><Relationship Id="rId1" Type="http://schemas.microsoft.com/office/2007/relationships/media" Target="../media/media33.m4a"/><Relationship Id="rId6" Type="http://schemas.openxmlformats.org/officeDocument/2006/relationships/image" Target="../media/image6.png"/><Relationship Id="rId5" Type="http://schemas.openxmlformats.org/officeDocument/2006/relationships/image" Target="../media/image115.png"/><Relationship Id="rId4"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2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2.png"/><Relationship Id="rId5" Type="http://schemas.openxmlformats.org/officeDocument/2006/relationships/image" Target="../media/image21.wm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slideLayout" Target="../slideLayouts/slideLayout2.xml"/><Relationship Id="rId7" Type="http://schemas.openxmlformats.org/officeDocument/2006/relationships/image" Target="../media/image26.jpe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6.png"/><Relationship Id="rId4" Type="http://schemas.openxmlformats.org/officeDocument/2006/relationships/notesSlide" Target="../notesSlides/notesSlide5.xml"/><Relationship Id="rId9"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9.png"/><Relationship Id="rId5" Type="http://schemas.openxmlformats.org/officeDocument/2006/relationships/image" Target="../media/image2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0.png"/><Relationship Id="rId5" Type="http://schemas.openxmlformats.org/officeDocument/2006/relationships/image" Target="../media/image2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32.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1.jpeg"/><Relationship Id="rId5" Type="http://schemas.openxmlformats.org/officeDocument/2006/relationships/image" Target="../media/image2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36.jpeg"/><Relationship Id="rId13" Type="http://schemas.openxmlformats.org/officeDocument/2006/relationships/image" Target="../media/image41.png"/><Relationship Id="rId3" Type="http://schemas.openxmlformats.org/officeDocument/2006/relationships/slideLayout" Target="../slideLayouts/slideLayout2.xml"/><Relationship Id="rId7" Type="http://schemas.openxmlformats.org/officeDocument/2006/relationships/image" Target="../media/image35.jpeg"/><Relationship Id="rId12" Type="http://schemas.openxmlformats.org/officeDocument/2006/relationships/image" Target="../media/image40.jpe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jpeg"/><Relationship Id="rId10" Type="http://schemas.openxmlformats.org/officeDocument/2006/relationships/image" Target="../media/image38.jpeg"/><Relationship Id="rId4" Type="http://schemas.openxmlformats.org/officeDocument/2006/relationships/notesSlide" Target="../notesSlides/notesSlide9.xml"/><Relationship Id="rId9" Type="http://schemas.openxmlformats.org/officeDocument/2006/relationships/image" Target="../media/image37.png"/><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0" y="5668036"/>
            <a:ext cx="9144000" cy="874977"/>
          </a:xfrm>
          <a:prstGeom prst="rect">
            <a:avLst/>
          </a:prstGeom>
          <a:solidFill>
            <a:schemeClr val="tx1">
              <a:lumMod val="10000"/>
              <a:lumOff val="90000"/>
            </a:schemeClr>
          </a:solidFill>
          <a:ln w="19050" cap="flat" cmpd="sng" algn="ctr">
            <a:noFill/>
            <a:prstDash val="solid"/>
            <a:round/>
            <a:headEnd type="none" w="med" len="med"/>
            <a:tailEnd type="none" w="med" len="med"/>
          </a:ln>
          <a:effectLst>
            <a:outerShdw blurRad="50800" dist="38100" dir="16200000"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ko-KR" altLang="en-US" sz="2400" i="0" u="none" strike="noStrike" cap="none" normalizeH="0" baseline="-25000">
              <a:ln>
                <a:noFill/>
              </a:ln>
              <a:solidFill>
                <a:schemeClr val="tx1"/>
              </a:solidFill>
              <a:effectLst/>
              <a:latin typeface="Arial" charset="0"/>
              <a:ea typeface="ＭＳ Ｐゴシック" charset="-128"/>
            </a:endParaRPr>
          </a:p>
        </p:txBody>
      </p:sp>
      <p:pic>
        <p:nvPicPr>
          <p:cNvPr id="13" name="Picture 12">
            <a:extLst>
              <a:ext uri="{FF2B5EF4-FFF2-40B4-BE49-F238E27FC236}">
                <a16:creationId xmlns:a16="http://schemas.microsoft.com/office/drawing/2014/main" id="{55AE698E-7DA5-464A-8CBA-72C55E28FBA7}"/>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93306" y="5677286"/>
            <a:ext cx="1073503" cy="865727"/>
          </a:xfrm>
          <a:prstGeom prst="rect">
            <a:avLst/>
          </a:prstGeom>
        </p:spPr>
      </p:pic>
      <p:sp>
        <p:nvSpPr>
          <p:cNvPr id="5" name="Subtitle 4"/>
          <p:cNvSpPr>
            <a:spLocks noGrp="1"/>
          </p:cNvSpPr>
          <p:nvPr>
            <p:ph type="subTitle" idx="1"/>
          </p:nvPr>
        </p:nvSpPr>
        <p:spPr>
          <a:xfrm>
            <a:off x="0" y="3810000"/>
            <a:ext cx="9144000" cy="1600200"/>
          </a:xfrm>
        </p:spPr>
        <p:txBody>
          <a:bodyPr/>
          <a:lstStyle/>
          <a:p>
            <a:pPr lvl="1" eaLnBrk="0" hangingPunct="0">
              <a:lnSpc>
                <a:spcPct val="90000"/>
              </a:lnSpc>
              <a:spcBef>
                <a:spcPct val="50000"/>
              </a:spcBef>
            </a:pPr>
            <a:r>
              <a:rPr lang="en-US" sz="2500" b="1" dirty="0">
                <a:solidFill>
                  <a:schemeClr val="tx1">
                    <a:lumMod val="90000"/>
                    <a:lumOff val="10000"/>
                  </a:schemeClr>
                </a:solidFill>
                <a:latin typeface="Arial Unicode MS" pitchFamily="50" charset="-127"/>
                <a:ea typeface="Arial Unicode MS" pitchFamily="50" charset="-127"/>
                <a:cs typeface="Arial Unicode MS" pitchFamily="50" charset="-127"/>
              </a:rPr>
              <a:t>Jeff Haberl, Ph.D.  </a:t>
            </a:r>
          </a:p>
          <a:p>
            <a:pPr lvl="1" eaLnBrk="0" hangingPunct="0">
              <a:lnSpc>
                <a:spcPct val="90000"/>
              </a:lnSpc>
              <a:spcBef>
                <a:spcPct val="50000"/>
              </a:spcBef>
            </a:pPr>
            <a:r>
              <a:rPr lang="en-US" sz="2500" b="1" dirty="0">
                <a:solidFill>
                  <a:schemeClr val="tx1">
                    <a:lumMod val="90000"/>
                    <a:lumOff val="10000"/>
                  </a:schemeClr>
                </a:solidFill>
                <a:latin typeface="Arial Unicode MS" pitchFamily="50" charset="-127"/>
                <a:ea typeface="Arial Unicode MS" pitchFamily="50" charset="-127"/>
                <a:cs typeface="Arial Unicode MS" pitchFamily="50" charset="-127"/>
              </a:rPr>
              <a:t>Juan-Carlos Baltazar, Ph.D., P.E.</a:t>
            </a:r>
          </a:p>
          <a:p>
            <a:pPr lvl="1" eaLnBrk="0" hangingPunct="0">
              <a:lnSpc>
                <a:spcPct val="90000"/>
              </a:lnSpc>
              <a:spcBef>
                <a:spcPct val="50000"/>
              </a:spcBef>
            </a:pPr>
            <a:r>
              <a:rPr lang="en-US" sz="2500" b="1" dirty="0">
                <a:solidFill>
                  <a:schemeClr val="tx1">
                    <a:lumMod val="90000"/>
                    <a:lumOff val="10000"/>
                  </a:schemeClr>
                </a:solidFill>
                <a:latin typeface="Arial Unicode MS" pitchFamily="50" charset="-127"/>
                <a:ea typeface="Arial Unicode MS" pitchFamily="50" charset="-127"/>
                <a:cs typeface="Arial Unicode MS" pitchFamily="50" charset="-127"/>
              </a:rPr>
              <a:t>Bahman </a:t>
            </a:r>
            <a:r>
              <a:rPr lang="en-US" sz="2500" b="1" dirty="0" err="1">
                <a:solidFill>
                  <a:schemeClr val="tx1">
                    <a:lumMod val="90000"/>
                    <a:lumOff val="10000"/>
                  </a:schemeClr>
                </a:solidFill>
                <a:latin typeface="Arial Unicode MS" pitchFamily="50" charset="-127"/>
                <a:ea typeface="Arial Unicode MS" pitchFamily="50" charset="-127"/>
                <a:cs typeface="Arial Unicode MS" pitchFamily="50" charset="-127"/>
              </a:rPr>
              <a:t>Yazdani</a:t>
            </a:r>
            <a:r>
              <a:rPr lang="en-US" sz="2500" b="1" dirty="0">
                <a:solidFill>
                  <a:schemeClr val="tx1">
                    <a:lumMod val="90000"/>
                    <a:lumOff val="10000"/>
                  </a:schemeClr>
                </a:solidFill>
                <a:latin typeface="Arial Unicode MS" pitchFamily="50" charset="-127"/>
                <a:ea typeface="Arial Unicode MS" pitchFamily="50" charset="-127"/>
                <a:cs typeface="Arial Unicode MS" pitchFamily="50" charset="-127"/>
              </a:rPr>
              <a:t>, P.E.</a:t>
            </a:r>
          </a:p>
        </p:txBody>
      </p:sp>
      <p:sp>
        <p:nvSpPr>
          <p:cNvPr id="14" name="TextBox 13"/>
          <p:cNvSpPr txBox="1"/>
          <p:nvPr/>
        </p:nvSpPr>
        <p:spPr>
          <a:xfrm>
            <a:off x="6537081" y="5909846"/>
            <a:ext cx="2454519" cy="338554"/>
          </a:xfrm>
          <a:prstGeom prst="rect">
            <a:avLst/>
          </a:prstGeom>
          <a:noFill/>
          <a:ln>
            <a:noFill/>
          </a:ln>
        </p:spPr>
        <p:txBody>
          <a:bodyPr wrap="none" rtlCol="0">
            <a:spAutoFit/>
          </a:bodyPr>
          <a:lstStyle/>
          <a:p>
            <a:pPr algn="r"/>
            <a:r>
              <a:rPr lang="en-US" altLang="ko-KR" sz="1600" b="1">
                <a:ln>
                  <a:solidFill>
                    <a:srgbClr val="0070C0"/>
                  </a:solidFill>
                </a:ln>
                <a:solidFill>
                  <a:srgbClr val="0070C0"/>
                </a:solidFill>
                <a:latin typeface="+mn-lt"/>
                <a:ea typeface="Expo M" panose="02030504000101010101" pitchFamily="18" charset="-127"/>
              </a:rPr>
              <a:t>November 10 - 18, 2020</a:t>
            </a:r>
            <a:endParaRPr lang="ko-KR" altLang="en-US" sz="1600" b="1">
              <a:ln>
                <a:solidFill>
                  <a:srgbClr val="0070C0"/>
                </a:solidFill>
              </a:ln>
              <a:solidFill>
                <a:srgbClr val="0070C0"/>
              </a:solidFill>
              <a:latin typeface="+mn-lt"/>
              <a:ea typeface="Expo M" panose="02030504000101010101" pitchFamily="18" charset="-127"/>
            </a:endParaRPr>
          </a:p>
        </p:txBody>
      </p:sp>
      <p:sp>
        <p:nvSpPr>
          <p:cNvPr id="4" name="Title 3"/>
          <p:cNvSpPr>
            <a:spLocks noGrp="1"/>
          </p:cNvSpPr>
          <p:nvPr>
            <p:ph type="ctrTitle"/>
          </p:nvPr>
        </p:nvSpPr>
        <p:spPr>
          <a:xfrm>
            <a:off x="76200" y="1752600"/>
            <a:ext cx="9067800" cy="1981200"/>
          </a:xfrm>
        </p:spPr>
        <p:txBody>
          <a:bodyPr/>
          <a:lstStyle/>
          <a:p>
            <a:pPr eaLnBrk="0" hangingPunct="0">
              <a:lnSpc>
                <a:spcPct val="100000"/>
              </a:lnSpc>
              <a:spcBef>
                <a:spcPts val="600"/>
              </a:spcBef>
              <a:spcAft>
                <a:spcPts val="600"/>
              </a:spcAft>
            </a:pPr>
            <a:r>
              <a:rPr lang="en-US" sz="3300" dirty="0"/>
              <a:t>Energy Efficiency and Renewable Energy Impacts on NOx Emission Reductions in Texas</a:t>
            </a: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92360" y="457200"/>
            <a:ext cx="6080040" cy="678022"/>
          </a:xfrm>
          <a:prstGeom prst="rect">
            <a:avLst/>
          </a:prstGeom>
        </p:spPr>
      </p:pic>
      <p:pic>
        <p:nvPicPr>
          <p:cNvPr id="12" name="Picture 11"/>
          <p:cNvPicPr>
            <a:picLocks noChangeAspect="1"/>
          </p:cNvPicPr>
          <p:nvPr/>
        </p:nvPicPr>
        <p:blipFill>
          <a:blip r:embed="rId7">
            <a:clrChange>
              <a:clrFrom>
                <a:srgbClr val="FFFFFF"/>
              </a:clrFrom>
              <a:clrTo>
                <a:srgbClr val="FFFFFF">
                  <a:alpha val="0"/>
                </a:srgbClr>
              </a:clrTo>
            </a:clrChange>
          </a:blip>
          <a:stretch>
            <a:fillRect/>
          </a:stretch>
        </p:blipFill>
        <p:spPr>
          <a:xfrm>
            <a:off x="1270011" y="5760260"/>
            <a:ext cx="2632305" cy="723937"/>
          </a:xfrm>
          <a:prstGeom prst="rect">
            <a:avLst/>
          </a:prstGeom>
        </p:spPr>
      </p:pic>
      <p:pic>
        <p:nvPicPr>
          <p:cNvPr id="6" name="Recorded Sound">
            <a:hlinkClick r:id="" action="ppaction://media"/>
            <a:extLst>
              <a:ext uri="{FF2B5EF4-FFF2-40B4-BE49-F238E27FC236}">
                <a16:creationId xmlns:a16="http://schemas.microsoft.com/office/drawing/2014/main" id="{BCC9C9C2-CEF4-4F82-9084-A8BD8BE0C16E}"/>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444104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22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0"/>
            <a:ext cx="2514600" cy="3962400"/>
          </a:xfrm>
        </p:spPr>
        <p:txBody>
          <a:bodyPr/>
          <a:lstStyle/>
          <a:p>
            <a:pPr marL="0" indent="0">
              <a:buNone/>
            </a:pPr>
            <a:r>
              <a:rPr lang="en-US" sz="1900" b="1" dirty="0">
                <a:solidFill>
                  <a:schemeClr val="tx1"/>
                </a:solidFill>
              </a:rPr>
              <a:t>2,500 ft</a:t>
            </a:r>
            <a:r>
              <a:rPr lang="en-US" sz="1900" b="1" baseline="30000" dirty="0">
                <a:solidFill>
                  <a:schemeClr val="tx1"/>
                </a:solidFill>
              </a:rPr>
              <a:t>2</a:t>
            </a:r>
            <a:r>
              <a:rPr lang="en-US" sz="1900" b="1" dirty="0">
                <a:solidFill>
                  <a:schemeClr val="tx1"/>
                </a:solidFill>
              </a:rPr>
              <a:t> SF House</a:t>
            </a:r>
          </a:p>
          <a:p>
            <a:pPr marL="0" indent="0">
              <a:buNone/>
            </a:pPr>
            <a:endParaRPr lang="en-US" sz="1500" b="1" dirty="0">
              <a:solidFill>
                <a:schemeClr val="tx1"/>
              </a:solidFill>
            </a:endParaRPr>
          </a:p>
          <a:p>
            <a:pPr marL="0" indent="0">
              <a:buNone/>
            </a:pPr>
            <a:r>
              <a:rPr lang="en-US" sz="1500" b="1" i="1" dirty="0">
                <a:solidFill>
                  <a:schemeClr val="tx1"/>
                </a:solidFill>
              </a:rPr>
              <a:t>Wall:           R-11 to R13</a:t>
            </a:r>
          </a:p>
          <a:p>
            <a:pPr marL="0" indent="0">
              <a:buNone/>
            </a:pPr>
            <a:r>
              <a:rPr lang="en-US" sz="1500" b="1" i="1" dirty="0">
                <a:solidFill>
                  <a:schemeClr val="tx1"/>
                </a:solidFill>
              </a:rPr>
              <a:t>Roof:         R-26 to R-38</a:t>
            </a:r>
          </a:p>
          <a:p>
            <a:pPr marL="0" indent="0">
              <a:buNone/>
            </a:pPr>
            <a:r>
              <a:rPr lang="en-US" sz="1500" b="1" i="1" dirty="0">
                <a:solidFill>
                  <a:schemeClr val="tx1"/>
                </a:solidFill>
              </a:rPr>
              <a:t>Win </a:t>
            </a:r>
            <a:r>
              <a:rPr lang="en-US" sz="1500" b="1" i="1" dirty="0" err="1">
                <a:solidFill>
                  <a:schemeClr val="tx1"/>
                </a:solidFill>
              </a:rPr>
              <a:t>Uvalue</a:t>
            </a:r>
            <a:r>
              <a:rPr lang="en-US" sz="1500" b="1" i="1" dirty="0">
                <a:solidFill>
                  <a:schemeClr val="tx1"/>
                </a:solidFill>
              </a:rPr>
              <a:t>:   1.11 to 0.40</a:t>
            </a:r>
          </a:p>
          <a:p>
            <a:pPr marL="0" indent="0">
              <a:buNone/>
            </a:pPr>
            <a:r>
              <a:rPr lang="en-US" sz="1500" b="1" i="1" dirty="0">
                <a:solidFill>
                  <a:schemeClr val="tx1"/>
                </a:solidFill>
              </a:rPr>
              <a:t>Win SHGC: 0.71 to 0.25</a:t>
            </a:r>
          </a:p>
          <a:p>
            <a:pPr marL="0" indent="0">
              <a:buNone/>
            </a:pPr>
            <a:r>
              <a:rPr lang="en-US" sz="1500" b="1" i="1" dirty="0">
                <a:solidFill>
                  <a:schemeClr val="tx1"/>
                </a:solidFill>
              </a:rPr>
              <a:t>SEER:               10 to 14</a:t>
            </a:r>
          </a:p>
          <a:p>
            <a:pPr marL="0" indent="0">
              <a:buNone/>
            </a:pPr>
            <a:r>
              <a:rPr lang="en-US" sz="1500" b="1" i="1" dirty="0">
                <a:solidFill>
                  <a:schemeClr val="tx1"/>
                </a:solidFill>
              </a:rPr>
              <a:t>AFUE:         0.80 to 0.82</a:t>
            </a:r>
          </a:p>
          <a:p>
            <a:pPr marL="0" indent="0">
              <a:buNone/>
            </a:pPr>
            <a:r>
              <a:rPr lang="en-US" sz="1500" b="1" i="1" dirty="0">
                <a:solidFill>
                  <a:schemeClr val="tx1"/>
                </a:solidFill>
              </a:rPr>
              <a:t>HSPF:             6.8 to 8.2</a:t>
            </a:r>
          </a:p>
          <a:p>
            <a:pPr marL="0" indent="0">
              <a:buNone/>
            </a:pPr>
            <a:r>
              <a:rPr lang="en-US" sz="1500" b="1" i="1" dirty="0">
                <a:solidFill>
                  <a:schemeClr val="tx1"/>
                </a:solidFill>
              </a:rPr>
              <a:t>DHW EF:    0.86 to 0.95</a:t>
            </a:r>
          </a:p>
          <a:p>
            <a:pPr marL="0" indent="0">
              <a:buNone/>
            </a:pPr>
            <a:endParaRPr lang="en-US" sz="1500" b="1" i="1" dirty="0">
              <a:solidFill>
                <a:schemeClr val="tx1"/>
              </a:solidFill>
            </a:endParaRPr>
          </a:p>
        </p:txBody>
      </p:sp>
      <p:pic>
        <p:nvPicPr>
          <p:cNvPr id="5" name="Picture 4"/>
          <p:cNvPicPr>
            <a:picLocks noChangeAspect="1"/>
          </p:cNvPicPr>
          <p:nvPr/>
        </p:nvPicPr>
        <p:blipFill rotWithShape="1">
          <a:blip r:embed="rId5"/>
          <a:srcRect l="19579" t="36136" r="28747" b="13699"/>
          <a:stretch/>
        </p:blipFill>
        <p:spPr>
          <a:xfrm>
            <a:off x="2362200" y="2133600"/>
            <a:ext cx="6934200" cy="3786649"/>
          </a:xfrm>
          <a:prstGeom prst="rect">
            <a:avLst/>
          </a:prstGeom>
        </p:spPr>
      </p:pic>
      <p:sp>
        <p:nvSpPr>
          <p:cNvPr id="6" name="Content Placeholder 2"/>
          <p:cNvSpPr>
            <a:spLocks/>
          </p:cNvSpPr>
          <p:nvPr/>
        </p:nvSpPr>
        <p:spPr bwMode="auto">
          <a:xfrm>
            <a:off x="0" y="1300649"/>
            <a:ext cx="9144000" cy="68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p>
            <a:pPr>
              <a:spcBef>
                <a:spcPct val="20000"/>
              </a:spcBef>
            </a:pPr>
            <a:r>
              <a:rPr lang="en-US" sz="2500" b="1" dirty="0">
                <a:solidFill>
                  <a:schemeClr val="tx1"/>
                </a:solidFill>
              </a:rPr>
              <a:t>How much residential code compliances have saved in  Austin, TX (Climate Zone 2A) from 1999 </a:t>
            </a:r>
            <a:r>
              <a:rPr lang="en-US" sz="2500" b="1">
                <a:solidFill>
                  <a:schemeClr val="tx1"/>
                </a:solidFill>
              </a:rPr>
              <a:t>to 2020?</a:t>
            </a:r>
            <a:endParaRPr lang="en-US" sz="2500" b="1" dirty="0">
              <a:solidFill>
                <a:schemeClr val="tx1"/>
              </a:solidFill>
            </a:endParaRPr>
          </a:p>
        </p:txBody>
      </p:sp>
      <p:pic>
        <p:nvPicPr>
          <p:cNvPr id="2" name="Recorded Sound">
            <a:hlinkClick r:id="" action="ppaction://media"/>
            <a:extLst>
              <a:ext uri="{FF2B5EF4-FFF2-40B4-BE49-F238E27FC236}">
                <a16:creationId xmlns:a16="http://schemas.microsoft.com/office/drawing/2014/main" id="{CF1CD03A-E126-433F-87DD-912485CF237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168892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mediacall" presetSubtype="0" fill="hold" nodeType="clickEffect">
                                  <p:stCondLst>
                                    <p:cond delay="0"/>
                                  </p:stCondLst>
                                  <p:childTnLst>
                                    <p:cmd type="call" cmd="playFrom(0.0)">
                                      <p:cBhvr>
                                        <p:cTn id="32" dur="7307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3" fill="hold" display="0">
                  <p:stCondLst>
                    <p:cond delay="indefinite"/>
                  </p:stCondLst>
                  <p:endCondLst>
                    <p:cond evt="onStopAudio" delay="0">
                      <p:tgtEl>
                        <p:sldTgt/>
                      </p:tgtEl>
                    </p:cond>
                  </p:endCondLst>
                </p:cTn>
                <p:tgtEl>
                  <p:spTgt spid="2"/>
                </p:tgtEl>
              </p:cMediaNode>
            </p:audio>
          </p:childTnLst>
        </p:cTn>
      </p:par>
    </p:tnLst>
    <p:bldLst>
      <p:bldP spid="3" grpId="0" build="p"/>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5"/>
          <a:stretch>
            <a:fillRect/>
          </a:stretch>
        </p:blipFill>
        <p:spPr>
          <a:xfrm>
            <a:off x="762001" y="2804160"/>
            <a:ext cx="7587485" cy="3749040"/>
          </a:xfrm>
          <a:prstGeom prst="rect">
            <a:avLst/>
          </a:prstGeom>
        </p:spPr>
      </p:pic>
      <p:pic>
        <p:nvPicPr>
          <p:cNvPr id="14" name="Picture 13"/>
          <p:cNvPicPr>
            <a:picLocks noChangeAspect="1"/>
          </p:cNvPicPr>
          <p:nvPr/>
        </p:nvPicPr>
        <p:blipFill>
          <a:blip r:embed="rId6"/>
          <a:stretch>
            <a:fillRect/>
          </a:stretch>
        </p:blipFill>
        <p:spPr>
          <a:xfrm>
            <a:off x="772303" y="2804160"/>
            <a:ext cx="7577184" cy="3749040"/>
          </a:xfrm>
          <a:prstGeom prst="rect">
            <a:avLst/>
          </a:prstGeom>
        </p:spPr>
      </p:pic>
      <p:pic>
        <p:nvPicPr>
          <p:cNvPr id="13" name="Picture 12"/>
          <p:cNvPicPr>
            <a:picLocks noChangeAspect="1"/>
          </p:cNvPicPr>
          <p:nvPr/>
        </p:nvPicPr>
        <p:blipFill>
          <a:blip r:embed="rId7"/>
          <a:stretch>
            <a:fillRect/>
          </a:stretch>
        </p:blipFill>
        <p:spPr>
          <a:xfrm>
            <a:off x="772303" y="2804160"/>
            <a:ext cx="7577184" cy="3749040"/>
          </a:xfrm>
          <a:prstGeom prst="rect">
            <a:avLst/>
          </a:prstGeom>
        </p:spPr>
      </p:pic>
      <p:pic>
        <p:nvPicPr>
          <p:cNvPr id="31" name="Picture 30"/>
          <p:cNvPicPr>
            <a:picLocks noChangeAspect="1"/>
          </p:cNvPicPr>
          <p:nvPr/>
        </p:nvPicPr>
        <p:blipFill>
          <a:blip r:embed="rId8"/>
          <a:stretch>
            <a:fillRect/>
          </a:stretch>
        </p:blipFill>
        <p:spPr>
          <a:xfrm>
            <a:off x="772303" y="2804160"/>
            <a:ext cx="7577182" cy="3749040"/>
          </a:xfrm>
          <a:prstGeom prst="rect">
            <a:avLst/>
          </a:prstGeom>
        </p:spPr>
      </p:pic>
      <p:pic>
        <p:nvPicPr>
          <p:cNvPr id="8" name="Picture 7"/>
          <p:cNvPicPr>
            <a:picLocks noChangeAspect="1"/>
          </p:cNvPicPr>
          <p:nvPr/>
        </p:nvPicPr>
        <p:blipFill>
          <a:blip r:embed="rId9"/>
          <a:stretch>
            <a:fillRect/>
          </a:stretch>
        </p:blipFill>
        <p:spPr>
          <a:xfrm>
            <a:off x="766343" y="2804160"/>
            <a:ext cx="7583144" cy="3749040"/>
          </a:xfrm>
          <a:prstGeom prst="rect">
            <a:avLst/>
          </a:prstGeom>
        </p:spPr>
      </p:pic>
      <p:pic>
        <p:nvPicPr>
          <p:cNvPr id="5" name="Picture 4"/>
          <p:cNvPicPr>
            <a:picLocks noChangeAspect="1"/>
          </p:cNvPicPr>
          <p:nvPr/>
        </p:nvPicPr>
        <p:blipFill>
          <a:blip r:embed="rId10"/>
          <a:stretch>
            <a:fillRect/>
          </a:stretch>
        </p:blipFill>
        <p:spPr>
          <a:xfrm>
            <a:off x="762000" y="2803460"/>
            <a:ext cx="7587485" cy="3749040"/>
          </a:xfrm>
          <a:prstGeom prst="rect">
            <a:avLst/>
          </a:prstGeom>
        </p:spPr>
      </p:pic>
      <p:sp>
        <p:nvSpPr>
          <p:cNvPr id="36" name="Title 1"/>
          <p:cNvSpPr txBox="1">
            <a:spLocks/>
          </p:cNvSpPr>
          <p:nvPr/>
        </p:nvSpPr>
        <p:spPr bwMode="auto">
          <a:xfrm>
            <a:off x="95250" y="1600200"/>
            <a:ext cx="5086350" cy="1240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0" marR="0" lvl="0" indent="0" algn="l" defTabSz="914400" eaLnBrk="1" fontAlgn="auto" latinLnBrk="0" hangingPunct="1">
              <a:lnSpc>
                <a:spcPct val="100000"/>
              </a:lnSpc>
              <a:spcBef>
                <a:spcPct val="0"/>
              </a:spcBef>
              <a:spcAft>
                <a:spcPts val="0"/>
              </a:spcAft>
              <a:buClrTx/>
              <a:buSzTx/>
              <a:buFontTx/>
              <a:buNone/>
              <a:tabLst/>
              <a:defRPr/>
            </a:pPr>
            <a:r>
              <a:rPr kumimoji="0" lang="en-US" sz="1600" b="1" i="0" u="sng" strike="noStrike" kern="0" cap="none" spc="0" normalizeH="0" baseline="0" noProof="0" dirty="0">
                <a:ln>
                  <a:noFill/>
                </a:ln>
                <a:solidFill>
                  <a:srgbClr val="000000"/>
                </a:solidFill>
                <a:effectLst/>
                <a:uLnTx/>
                <a:uFillTx/>
              </a:rPr>
              <a:t>Savings</a:t>
            </a:r>
            <a:r>
              <a:rPr kumimoji="0" lang="en-US" sz="1600" b="1" i="0" u="none" strike="noStrike" kern="0" cap="none" spc="0" normalizeH="0" baseline="0" noProof="0" dirty="0">
                <a:ln>
                  <a:noFill/>
                </a:ln>
                <a:solidFill>
                  <a:srgbClr val="000000"/>
                </a:solidFill>
                <a:effectLst/>
                <a:uLnTx/>
                <a:uFillTx/>
              </a:rPr>
              <a:t> (2002 to 2019)</a:t>
            </a: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400" b="0" i="0" u="none" strike="noStrike" kern="0" cap="none" spc="0" normalizeH="0" baseline="0" noProof="0" dirty="0">
                <a:ln>
                  <a:noFill/>
                </a:ln>
                <a:solidFill>
                  <a:srgbClr val="000000"/>
                </a:solidFill>
                <a:effectLst/>
                <a:uLnTx/>
                <a:uFillTx/>
              </a:rPr>
              <a:t>Electricity (Envelope):           </a:t>
            </a:r>
            <a:r>
              <a:rPr kumimoji="0" lang="en-US" sz="1400" b="0" i="0" u="none" strike="noStrike" kern="0" cap="none" spc="0" normalizeH="0" noProof="0" dirty="0">
                <a:ln>
                  <a:noFill/>
                </a:ln>
                <a:solidFill>
                  <a:srgbClr val="000000"/>
                </a:solidFill>
                <a:effectLst/>
                <a:uLnTx/>
                <a:uFillTx/>
              </a:rPr>
              <a:t> </a:t>
            </a:r>
            <a:r>
              <a:rPr kumimoji="0" lang="en-US" sz="1400" b="0" i="0" u="none" strike="noStrike" kern="0" cap="none" spc="0" normalizeH="0" baseline="0" noProof="0" dirty="0">
                <a:ln>
                  <a:noFill/>
                </a:ln>
                <a:solidFill>
                  <a:srgbClr val="000000"/>
                </a:solidFill>
                <a:effectLst/>
                <a:uLnTx/>
                <a:uFillTx/>
              </a:rPr>
              <a:t>$2</a:t>
            </a:r>
            <a:r>
              <a:rPr lang="en-US" sz="1400" kern="0" dirty="0">
                <a:solidFill>
                  <a:srgbClr val="000000"/>
                </a:solidFill>
              </a:rPr>
              <a:t>,589</a:t>
            </a:r>
            <a:r>
              <a:rPr kumimoji="0" lang="en-US" sz="1400" b="0" i="0" u="none" strike="noStrike" kern="0" cap="none" spc="0" normalizeH="0" baseline="0" noProof="0" dirty="0">
                <a:ln>
                  <a:noFill/>
                </a:ln>
                <a:solidFill>
                  <a:srgbClr val="000000"/>
                </a:solidFill>
                <a:effectLst/>
                <a:uLnTx/>
                <a:uFillTx/>
              </a:rPr>
              <a:t> </a:t>
            </a:r>
            <a:r>
              <a:rPr kumimoji="0" lang="en-US" sz="1400" b="0" i="0" u="none" strike="noStrike" kern="0" cap="none" spc="0" normalizeH="0" baseline="0" noProof="0" dirty="0">
                <a:ln>
                  <a:noFill/>
                </a:ln>
                <a:effectLst/>
                <a:uLnTx/>
                <a:uFillTx/>
              </a:rPr>
              <a:t>million (+10.8%)</a:t>
            </a:r>
          </a:p>
          <a:p>
            <a:pPr marL="341313" indent="-341313" algn="l" eaLnBrk="1" fontAlgn="auto" hangingPunct="1">
              <a:spcBef>
                <a:spcPct val="0"/>
              </a:spcBef>
              <a:spcAft>
                <a:spcPts val="0"/>
              </a:spcAft>
              <a:defRPr/>
            </a:pPr>
            <a:r>
              <a:rPr lang="en-US" sz="1400" kern="0" dirty="0"/>
              <a:t>Electricity (HVAC Systems):  $2,625 million (+16.3%)</a:t>
            </a:r>
            <a:endParaRPr kumimoji="0" lang="en-US" sz="1400" b="0" i="0" u="none" strike="noStrike" kern="0" cap="none" spc="0" normalizeH="0" baseline="0" noProof="0" dirty="0">
              <a:ln>
                <a:noFill/>
              </a:ln>
              <a:effectLst/>
              <a:uLnTx/>
              <a:uFillTx/>
            </a:endParaRP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400" b="0" i="0" u="sng" strike="noStrike" kern="0" cap="none" spc="0" normalizeH="0" baseline="0" noProof="0" dirty="0">
                <a:ln>
                  <a:noFill/>
                </a:ln>
                <a:effectLst/>
                <a:uLnTx/>
                <a:uFillTx/>
              </a:rPr>
              <a:t>Demand:                                $3,419 million (+11.1%)</a:t>
            </a:r>
            <a:endParaRPr kumimoji="0" lang="en-US" sz="1400" b="0" i="0" u="none" strike="noStrike" kern="0" cap="none" spc="0" normalizeH="0" baseline="0" noProof="0" dirty="0">
              <a:ln>
                <a:noFill/>
              </a:ln>
              <a:effectLst/>
              <a:uLnTx/>
              <a:uFillTx/>
            </a:endParaRP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400" b="0" i="0" u="none" strike="noStrike" kern="0" cap="none" spc="0" normalizeH="0" baseline="0" noProof="0" dirty="0">
                <a:ln>
                  <a:noFill/>
                </a:ln>
                <a:effectLst/>
                <a:uLnTx/>
                <a:uFillTx/>
              </a:rPr>
              <a:t>Total:                         </a:t>
            </a:r>
            <a:r>
              <a:rPr kumimoji="0" lang="en-US" sz="1400" b="0" i="0" u="none" strike="noStrike" kern="0" cap="none" spc="0" normalizeH="0" noProof="0" dirty="0">
                <a:ln>
                  <a:noFill/>
                </a:ln>
                <a:effectLst/>
                <a:uLnTx/>
                <a:uFillTx/>
              </a:rPr>
              <a:t>            </a:t>
            </a:r>
            <a:r>
              <a:rPr kumimoji="0" lang="en-US" sz="1400" b="0" i="0" u="none" strike="noStrike" kern="0" cap="none" spc="0" normalizeH="0" baseline="0" noProof="0" dirty="0">
                <a:ln>
                  <a:noFill/>
                </a:ln>
                <a:effectLst/>
                <a:uLnTx/>
                <a:uFillTx/>
              </a:rPr>
              <a:t>$</a:t>
            </a:r>
            <a:r>
              <a:rPr lang="en-US" sz="1400" b="1" kern="0" dirty="0"/>
              <a:t>8</a:t>
            </a:r>
            <a:r>
              <a:rPr kumimoji="0" lang="en-US" sz="1400" b="1" i="0" u="none" strike="noStrike" kern="0" cap="none" spc="0" normalizeH="0" baseline="0" noProof="0" dirty="0">
                <a:ln>
                  <a:noFill/>
                </a:ln>
                <a:effectLst/>
                <a:uLnTx/>
                <a:uFillTx/>
              </a:rPr>
              <a:t>,634 million (+12.5%)</a:t>
            </a:r>
          </a:p>
        </p:txBody>
      </p:sp>
      <p:sp>
        <p:nvSpPr>
          <p:cNvPr id="37" name="Title 1"/>
          <p:cNvSpPr txBox="1">
            <a:spLocks/>
          </p:cNvSpPr>
          <p:nvPr/>
        </p:nvSpPr>
        <p:spPr bwMode="auto">
          <a:xfrm>
            <a:off x="5257800" y="1967104"/>
            <a:ext cx="3738117" cy="74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342900" marR="0" lvl="0" indent="0" algn="l" defTabSz="914400"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dirty="0">
                <a:ln>
                  <a:noFill/>
                </a:ln>
                <a:effectLst/>
                <a:uLnTx/>
                <a:uFillTx/>
              </a:rPr>
              <a:t>(Equivalent to about 80,472 cars)</a:t>
            </a:r>
          </a:p>
        </p:txBody>
      </p:sp>
      <p:sp>
        <p:nvSpPr>
          <p:cNvPr id="59" name="Title 1"/>
          <p:cNvSpPr txBox="1">
            <a:spLocks/>
          </p:cNvSpPr>
          <p:nvPr/>
        </p:nvSpPr>
        <p:spPr bwMode="auto">
          <a:xfrm>
            <a:off x="5329683" y="1082034"/>
            <a:ext cx="3738117" cy="88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0" marR="0" lvl="0" indent="0" algn="l" defTabSz="914400" eaLnBrk="1" fontAlgn="auto" latinLnBrk="0" hangingPunct="1">
              <a:lnSpc>
                <a:spcPct val="100000"/>
              </a:lnSpc>
              <a:spcBef>
                <a:spcPct val="0"/>
              </a:spcBef>
              <a:spcAft>
                <a:spcPts val="0"/>
              </a:spcAft>
              <a:buClrTx/>
              <a:buSzTx/>
              <a:buFontTx/>
              <a:buNone/>
              <a:tabLst/>
              <a:defRPr/>
            </a:pPr>
            <a:r>
              <a:rPr kumimoji="0" lang="en-US" sz="1400" b="1" i="0" u="sng" strike="noStrike" kern="0" cap="none" spc="0" normalizeH="0" baseline="0" noProof="0" dirty="0">
                <a:ln>
                  <a:noFill/>
                </a:ln>
                <a:solidFill>
                  <a:srgbClr val="000000"/>
                </a:solidFill>
                <a:effectLst/>
                <a:uLnTx/>
                <a:uFillTx/>
              </a:rPr>
              <a:t>Increased Costs</a:t>
            </a:r>
            <a:r>
              <a:rPr kumimoji="0" lang="en-US" sz="1400" b="1" i="0" u="none" strike="noStrike" kern="0" cap="none" spc="0" normalizeH="0" baseline="0" noProof="0" dirty="0">
                <a:ln>
                  <a:noFill/>
                </a:ln>
                <a:solidFill>
                  <a:srgbClr val="000000"/>
                </a:solidFill>
                <a:effectLst/>
                <a:uLnTx/>
                <a:uFillTx/>
              </a:rPr>
              <a:t> (2002 to 2019)</a:t>
            </a: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rPr>
              <a:t>	Costs:          $   2</a:t>
            </a:r>
            <a:r>
              <a:rPr lang="en-US" sz="1200" kern="0" dirty="0">
                <a:solidFill>
                  <a:srgbClr val="000000"/>
                </a:solidFill>
              </a:rPr>
              <a:t>,332</a:t>
            </a:r>
            <a:r>
              <a:rPr kumimoji="0" lang="en-US" sz="1200" b="0" i="0" u="none" strike="noStrike" kern="0" cap="none" spc="0" normalizeH="0" baseline="0" noProof="0" dirty="0">
                <a:ln>
                  <a:noFill/>
                </a:ln>
                <a:solidFill>
                  <a:srgbClr val="000000"/>
                </a:solidFill>
                <a:effectLst/>
                <a:uLnTx/>
                <a:uFillTx/>
              </a:rPr>
              <a:t> million</a:t>
            </a:r>
          </a:p>
        </p:txBody>
      </p:sp>
      <p:sp>
        <p:nvSpPr>
          <p:cNvPr id="34"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000" b="1" kern="0" dirty="0">
                <a:solidFill>
                  <a:schemeClr val="bg1"/>
                </a:solidFill>
              </a:rPr>
              <a:t>STATEWIDE SAVINGS FROM CODE COMPLIANCE </a:t>
            </a:r>
          </a:p>
          <a:p>
            <a:pPr lvl="0" fontAlgn="auto">
              <a:spcBef>
                <a:spcPct val="0"/>
              </a:spcBef>
              <a:spcAft>
                <a:spcPts val="0"/>
              </a:spcAft>
              <a:defRPr/>
            </a:pPr>
            <a:r>
              <a:rPr lang="en-US" sz="2000" b="1" kern="0" dirty="0">
                <a:solidFill>
                  <a:schemeClr val="bg1"/>
                </a:solidFill>
              </a:rPr>
              <a:t>2000 – 2019 (ESTIMATED)</a:t>
            </a:r>
          </a:p>
        </p:txBody>
      </p:sp>
      <p:sp>
        <p:nvSpPr>
          <p:cNvPr id="20" name="Title 1"/>
          <p:cNvSpPr txBox="1">
            <a:spLocks/>
          </p:cNvSpPr>
          <p:nvPr/>
        </p:nvSpPr>
        <p:spPr bwMode="auto">
          <a:xfrm>
            <a:off x="5334000" y="1668065"/>
            <a:ext cx="3733800" cy="74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0" marR="0" lvl="0" indent="0" algn="l" defTabSz="914400" eaLnBrk="1" fontAlgn="auto" latinLnBrk="0" hangingPunct="1">
              <a:lnSpc>
                <a:spcPct val="100000"/>
              </a:lnSpc>
              <a:spcBef>
                <a:spcPct val="0"/>
              </a:spcBef>
              <a:spcAft>
                <a:spcPts val="0"/>
              </a:spcAft>
              <a:buClrTx/>
              <a:buSzTx/>
              <a:buFontTx/>
              <a:buNone/>
              <a:tabLst/>
              <a:defRPr/>
            </a:pPr>
            <a:r>
              <a:rPr kumimoji="0" lang="en-US" sz="1400" b="1" i="0" u="sng" strike="noStrike" kern="0" cap="none" spc="0" normalizeH="0" baseline="0" noProof="0" dirty="0">
                <a:ln>
                  <a:noFill/>
                </a:ln>
                <a:effectLst/>
                <a:uLnTx/>
                <a:uFillTx/>
              </a:rPr>
              <a:t>NOx Emissions Reduction</a:t>
            </a:r>
            <a:r>
              <a:rPr kumimoji="0" lang="en-US" sz="1400" b="1" i="0" strike="noStrike" kern="0" cap="none" spc="0" normalizeH="0" baseline="0" noProof="0" dirty="0">
                <a:ln>
                  <a:noFill/>
                </a:ln>
                <a:effectLst/>
                <a:uLnTx/>
                <a:uFillTx/>
              </a:rPr>
              <a:t> (2019)</a:t>
            </a:r>
          </a:p>
          <a:p>
            <a:pPr marL="342900" marR="0" lvl="0" indent="0" algn="l" defTabSz="914400" eaLnBrk="1" fontAlgn="auto" latinLnBrk="0" hangingPunct="1">
              <a:lnSpc>
                <a:spcPct val="100000"/>
              </a:lnSpc>
              <a:spcBef>
                <a:spcPct val="0"/>
              </a:spcBef>
              <a:spcAft>
                <a:spcPts val="0"/>
              </a:spcAft>
              <a:buClrTx/>
              <a:buSzTx/>
              <a:buFontTx/>
              <a:buNone/>
              <a:tabLst/>
              <a:defRPr/>
            </a:pPr>
            <a:r>
              <a:rPr kumimoji="0" lang="en-US" sz="1200" b="0" i="0" u="none" strike="noStrike" kern="0" cap="none" spc="0" normalizeH="0" baseline="0" noProof="0" dirty="0">
                <a:ln>
                  <a:noFill/>
                </a:ln>
                <a:effectLst/>
                <a:uLnTx/>
                <a:uFillTx/>
              </a:rPr>
              <a:t> </a:t>
            </a:r>
            <a:r>
              <a:rPr lang="en-US" sz="1200" kern="0" dirty="0"/>
              <a:t>105</a:t>
            </a:r>
            <a:r>
              <a:rPr kumimoji="0" lang="en-US" sz="1200" b="0" i="0" u="none" strike="noStrike" kern="0" cap="none" spc="0" normalizeH="0" baseline="0" noProof="0" dirty="0">
                <a:ln>
                  <a:noFill/>
                </a:ln>
                <a:effectLst/>
                <a:uLnTx/>
                <a:uFillTx/>
              </a:rPr>
              <a:t>.85 tons NOx / year</a:t>
            </a:r>
          </a:p>
        </p:txBody>
      </p:sp>
      <p:sp>
        <p:nvSpPr>
          <p:cNvPr id="27" name="Title 1"/>
          <p:cNvSpPr txBox="1">
            <a:spLocks/>
          </p:cNvSpPr>
          <p:nvPr/>
        </p:nvSpPr>
        <p:spPr bwMode="auto">
          <a:xfrm>
            <a:off x="95250" y="1053381"/>
            <a:ext cx="5086350" cy="593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0" marR="0" lvl="0" indent="0" algn="l" defTabSz="914400" eaLnBrk="1" fontAlgn="auto" latinLnBrk="0" hangingPunct="1">
              <a:lnSpc>
                <a:spcPct val="100000"/>
              </a:lnSpc>
              <a:spcBef>
                <a:spcPct val="0"/>
              </a:spcBef>
              <a:spcAft>
                <a:spcPts val="0"/>
              </a:spcAft>
              <a:buClrTx/>
              <a:buSzTx/>
              <a:buFontTx/>
              <a:buNone/>
              <a:tabLst/>
              <a:defRPr/>
            </a:pPr>
            <a:r>
              <a:rPr kumimoji="0" lang="en-US" sz="1600" b="1" i="0" u="sng" strike="noStrike" kern="0" cap="none" spc="0" normalizeH="0" baseline="0" noProof="0" dirty="0">
                <a:ln>
                  <a:noFill/>
                </a:ln>
                <a:solidFill>
                  <a:srgbClr val="000000"/>
                </a:solidFill>
                <a:effectLst/>
                <a:uLnTx/>
                <a:uFillTx/>
              </a:rPr>
              <a:t>Savings</a:t>
            </a:r>
            <a:r>
              <a:rPr kumimoji="0" lang="en-US" sz="1600" b="1" i="0" strike="noStrike" kern="0" cap="none" spc="0" normalizeH="0" baseline="0" noProof="0" dirty="0">
                <a:ln>
                  <a:noFill/>
                </a:ln>
                <a:solidFill>
                  <a:srgbClr val="000000"/>
                </a:solidFill>
                <a:effectLst/>
                <a:uLnTx/>
                <a:uFillTx/>
              </a:rPr>
              <a:t> (2002 to 2018)                                         </a:t>
            </a:r>
          </a:p>
          <a:p>
            <a:pPr marL="341313" marR="0" lvl="0" indent="-341313" algn="l" defTabSz="914400" eaLnBrk="1" fontAlgn="auto" latinLnBrk="0" hangingPunct="1">
              <a:lnSpc>
                <a:spcPct val="100000"/>
              </a:lnSpc>
              <a:spcBef>
                <a:spcPct val="0"/>
              </a:spcBef>
              <a:spcAft>
                <a:spcPts val="0"/>
              </a:spcAft>
              <a:buClrTx/>
              <a:buSzTx/>
              <a:buFontTx/>
              <a:buNone/>
              <a:tabLst/>
              <a:defRPr/>
            </a:pPr>
            <a:r>
              <a:rPr kumimoji="0" lang="en-US" sz="1400" b="0" i="0" u="none" strike="noStrike" kern="0" cap="none" spc="0" normalizeH="0" baseline="0" noProof="0" dirty="0">
                <a:ln>
                  <a:noFill/>
                </a:ln>
                <a:effectLst/>
                <a:uLnTx/>
                <a:uFillTx/>
              </a:rPr>
              <a:t>Total:                         </a:t>
            </a:r>
            <a:r>
              <a:rPr kumimoji="0" lang="en-US" sz="1400" b="0" i="0" u="none" strike="noStrike" kern="0" cap="none" spc="0" normalizeH="0" noProof="0" dirty="0">
                <a:ln>
                  <a:noFill/>
                </a:ln>
                <a:effectLst/>
                <a:uLnTx/>
                <a:uFillTx/>
              </a:rPr>
              <a:t>            </a:t>
            </a:r>
            <a:r>
              <a:rPr kumimoji="0" lang="en-US" sz="1400" b="0" i="0" u="none" strike="noStrike" kern="0" cap="none" spc="0" normalizeH="0" baseline="0" noProof="0" dirty="0">
                <a:ln>
                  <a:noFill/>
                </a:ln>
                <a:effectLst/>
                <a:uLnTx/>
                <a:uFillTx/>
              </a:rPr>
              <a:t>$</a:t>
            </a:r>
            <a:r>
              <a:rPr lang="en-US" sz="1400" b="1" kern="0" dirty="0"/>
              <a:t>7</a:t>
            </a:r>
            <a:r>
              <a:rPr kumimoji="0" lang="en-US" sz="1400" b="1" i="0" u="none" strike="noStrike" kern="0" cap="none" spc="0" normalizeH="0" baseline="0" noProof="0" dirty="0">
                <a:ln>
                  <a:noFill/>
                </a:ln>
                <a:effectLst/>
                <a:uLnTx/>
                <a:uFillTx/>
              </a:rPr>
              <a:t>,672 million</a:t>
            </a:r>
          </a:p>
        </p:txBody>
      </p:sp>
      <p:sp>
        <p:nvSpPr>
          <p:cNvPr id="9" name="TextBox 8"/>
          <p:cNvSpPr txBox="1"/>
          <p:nvPr/>
        </p:nvSpPr>
        <p:spPr>
          <a:xfrm>
            <a:off x="4913785" y="3687026"/>
            <a:ext cx="2957830" cy="369332"/>
          </a:xfrm>
          <a:prstGeom prst="rect">
            <a:avLst/>
          </a:prstGeom>
          <a:noFill/>
        </p:spPr>
        <p:txBody>
          <a:bodyPr wrap="square" rtlCol="0">
            <a:spAutoFit/>
          </a:bodyPr>
          <a:lstStyle/>
          <a:p>
            <a:pPr algn="r" eaLnBrk="1" hangingPunct="1">
              <a:spcBef>
                <a:spcPct val="0"/>
              </a:spcBef>
            </a:pPr>
            <a:r>
              <a:rPr lang="en-US" sz="1800" b="1" dirty="0">
                <a:solidFill>
                  <a:srgbClr val="0000FF"/>
                </a:solidFill>
                <a:cs typeface="Arial" charset="0"/>
              </a:rPr>
              <a:t>Demand: $3,419 million</a:t>
            </a:r>
          </a:p>
        </p:txBody>
      </p:sp>
      <p:sp>
        <p:nvSpPr>
          <p:cNvPr id="11" name="TextBox 10"/>
          <p:cNvSpPr txBox="1"/>
          <p:nvPr/>
        </p:nvSpPr>
        <p:spPr>
          <a:xfrm>
            <a:off x="3200400" y="5296195"/>
            <a:ext cx="4653407" cy="369332"/>
          </a:xfrm>
          <a:prstGeom prst="rect">
            <a:avLst/>
          </a:prstGeom>
          <a:noFill/>
        </p:spPr>
        <p:txBody>
          <a:bodyPr wrap="square" rtlCol="0">
            <a:spAutoFit/>
          </a:bodyPr>
          <a:lstStyle/>
          <a:p>
            <a:pPr algn="r" eaLnBrk="1" hangingPunct="1">
              <a:spcBef>
                <a:spcPct val="0"/>
              </a:spcBef>
            </a:pPr>
            <a:r>
              <a:rPr lang="en-US" sz="1800" b="1" dirty="0">
                <a:solidFill>
                  <a:srgbClr val="0000FF"/>
                </a:solidFill>
                <a:cs typeface="Arial" charset="0"/>
              </a:rPr>
              <a:t>Electricity (Envelope): $2,589 million</a:t>
            </a:r>
          </a:p>
        </p:txBody>
      </p:sp>
      <p:sp>
        <p:nvSpPr>
          <p:cNvPr id="12" name="TextBox 11"/>
          <p:cNvSpPr txBox="1"/>
          <p:nvPr/>
        </p:nvSpPr>
        <p:spPr>
          <a:xfrm>
            <a:off x="5486400" y="4945448"/>
            <a:ext cx="2341560" cy="369332"/>
          </a:xfrm>
          <a:prstGeom prst="rect">
            <a:avLst/>
          </a:prstGeom>
          <a:noFill/>
        </p:spPr>
        <p:txBody>
          <a:bodyPr wrap="square" rtlCol="0">
            <a:spAutoFit/>
          </a:bodyPr>
          <a:lstStyle/>
          <a:p>
            <a:pPr algn="r" eaLnBrk="1" hangingPunct="1">
              <a:spcBef>
                <a:spcPct val="0"/>
              </a:spcBef>
            </a:pPr>
            <a:r>
              <a:rPr lang="en-US" sz="1800" b="1" dirty="0">
                <a:solidFill>
                  <a:schemeClr val="accent6">
                    <a:lumMod val="50000"/>
                    <a:lumOff val="50000"/>
                  </a:schemeClr>
                </a:solidFill>
                <a:cs typeface="Arial" charset="0"/>
              </a:rPr>
              <a:t>Cost: $2,332 million</a:t>
            </a:r>
          </a:p>
        </p:txBody>
      </p:sp>
      <p:sp>
        <p:nvSpPr>
          <p:cNvPr id="15" name="TextBox 14"/>
          <p:cNvSpPr txBox="1"/>
          <p:nvPr/>
        </p:nvSpPr>
        <p:spPr>
          <a:xfrm>
            <a:off x="5110954" y="3199513"/>
            <a:ext cx="2760661" cy="369332"/>
          </a:xfrm>
          <a:prstGeom prst="rect">
            <a:avLst/>
          </a:prstGeom>
          <a:noFill/>
        </p:spPr>
        <p:txBody>
          <a:bodyPr wrap="square" rtlCol="0">
            <a:spAutoFit/>
          </a:bodyPr>
          <a:lstStyle/>
          <a:p>
            <a:pPr algn="r" eaLnBrk="1" hangingPunct="1">
              <a:spcBef>
                <a:spcPct val="0"/>
              </a:spcBef>
            </a:pPr>
            <a:r>
              <a:rPr lang="en-US" sz="1800" b="1" dirty="0">
                <a:solidFill>
                  <a:srgbClr val="0000FF"/>
                </a:solidFill>
                <a:cs typeface="Arial" charset="0"/>
              </a:rPr>
              <a:t>Total: $8,634 million</a:t>
            </a:r>
          </a:p>
        </p:txBody>
      </p:sp>
      <p:sp>
        <p:nvSpPr>
          <p:cNvPr id="23" name="TextBox 22"/>
          <p:cNvSpPr txBox="1"/>
          <p:nvPr/>
        </p:nvSpPr>
        <p:spPr>
          <a:xfrm>
            <a:off x="3048000" y="4498372"/>
            <a:ext cx="4823615" cy="369332"/>
          </a:xfrm>
          <a:prstGeom prst="rect">
            <a:avLst/>
          </a:prstGeom>
          <a:noFill/>
        </p:spPr>
        <p:txBody>
          <a:bodyPr wrap="square" rtlCol="0">
            <a:spAutoFit/>
          </a:bodyPr>
          <a:lstStyle/>
          <a:p>
            <a:pPr algn="r" eaLnBrk="1" hangingPunct="1">
              <a:spcBef>
                <a:spcPct val="0"/>
              </a:spcBef>
            </a:pPr>
            <a:r>
              <a:rPr lang="en-US" sz="1800" b="1" dirty="0">
                <a:solidFill>
                  <a:srgbClr val="0000FF"/>
                </a:solidFill>
                <a:cs typeface="Arial" charset="0"/>
              </a:rPr>
              <a:t>Electricity (HVAC Systems): $2,625 million</a:t>
            </a:r>
          </a:p>
        </p:txBody>
      </p:sp>
      <p:sp>
        <p:nvSpPr>
          <p:cNvPr id="2" name="TextBox 1"/>
          <p:cNvSpPr txBox="1"/>
          <p:nvPr/>
        </p:nvSpPr>
        <p:spPr>
          <a:xfrm rot="16200000">
            <a:off x="-271133" y="3944690"/>
            <a:ext cx="2651043" cy="584775"/>
          </a:xfrm>
          <a:prstGeom prst="rect">
            <a:avLst/>
          </a:prstGeom>
          <a:solidFill>
            <a:schemeClr val="bg1"/>
          </a:solidFill>
        </p:spPr>
        <p:txBody>
          <a:bodyPr wrap="square" rtlCol="0">
            <a:spAutoFit/>
          </a:bodyPr>
          <a:lstStyle/>
          <a:p>
            <a:r>
              <a:rPr lang="en-US" sz="3200" dirty="0">
                <a:solidFill>
                  <a:schemeClr val="tx1"/>
                </a:solidFill>
              </a:rPr>
              <a:t>Millions $</a:t>
            </a:r>
          </a:p>
        </p:txBody>
      </p:sp>
      <p:cxnSp>
        <p:nvCxnSpPr>
          <p:cNvPr id="7" name="Straight Connector 6"/>
          <p:cNvCxnSpPr>
            <a:cxnSpLocks noChangeShapeType="1"/>
          </p:cNvCxnSpPr>
          <p:nvPr/>
        </p:nvCxnSpPr>
        <p:spPr bwMode="auto">
          <a:xfrm>
            <a:off x="8147050" y="3127375"/>
            <a:ext cx="0" cy="1066800"/>
          </a:xfrm>
          <a:prstGeom prst="line">
            <a:avLst/>
          </a:prstGeom>
          <a:noFill/>
          <a:ln w="57150" algn="ctr">
            <a:solidFill>
              <a:srgbClr val="0000FF"/>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0" name="Straight Connector 9"/>
          <p:cNvCxnSpPr>
            <a:cxnSpLocks noChangeShapeType="1"/>
          </p:cNvCxnSpPr>
          <p:nvPr/>
        </p:nvCxnSpPr>
        <p:spPr bwMode="auto">
          <a:xfrm>
            <a:off x="8147050" y="4994275"/>
            <a:ext cx="0" cy="813816"/>
          </a:xfrm>
          <a:prstGeom prst="line">
            <a:avLst/>
          </a:prstGeom>
          <a:noFill/>
          <a:ln w="57150" algn="ctr">
            <a:solidFill>
              <a:srgbClr val="0000FF"/>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 name="Straight Connector 18"/>
          <p:cNvCxnSpPr>
            <a:cxnSpLocks noChangeShapeType="1"/>
          </p:cNvCxnSpPr>
          <p:nvPr/>
        </p:nvCxnSpPr>
        <p:spPr bwMode="auto">
          <a:xfrm>
            <a:off x="8147050" y="4194175"/>
            <a:ext cx="0" cy="813816"/>
          </a:xfrm>
          <a:prstGeom prst="line">
            <a:avLst/>
          </a:prstGeom>
          <a:noFill/>
          <a:ln w="57150" algn="ctr">
            <a:solidFill>
              <a:srgbClr val="0000FF"/>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6" name="Straight Connector 15"/>
          <p:cNvCxnSpPr>
            <a:cxnSpLocks noChangeShapeType="1"/>
          </p:cNvCxnSpPr>
          <p:nvPr/>
        </p:nvCxnSpPr>
        <p:spPr bwMode="auto">
          <a:xfrm>
            <a:off x="8307390" y="3101975"/>
            <a:ext cx="0" cy="2704043"/>
          </a:xfrm>
          <a:prstGeom prst="line">
            <a:avLst/>
          </a:prstGeom>
          <a:noFill/>
          <a:ln w="57150" algn="ctr">
            <a:solidFill>
              <a:srgbClr val="0000FF"/>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7" name="Straight Connector 16"/>
          <p:cNvCxnSpPr>
            <a:cxnSpLocks noChangeShapeType="1"/>
          </p:cNvCxnSpPr>
          <p:nvPr/>
        </p:nvCxnSpPr>
        <p:spPr bwMode="auto">
          <a:xfrm>
            <a:off x="7924800" y="5175504"/>
            <a:ext cx="0" cy="668481"/>
          </a:xfrm>
          <a:prstGeom prst="line">
            <a:avLst/>
          </a:prstGeom>
          <a:noFill/>
          <a:ln w="57150" algn="ctr">
            <a:solidFill>
              <a:schemeClr val="accent6">
                <a:lumMod val="50000"/>
                <a:lumOff val="50000"/>
              </a:schemeClr>
            </a:solidFill>
            <a:round/>
            <a:headEnd type="triangle" w="med" len="med"/>
            <a:tailEnd type="triangle" w="med" len="med"/>
          </a:ln>
          <a:extLst>
            <a:ext uri="{909E8E84-426E-40DD-AFC4-6F175D3DCCD1}">
              <a14:hiddenFill xmlns:a14="http://schemas.microsoft.com/office/drawing/2010/main">
                <a:noFill/>
              </a14:hiddenFill>
            </a:ext>
          </a:extLst>
        </p:spPr>
      </p:cxnSp>
      <p:pic>
        <p:nvPicPr>
          <p:cNvPr id="21" name="Recorded Sound">
            <a:hlinkClick r:id="" action="ppaction://media"/>
            <a:extLst>
              <a:ext uri="{FF2B5EF4-FFF2-40B4-BE49-F238E27FC236}">
                <a16:creationId xmlns:a16="http://schemas.microsoft.com/office/drawing/2014/main" id="{858C386B-381D-4927-9743-039E5019A3D9}"/>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1870033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22" presetClass="entr" presetSubtype="4"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22" presetClass="entr" presetSubtype="4"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childTnLst>
                          </p:cTn>
                        </p:par>
                        <p:par>
                          <p:cTn id="32" fill="hold">
                            <p:stCondLst>
                              <p:cond delay="500"/>
                            </p:stCondLst>
                            <p:childTnLst>
                              <p:par>
                                <p:cTn id="33" presetID="1" presetClass="entr" presetSubtype="0"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6">
                                            <p:txEl>
                                              <p:pRg st="3" end="3"/>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22" presetClass="entr" presetSubtype="4"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down)">
                                      <p:cBhvr>
                                        <p:cTn id="43" dur="500"/>
                                        <p:tgtEl>
                                          <p:spTgt spid="31"/>
                                        </p:tgtEl>
                                      </p:cBhvr>
                                    </p:animEffect>
                                  </p:childTnLst>
                                </p:cTn>
                              </p:par>
                            </p:childTnLst>
                          </p:cTn>
                        </p:par>
                        <p:par>
                          <p:cTn id="44" fill="hold">
                            <p:stCondLst>
                              <p:cond delay="500"/>
                            </p:stCondLst>
                            <p:childTnLst>
                              <p:par>
                                <p:cTn id="45" presetID="1" presetClass="entr" presetSubtype="0"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6">
                                            <p:txEl>
                                              <p:pRg st="4" end="4"/>
                                            </p:txEl>
                                          </p:spTgt>
                                        </p:tgtEl>
                                        <p:attrNameLst>
                                          <p:attrName>style.visibility</p:attrName>
                                        </p:attrNameLst>
                                      </p:cBhvr>
                                      <p:to>
                                        <p:strVal val="visible"/>
                                      </p:to>
                                    </p:set>
                                  </p:childTnLst>
                                </p:cTn>
                              </p:par>
                              <p:par>
                                <p:cTn id="51" presetID="22" presetClass="entr" presetSubtype="4"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par>
                                <p:cTn id="54" presetID="1"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59">
                                            <p:txEl>
                                              <p:pRg st="0" end="0"/>
                                            </p:txEl>
                                          </p:spTgt>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59">
                                            <p:txEl>
                                              <p:pRg st="1" end="1"/>
                                            </p:txEl>
                                          </p:spTgt>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17"/>
                                        </p:tgtEl>
                                        <p:attrNameLst>
                                          <p:attrName>style.visibility</p:attrName>
                                        </p:attrNameLst>
                                      </p:cBhvr>
                                      <p:to>
                                        <p:strVal val="visible"/>
                                      </p:to>
                                    </p:set>
                                  </p:childTnLst>
                                </p:cTn>
                              </p:par>
                              <p:par>
                                <p:cTn id="68" presetID="22" presetClass="entr" presetSubtype="4" fill="hold" nodeType="with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wipe(down)">
                                      <p:cBhvr>
                                        <p:cTn id="70" dur="500"/>
                                        <p:tgtEl>
                                          <p:spTgt spid="5"/>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7"/>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mediacall" presetSubtype="0" fill="hold" nodeType="clickEffect">
                                  <p:stCondLst>
                                    <p:cond delay="0"/>
                                  </p:stCondLst>
                                  <p:childTnLst>
                                    <p:cmd type="call" cmd="playFrom(0.0)">
                                      <p:cBhvr>
                                        <p:cTn id="80" dur="81641"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81" fill="hold" display="0">
                  <p:stCondLst>
                    <p:cond delay="indefinite"/>
                  </p:stCondLst>
                  <p:endCondLst>
                    <p:cond evt="onStopAudio" delay="0">
                      <p:tgtEl>
                        <p:sldTgt/>
                      </p:tgtEl>
                    </p:cond>
                  </p:endCondLst>
                </p:cTn>
                <p:tgtEl>
                  <p:spTgt spid="21"/>
                </p:tgtEl>
              </p:cMediaNode>
            </p:audio>
          </p:childTnLst>
        </p:cTn>
      </p:par>
    </p:tnLst>
    <p:bldLst>
      <p:bldP spid="37" grpId="0"/>
      <p:bldP spid="20" grpId="0"/>
      <p:bldP spid="9" grpId="0"/>
      <p:bldP spid="11" grpId="0"/>
      <p:bldP spid="12" grpId="0"/>
      <p:bldP spid="15" grpId="0"/>
      <p:bldP spid="23" grpId="0"/>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245385" y="1952706"/>
            <a:ext cx="4805626" cy="3449052"/>
            <a:chOff x="2882444" y="2413494"/>
            <a:chExt cx="3429268" cy="2461223"/>
          </a:xfrm>
        </p:grpSpPr>
        <p:pic>
          <p:nvPicPr>
            <p:cNvPr id="19" name="Picture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00864" y="2601223"/>
              <a:ext cx="3410848" cy="2273494"/>
            </a:xfrm>
            <a:prstGeom prst="rect">
              <a:avLst/>
            </a:prstGeom>
          </p:spPr>
        </p:pic>
        <p:sp>
          <p:nvSpPr>
            <p:cNvPr id="17" name="TextBox 16"/>
            <p:cNvSpPr txBox="1"/>
            <p:nvPr/>
          </p:nvSpPr>
          <p:spPr>
            <a:xfrm>
              <a:off x="2882444" y="2413494"/>
              <a:ext cx="3429267" cy="186683"/>
            </a:xfrm>
            <a:prstGeom prst="rect">
              <a:avLst/>
            </a:prstGeom>
            <a:solidFill>
              <a:schemeClr val="bg1"/>
            </a:solidFill>
          </p:spPr>
          <p:txBody>
            <a:bodyPr wrap="square" rtlCol="0" anchor="ctr">
              <a:spAutoFit/>
            </a:bodyPr>
            <a:lstStyle/>
            <a:p>
              <a:r>
                <a:rPr lang="en-US" sz="1100">
                  <a:solidFill>
                    <a:schemeClr val="tx1"/>
                  </a:solidFill>
                </a:rPr>
                <a:t>Seaholm Power Plant, Austin</a:t>
              </a:r>
              <a:endParaRPr lang="en-US" sz="1100" dirty="0">
                <a:solidFill>
                  <a:schemeClr val="tx1"/>
                </a:solidFill>
              </a:endParaRPr>
            </a:p>
          </p:txBody>
        </p:sp>
      </p:grpSp>
      <p:sp>
        <p:nvSpPr>
          <p:cNvPr id="5" name="Title 1"/>
          <p:cNvSpPr txBox="1">
            <a:spLocks/>
          </p:cNvSpPr>
          <p:nvPr/>
        </p:nvSpPr>
        <p:spPr bwMode="auto">
          <a:xfrm>
            <a:off x="1168400" y="-139700"/>
            <a:ext cx="868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0" marR="0" lvl="0" indent="0" algn="l" defTabSz="914400" eaLnBrk="0" fontAlgn="auto" latinLnBrk="0" hangingPunct="0">
              <a:lnSpc>
                <a:spcPct val="100000"/>
              </a:lnSpc>
              <a:spcBef>
                <a:spcPct val="0"/>
              </a:spcBef>
              <a:spcAft>
                <a:spcPts val="0"/>
              </a:spcAft>
              <a:buClrTx/>
              <a:buSzTx/>
              <a:buFontTx/>
              <a:buNone/>
              <a:tabLst/>
              <a:defRPr/>
            </a:pPr>
            <a:endParaRPr kumimoji="0" lang="en-US" sz="2500" b="1" i="0" u="none" strike="noStrike" kern="0" cap="none" spc="0" normalizeH="0" baseline="0" noProof="0">
              <a:ln>
                <a:noFill/>
              </a:ln>
              <a:solidFill>
                <a:srgbClr val="0000FF"/>
              </a:solidFill>
              <a:effectLst/>
              <a:uLnTx/>
              <a:uFillTx/>
              <a:latin typeface="Arial" charset="0"/>
              <a:cs typeface="Arial" charset="0"/>
            </a:endParaRPr>
          </a:p>
        </p:txBody>
      </p:sp>
      <p:sp>
        <p:nvSpPr>
          <p:cNvPr id="23" name="Title 1"/>
          <p:cNvSpPr txBox="1">
            <a:spLocks/>
          </p:cNvSpPr>
          <p:nvPr/>
        </p:nvSpPr>
        <p:spPr bwMode="auto">
          <a:xfrm>
            <a:off x="0" y="1143000"/>
            <a:ext cx="9144000" cy="486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lgn="l"/>
            <a:r>
              <a:rPr lang="en-US" sz="2000" dirty="0"/>
              <a:t>Electricity/Water Savings from SF (Code Compliance)</a:t>
            </a:r>
          </a:p>
        </p:txBody>
      </p:sp>
      <p:sp>
        <p:nvSpPr>
          <p:cNvPr id="25" name="Content Placeholder 2"/>
          <p:cNvSpPr>
            <a:spLocks/>
          </p:cNvSpPr>
          <p:nvPr/>
        </p:nvSpPr>
        <p:spPr bwMode="auto">
          <a:xfrm>
            <a:off x="5816769" y="5973646"/>
            <a:ext cx="3124200" cy="49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200" dirty="0">
                <a:solidFill>
                  <a:srgbClr val="000000"/>
                </a:solidFill>
                <a:cs typeface="Arial" charset="0"/>
              </a:rPr>
              <a:t>Conversion Factors:       430  </a:t>
            </a:r>
            <a:r>
              <a:rPr lang="en-US" sz="1200" i="1" dirty="0">
                <a:solidFill>
                  <a:srgbClr val="000000"/>
                </a:solidFill>
                <a:cs typeface="Arial" charset="0"/>
              </a:rPr>
              <a:t>gal/</a:t>
            </a:r>
            <a:r>
              <a:rPr lang="en-US" sz="1200" i="1" dirty="0" err="1">
                <a:solidFill>
                  <a:srgbClr val="000000"/>
                </a:solidFill>
                <a:cs typeface="Arial" charset="0"/>
              </a:rPr>
              <a:t>MWh</a:t>
            </a:r>
            <a:endParaRPr lang="en-US" sz="1200" i="1" dirty="0">
              <a:solidFill>
                <a:srgbClr val="000000"/>
              </a:solidFill>
              <a:cs typeface="Arial" charset="0"/>
            </a:endParaRPr>
          </a:p>
          <a:p>
            <a:pPr marL="171450" algn="l">
              <a:spcBef>
                <a:spcPts val="0"/>
              </a:spcBef>
              <a:defRPr/>
            </a:pPr>
            <a:r>
              <a:rPr lang="en-US" sz="1200" dirty="0">
                <a:solidFill>
                  <a:srgbClr val="000000"/>
                </a:solidFill>
                <a:cs typeface="Arial" charset="0"/>
              </a:rPr>
              <a:t>                             325,851  </a:t>
            </a:r>
            <a:r>
              <a:rPr lang="en-US" sz="1200" i="1" dirty="0">
                <a:solidFill>
                  <a:srgbClr val="000000"/>
                </a:solidFill>
                <a:cs typeface="Arial" charset="0"/>
              </a:rPr>
              <a:t>gal/acre-</a:t>
            </a:r>
            <a:r>
              <a:rPr lang="en-US" sz="1200" i="1" dirty="0" err="1">
                <a:solidFill>
                  <a:srgbClr val="000000"/>
                </a:solidFill>
                <a:cs typeface="Arial" charset="0"/>
              </a:rPr>
              <a:t>ft</a:t>
            </a:r>
            <a:endParaRPr lang="en-US" sz="1200" i="1" dirty="0">
              <a:solidFill>
                <a:srgbClr val="000000"/>
              </a:solidFill>
              <a:cs typeface="Arial" charset="0"/>
            </a:endParaRPr>
          </a:p>
          <a:p>
            <a:pPr algn="l">
              <a:spcBef>
                <a:spcPct val="20000"/>
              </a:spcBef>
              <a:buFontTx/>
              <a:buChar char="•"/>
              <a:defRPr/>
            </a:pPr>
            <a:endParaRPr lang="en-US" sz="1200" dirty="0">
              <a:solidFill>
                <a:srgbClr val="000000"/>
              </a:solidFill>
              <a:cs typeface="Arial" charset="0"/>
            </a:endParaRPr>
          </a:p>
        </p:txBody>
      </p:sp>
      <p:sp>
        <p:nvSpPr>
          <p:cNvPr id="14"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000" b="1" kern="0" dirty="0">
                <a:solidFill>
                  <a:schemeClr val="bg1"/>
                </a:solidFill>
              </a:rPr>
              <a:t>STATEWIDE WATER SAVINGS AT POWER PLANTS</a:t>
            </a:r>
          </a:p>
          <a:p>
            <a:pPr fontAlgn="auto">
              <a:spcBef>
                <a:spcPct val="0"/>
              </a:spcBef>
              <a:spcAft>
                <a:spcPts val="0"/>
              </a:spcAft>
              <a:defRPr/>
            </a:pPr>
            <a:r>
              <a:rPr lang="en-US" sz="2000" b="1" kern="0" dirty="0">
                <a:solidFill>
                  <a:schemeClr val="bg1"/>
                </a:solidFill>
              </a:rPr>
              <a:t>2000 </a:t>
            </a:r>
            <a:r>
              <a:rPr lang="en-US" sz="2000" b="1" kern="0">
                <a:solidFill>
                  <a:schemeClr val="bg1"/>
                </a:solidFill>
              </a:rPr>
              <a:t>– 2019 </a:t>
            </a:r>
            <a:endParaRPr lang="en-US" sz="2000" b="1" kern="0" dirty="0">
              <a:solidFill>
                <a:schemeClr val="bg1"/>
              </a:solidFill>
            </a:endParaRPr>
          </a:p>
        </p:txBody>
      </p:sp>
      <p:pic>
        <p:nvPicPr>
          <p:cNvPr id="3" name="Picture 2"/>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156230" y="1896296"/>
            <a:ext cx="4427177" cy="2541938"/>
          </a:xfrm>
          <a:prstGeom prst="rect">
            <a:avLst/>
          </a:prstGeom>
        </p:spPr>
      </p:pic>
      <p:sp>
        <p:nvSpPr>
          <p:cNvPr id="4" name="Rectangle 3"/>
          <p:cNvSpPr/>
          <p:nvPr/>
        </p:nvSpPr>
        <p:spPr bwMode="auto">
          <a:xfrm>
            <a:off x="4252913" y="2462213"/>
            <a:ext cx="147638" cy="1539483"/>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pic>
        <p:nvPicPr>
          <p:cNvPr id="7" name="Picture 6"/>
          <p:cNvPicPr>
            <a:picLocks/>
          </p:cNvPicPr>
          <p:nvPr/>
        </p:nvPicPr>
        <p:blipFill>
          <a:blip r:embed="rId7" cstate="print">
            <a:extLst>
              <a:ext uri="{28A0092B-C50C-407E-A947-70E740481C1C}">
                <a14:useLocalDpi xmlns:a14="http://schemas.microsoft.com/office/drawing/2010/main" val="0"/>
              </a:ext>
            </a:extLst>
          </a:blip>
          <a:srcRect/>
          <a:stretch/>
        </p:blipFill>
        <p:spPr>
          <a:xfrm>
            <a:off x="4729045" y="1896296"/>
            <a:ext cx="4373734" cy="2541937"/>
          </a:xfrm>
          <a:prstGeom prst="rect">
            <a:avLst/>
          </a:prstGeom>
        </p:spPr>
      </p:pic>
      <p:sp>
        <p:nvSpPr>
          <p:cNvPr id="20" name="Rectangle 20"/>
          <p:cNvSpPr>
            <a:spLocks noChangeArrowheads="1"/>
          </p:cNvSpPr>
          <p:nvPr/>
        </p:nvSpPr>
        <p:spPr bwMode="auto">
          <a:xfrm>
            <a:off x="8793956" y="2386013"/>
            <a:ext cx="135732" cy="1628775"/>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rgbClr val="000000"/>
              </a:solidFill>
              <a:cs typeface="Arial" charset="0"/>
            </a:endParaRPr>
          </a:p>
        </p:txBody>
      </p:sp>
      <p:pic>
        <p:nvPicPr>
          <p:cNvPr id="11" name="Picture 10"/>
          <p:cNvPicPr>
            <a:picLocks noChangeAspect="1"/>
          </p:cNvPicPr>
          <p:nvPr/>
        </p:nvPicPr>
        <p:blipFill>
          <a:blip r:embed="rId8">
            <a:extLst>
              <a:ext uri="{28A0092B-C50C-407E-A947-70E740481C1C}">
                <a14:useLocalDpi xmlns:a14="http://schemas.microsoft.com/office/drawing/2010/main" val="0"/>
              </a:ext>
            </a:extLst>
          </a:blip>
          <a:srcRect/>
          <a:stretch/>
        </p:blipFill>
        <p:spPr>
          <a:xfrm>
            <a:off x="2759676" y="4586949"/>
            <a:ext cx="1633048" cy="1428261"/>
          </a:xfrm>
          <a:prstGeom prst="rect">
            <a:avLst/>
          </a:prstGeom>
        </p:spPr>
      </p:pic>
      <p:pic>
        <p:nvPicPr>
          <p:cNvPr id="13" name="Picture 12"/>
          <p:cNvPicPr>
            <a:picLocks noChangeAspect="1"/>
          </p:cNvPicPr>
          <p:nvPr/>
        </p:nvPicPr>
        <p:blipFill>
          <a:blip r:embed="rId9">
            <a:extLst>
              <a:ext uri="{28A0092B-C50C-407E-A947-70E740481C1C}">
                <a14:useLocalDpi xmlns:a14="http://schemas.microsoft.com/office/drawing/2010/main" val="0"/>
              </a:ext>
            </a:extLst>
          </a:blip>
          <a:srcRect/>
          <a:stretch/>
        </p:blipFill>
        <p:spPr>
          <a:xfrm>
            <a:off x="6416706" y="4612165"/>
            <a:ext cx="2432147" cy="1390531"/>
          </a:xfrm>
          <a:prstGeom prst="rect">
            <a:avLst/>
          </a:prstGeom>
        </p:spPr>
      </p:pic>
      <p:sp>
        <p:nvSpPr>
          <p:cNvPr id="28" name="Rectangle 20"/>
          <p:cNvSpPr>
            <a:spLocks noChangeArrowheads="1"/>
          </p:cNvSpPr>
          <p:nvPr/>
        </p:nvSpPr>
        <p:spPr bwMode="auto">
          <a:xfrm>
            <a:off x="2759676" y="4577645"/>
            <a:ext cx="1633048" cy="1430749"/>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rgbClr val="000000"/>
              </a:solidFill>
              <a:cs typeface="Arial" charset="0"/>
            </a:endParaRPr>
          </a:p>
        </p:txBody>
      </p:sp>
      <p:sp>
        <p:nvSpPr>
          <p:cNvPr id="29" name="Rectangle 20"/>
          <p:cNvSpPr>
            <a:spLocks noChangeArrowheads="1"/>
          </p:cNvSpPr>
          <p:nvPr/>
        </p:nvSpPr>
        <p:spPr bwMode="auto">
          <a:xfrm>
            <a:off x="6416040" y="4602480"/>
            <a:ext cx="2446020" cy="1379220"/>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rgbClr val="000000"/>
              </a:solidFill>
              <a:cs typeface="Arial" charset="0"/>
            </a:endParaRPr>
          </a:p>
        </p:txBody>
      </p:sp>
      <p:pic>
        <p:nvPicPr>
          <p:cNvPr id="9" name="Recorded Sound">
            <a:hlinkClick r:id="" action="ppaction://media"/>
            <a:extLst>
              <a:ext uri="{FF2B5EF4-FFF2-40B4-BE49-F238E27FC236}">
                <a16:creationId xmlns:a16="http://schemas.microsoft.com/office/drawing/2014/main" id="{66F100D4-713E-40BA-8538-2F4604BB2508}"/>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51794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2"/>
                                        </p:tgtEl>
                                      </p:cBhvr>
                                      <p:by x="50000" y="50000"/>
                                    </p:animScale>
                                  </p:childTnLst>
                                </p:cTn>
                              </p:par>
                              <p:par>
                                <p:cTn id="11" presetID="42" presetClass="path" presetSubtype="0" accel="50000" decel="50000" fill="hold" nodeType="withEffect">
                                  <p:stCondLst>
                                    <p:cond delay="0"/>
                                  </p:stCondLst>
                                  <p:childTnLst>
                                    <p:animMotion origin="layout" path="M -0.00295 -0.00139 L -0.33715 0.25162 " pathEditMode="relative" rAng="0" ptsTypes="AA">
                                      <p:cBhvr>
                                        <p:cTn id="12" dur="2000" fill="hold"/>
                                        <p:tgtEl>
                                          <p:spTgt spid="2"/>
                                        </p:tgtEl>
                                        <p:attrNameLst>
                                          <p:attrName>ppt_x</p:attrName>
                                          <p:attrName>ppt_y</p:attrName>
                                        </p:attrNameLst>
                                      </p:cBhvr>
                                      <p:rCtr x="-16719" y="12639"/>
                                    </p:animMotion>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par>
                                <p:cTn id="18" presetID="22" presetClass="entr" presetSubtype="8"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par>
                                <p:cTn id="38" presetID="22" presetClass="entr" presetSubtype="8"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mediacall" presetSubtype="0" fill="hold" nodeType="clickEffect">
                                  <p:stCondLst>
                                    <p:cond delay="0"/>
                                  </p:stCondLst>
                                  <p:childTnLst>
                                    <p:cmd type="call" cmd="playFrom(0.0)">
                                      <p:cBhvr>
                                        <p:cTn id="47" dur="3607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8" fill="hold" display="0">
                  <p:stCondLst>
                    <p:cond delay="indefinite"/>
                  </p:stCondLst>
                  <p:endCondLst>
                    <p:cond evt="onStopAudio" delay="0">
                      <p:tgtEl>
                        <p:sldTgt/>
                      </p:tgtEl>
                    </p:cond>
                  </p:endCondLst>
                </p:cTn>
                <p:tgtEl>
                  <p:spTgt spid="9"/>
                </p:tgtEl>
              </p:cMediaNode>
            </p:audio>
          </p:childTnLst>
        </p:cTn>
      </p:par>
    </p:tnLst>
    <p:bldLst>
      <p:bldP spid="23" grpId="0"/>
      <p:bldP spid="25" grpId="0"/>
      <p:bldP spid="4" grpId="0" animBg="1"/>
      <p:bldP spid="20" grpId="0" animBg="1"/>
      <p:bldP spid="28" grpId="0" animBg="1"/>
      <p:bldP spid="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52"/>
          <p:cNvGrpSpPr/>
          <p:nvPr/>
        </p:nvGrpSpPr>
        <p:grpSpPr>
          <a:xfrm>
            <a:off x="3171038" y="1298227"/>
            <a:ext cx="2818287" cy="2473813"/>
            <a:chOff x="3351899" y="1471247"/>
            <a:chExt cx="2789387" cy="2473813"/>
          </a:xfrm>
        </p:grpSpPr>
        <p:sp>
          <p:nvSpPr>
            <p:cNvPr id="54" name="Rectangle 53"/>
            <p:cNvSpPr>
              <a:spLocks noChangeArrowheads="1"/>
            </p:cNvSpPr>
            <p:nvPr/>
          </p:nvSpPr>
          <p:spPr bwMode="auto">
            <a:xfrm>
              <a:off x="3351899" y="3564060"/>
              <a:ext cx="2783216"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en-US" sz="2000" dirty="0">
                  <a:solidFill>
                    <a:srgbClr val="000000"/>
                  </a:solidFill>
                  <a:cs typeface="Arial" charset="0"/>
                </a:rPr>
                <a:t>Solar Thermal</a:t>
              </a:r>
            </a:p>
          </p:txBody>
        </p:sp>
        <p:grpSp>
          <p:nvGrpSpPr>
            <p:cNvPr id="55" name="Group 54"/>
            <p:cNvGrpSpPr/>
            <p:nvPr/>
          </p:nvGrpSpPr>
          <p:grpSpPr>
            <a:xfrm>
              <a:off x="3351899" y="1471247"/>
              <a:ext cx="2789387" cy="2130452"/>
              <a:chOff x="9980445" y="2873576"/>
              <a:chExt cx="2218436" cy="1456428"/>
            </a:xfrm>
          </p:grpSpPr>
          <p:sp>
            <p:nvSpPr>
              <p:cNvPr id="56" name="TextBox 55"/>
              <p:cNvSpPr txBox="1"/>
              <p:nvPr/>
            </p:nvSpPr>
            <p:spPr>
              <a:xfrm>
                <a:off x="9980445" y="2873576"/>
                <a:ext cx="2217435" cy="178843"/>
              </a:xfrm>
              <a:prstGeom prst="rect">
                <a:avLst/>
              </a:prstGeom>
              <a:solidFill>
                <a:schemeClr val="bg1"/>
              </a:solidFill>
            </p:spPr>
            <p:txBody>
              <a:bodyPr wrap="square" rtlCol="0">
                <a:spAutoFit/>
              </a:bodyPr>
              <a:lstStyle>
                <a:defPPr>
                  <a:defRPr lang="en-US"/>
                </a:defPPr>
                <a:lvl1pPr algn="l">
                  <a:defRPr sz="600">
                    <a:solidFill>
                      <a:schemeClr val="tx1"/>
                    </a:solidFill>
                  </a:defRPr>
                </a:lvl1pPr>
              </a:lstStyle>
              <a:p>
                <a:r>
                  <a:rPr lang="en-US" sz="1050" dirty="0" err="1"/>
                  <a:t>Sunmaxx</a:t>
                </a:r>
                <a:r>
                  <a:rPr lang="en-US" sz="1050" dirty="0"/>
                  <a:t> Solar Thermal, Fort Hood, TX</a:t>
                </a:r>
              </a:p>
            </p:txBody>
          </p:sp>
          <p:pic>
            <p:nvPicPr>
              <p:cNvPr id="57" name="Picture 7"/>
              <p:cNvPicPr preferRelativeResize="0">
                <a:picLocks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9981968" y="3060271"/>
                <a:ext cx="2216913" cy="1269733"/>
              </a:xfrm>
              <a:prstGeom prst="rect">
                <a:avLst/>
              </a:prstGeom>
              <a:noFill/>
              <a:ln w="3175">
                <a:noFill/>
              </a:ln>
              <a:extLst>
                <a:ext uri="{909E8E84-426E-40DD-AFC4-6F175D3DCCD1}">
                  <a14:hiddenFill xmlns:a14="http://schemas.microsoft.com/office/drawing/2010/main">
                    <a:solidFill>
                      <a:srgbClr val="FFFFFF"/>
                    </a:solidFill>
                  </a14:hiddenFill>
                </a:ext>
              </a:extLst>
            </p:spPr>
          </p:pic>
        </p:grpSp>
      </p:grpSp>
      <p:grpSp>
        <p:nvGrpSpPr>
          <p:cNvPr id="63" name="Group 62"/>
          <p:cNvGrpSpPr/>
          <p:nvPr/>
        </p:nvGrpSpPr>
        <p:grpSpPr>
          <a:xfrm>
            <a:off x="3170834" y="3870066"/>
            <a:ext cx="2832268" cy="2510114"/>
            <a:chOff x="3351813" y="4043086"/>
            <a:chExt cx="2783303" cy="2510114"/>
          </a:xfrm>
        </p:grpSpPr>
        <p:sp>
          <p:nvSpPr>
            <p:cNvPr id="64" name="Rectangle 63"/>
            <p:cNvSpPr>
              <a:spLocks noChangeArrowheads="1"/>
            </p:cNvSpPr>
            <p:nvPr/>
          </p:nvSpPr>
          <p:spPr bwMode="auto">
            <a:xfrm>
              <a:off x="3352014" y="6172200"/>
              <a:ext cx="27831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en-US" sz="2000" dirty="0">
                  <a:solidFill>
                    <a:srgbClr val="000000"/>
                  </a:solidFill>
                  <a:cs typeface="Arial" charset="0"/>
                </a:rPr>
                <a:t>Landfill Gas</a:t>
              </a:r>
            </a:p>
          </p:txBody>
        </p:sp>
        <p:grpSp>
          <p:nvGrpSpPr>
            <p:cNvPr id="65" name="Group 64"/>
            <p:cNvGrpSpPr/>
            <p:nvPr/>
          </p:nvGrpSpPr>
          <p:grpSpPr>
            <a:xfrm>
              <a:off x="3351813" y="4043086"/>
              <a:ext cx="2783303" cy="2128059"/>
              <a:chOff x="9882706" y="4933230"/>
              <a:chExt cx="2221039" cy="1461397"/>
            </a:xfrm>
          </p:grpSpPr>
          <p:pic>
            <p:nvPicPr>
              <p:cNvPr id="66" name="Picture 65"/>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9882706" y="5138741"/>
                <a:ext cx="2205346" cy="1255886"/>
              </a:xfrm>
              <a:prstGeom prst="rect">
                <a:avLst/>
              </a:prstGeom>
              <a:ln>
                <a:noFill/>
              </a:ln>
            </p:spPr>
          </p:pic>
          <p:sp>
            <p:nvSpPr>
              <p:cNvPr id="67" name="TextBox 66"/>
              <p:cNvSpPr txBox="1"/>
              <p:nvPr/>
            </p:nvSpPr>
            <p:spPr>
              <a:xfrm>
                <a:off x="9883776" y="4933230"/>
                <a:ext cx="2219969" cy="179655"/>
              </a:xfrm>
              <a:prstGeom prst="rect">
                <a:avLst/>
              </a:prstGeom>
              <a:solidFill>
                <a:schemeClr val="bg1"/>
              </a:solidFill>
            </p:spPr>
            <p:txBody>
              <a:bodyPr wrap="square" rtlCol="0">
                <a:spAutoFit/>
              </a:bodyPr>
              <a:lstStyle>
                <a:defPPr>
                  <a:defRPr lang="en-US"/>
                </a:defPPr>
                <a:lvl1pPr algn="l">
                  <a:defRPr sz="600">
                    <a:solidFill>
                      <a:schemeClr val="tx1"/>
                    </a:solidFill>
                  </a:defRPr>
                </a:lvl1pPr>
              </a:lstStyle>
              <a:p>
                <a:r>
                  <a:rPr lang="en-US" sz="1050" dirty="0"/>
                  <a:t>Aspen Power plant in Lufkin, TX</a:t>
                </a:r>
              </a:p>
            </p:txBody>
          </p:sp>
        </p:grpSp>
      </p:grpSp>
      <p:grpSp>
        <p:nvGrpSpPr>
          <p:cNvPr id="73" name="Group 72"/>
          <p:cNvGrpSpPr/>
          <p:nvPr/>
        </p:nvGrpSpPr>
        <p:grpSpPr>
          <a:xfrm>
            <a:off x="6139355" y="3872992"/>
            <a:ext cx="2846841" cy="2520556"/>
            <a:chOff x="6139355" y="3799274"/>
            <a:chExt cx="2846841" cy="2520556"/>
          </a:xfrm>
        </p:grpSpPr>
        <p:sp>
          <p:nvSpPr>
            <p:cNvPr id="74" name="TextBox 73"/>
            <p:cNvSpPr txBox="1"/>
            <p:nvPr/>
          </p:nvSpPr>
          <p:spPr>
            <a:xfrm>
              <a:off x="6145528" y="3799274"/>
              <a:ext cx="2831930" cy="253916"/>
            </a:xfrm>
            <a:prstGeom prst="rect">
              <a:avLst/>
            </a:prstGeom>
            <a:solidFill>
              <a:schemeClr val="bg1"/>
            </a:solidFill>
          </p:spPr>
          <p:txBody>
            <a:bodyPr wrap="square" rtlCol="0">
              <a:spAutoFit/>
            </a:bodyPr>
            <a:lstStyle/>
            <a:p>
              <a:pPr algn="l"/>
              <a:r>
                <a:rPr lang="en-US" sz="1050" dirty="0">
                  <a:solidFill>
                    <a:schemeClr val="tx1"/>
                  </a:solidFill>
                </a:rPr>
                <a:t>Ground Source Heat Pump</a:t>
              </a:r>
            </a:p>
          </p:txBody>
        </p:sp>
        <p:sp>
          <p:nvSpPr>
            <p:cNvPr id="75" name="Rectangle 74"/>
            <p:cNvSpPr>
              <a:spLocks noChangeArrowheads="1"/>
            </p:cNvSpPr>
            <p:nvPr/>
          </p:nvSpPr>
          <p:spPr bwMode="auto">
            <a:xfrm>
              <a:off x="6139355" y="5938830"/>
              <a:ext cx="28346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en-US" sz="2000" dirty="0">
                  <a:solidFill>
                    <a:srgbClr val="000000"/>
                  </a:solidFill>
                  <a:cs typeface="Arial" charset="0"/>
                </a:rPr>
                <a:t>Geothermal</a:t>
              </a:r>
            </a:p>
          </p:txBody>
        </p:sp>
        <p:pic>
          <p:nvPicPr>
            <p:cNvPr id="76" name="Picture 6" descr="http://www.gesgeo.com/wp-content/uploads/2012/03/Ground-Source-Heat-Pump-Schematic2_560x425.jpg"/>
            <p:cNvPicPr preferRelativeResize="0">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51556" y="4095609"/>
              <a:ext cx="2834640" cy="1828800"/>
            </a:xfrm>
            <a:prstGeom prst="rect">
              <a:avLst/>
            </a:prstGeom>
            <a:noFill/>
            <a:extLst>
              <a:ext uri="{909E8E84-426E-40DD-AFC4-6F175D3DCCD1}">
                <a14:hiddenFill xmlns:a14="http://schemas.microsoft.com/office/drawing/2010/main">
                  <a:solidFill>
                    <a:srgbClr val="FFFFFF"/>
                  </a:solidFill>
                </a14:hiddenFill>
              </a:ext>
            </a:extLst>
          </p:spPr>
        </p:pic>
      </p:grpSp>
      <p:sp>
        <p:nvSpPr>
          <p:cNvPr id="37"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400" b="1" kern="0" dirty="0">
                <a:solidFill>
                  <a:schemeClr val="bg1"/>
                </a:solidFill>
              </a:rPr>
              <a:t>SAVINGS FROM RENEWABLES</a:t>
            </a:r>
          </a:p>
        </p:txBody>
      </p:sp>
      <p:grpSp>
        <p:nvGrpSpPr>
          <p:cNvPr id="4" name="Group 3"/>
          <p:cNvGrpSpPr/>
          <p:nvPr/>
        </p:nvGrpSpPr>
        <p:grpSpPr>
          <a:xfrm>
            <a:off x="152467" y="1295399"/>
            <a:ext cx="2835843" cy="2485483"/>
            <a:chOff x="152467" y="1295399"/>
            <a:chExt cx="2835843" cy="2485483"/>
          </a:xfrm>
        </p:grpSpPr>
        <p:grpSp>
          <p:nvGrpSpPr>
            <p:cNvPr id="39" name="Group 38"/>
            <p:cNvGrpSpPr/>
            <p:nvPr/>
          </p:nvGrpSpPr>
          <p:grpSpPr>
            <a:xfrm>
              <a:off x="152467" y="1295399"/>
              <a:ext cx="2835843" cy="2485483"/>
              <a:chOff x="333478" y="1468419"/>
              <a:chExt cx="2791517" cy="2485483"/>
            </a:xfrm>
          </p:grpSpPr>
          <p:sp>
            <p:nvSpPr>
              <p:cNvPr id="40" name="Rectangle 39"/>
              <p:cNvSpPr>
                <a:spLocks noChangeArrowheads="1"/>
              </p:cNvSpPr>
              <p:nvPr/>
            </p:nvSpPr>
            <p:spPr bwMode="auto">
              <a:xfrm>
                <a:off x="334664" y="3572902"/>
                <a:ext cx="2790331"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en-US" sz="2000" dirty="0">
                    <a:solidFill>
                      <a:srgbClr val="000000"/>
                    </a:solidFill>
                    <a:cs typeface="Arial" charset="0"/>
                  </a:rPr>
                  <a:t>Solar PV</a:t>
                </a:r>
              </a:p>
            </p:txBody>
          </p:sp>
          <p:sp>
            <p:nvSpPr>
              <p:cNvPr id="52" name="TextBox 51"/>
              <p:cNvSpPr txBox="1"/>
              <p:nvPr/>
            </p:nvSpPr>
            <p:spPr>
              <a:xfrm>
                <a:off x="333478" y="1468419"/>
                <a:ext cx="2770935" cy="253916"/>
              </a:xfrm>
              <a:prstGeom prst="rect">
                <a:avLst/>
              </a:prstGeom>
              <a:solidFill>
                <a:schemeClr val="bg1"/>
              </a:solidFill>
            </p:spPr>
            <p:txBody>
              <a:bodyPr wrap="square" rtlCol="0">
                <a:spAutoFit/>
              </a:bodyPr>
              <a:lstStyle/>
              <a:p>
                <a:pPr algn="l"/>
                <a:r>
                  <a:rPr lang="en-US" sz="1050" dirty="0">
                    <a:solidFill>
                      <a:schemeClr val="tx1"/>
                    </a:solidFill>
                  </a:rPr>
                  <a:t>Blue Wing Solar </a:t>
                </a:r>
                <a:r>
                  <a:rPr lang="en-US" sz="1050">
                    <a:solidFill>
                      <a:schemeClr val="tx1"/>
                    </a:solidFill>
                  </a:rPr>
                  <a:t>PV Array, San Antonio, TX</a:t>
                </a:r>
                <a:endParaRPr lang="en-US" sz="1050" dirty="0">
                  <a:solidFill>
                    <a:schemeClr val="tx1"/>
                  </a:solidFill>
                </a:endParaRPr>
              </a:p>
            </p:txBody>
          </p:sp>
        </p:grpSp>
        <p:pic>
          <p:nvPicPr>
            <p:cNvPr id="42" name="Picture 2"/>
            <p:cNvPicPr preferRelativeResize="0">
              <a:picLocks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152467" y="1572768"/>
              <a:ext cx="2814934" cy="18562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4"/>
          <p:cNvGrpSpPr/>
          <p:nvPr/>
        </p:nvGrpSpPr>
        <p:grpSpPr>
          <a:xfrm>
            <a:off x="6133145" y="1300551"/>
            <a:ext cx="2834843" cy="2501538"/>
            <a:chOff x="6133145" y="1300551"/>
            <a:chExt cx="2834843" cy="2501538"/>
          </a:xfrm>
        </p:grpSpPr>
        <p:grpSp>
          <p:nvGrpSpPr>
            <p:cNvPr id="58" name="Group 57"/>
            <p:cNvGrpSpPr/>
            <p:nvPr/>
          </p:nvGrpSpPr>
          <p:grpSpPr>
            <a:xfrm>
              <a:off x="6133348" y="1300551"/>
              <a:ext cx="2834640" cy="2501538"/>
              <a:chOff x="6314324" y="1473571"/>
              <a:chExt cx="2649215" cy="2501538"/>
            </a:xfrm>
          </p:grpSpPr>
          <p:sp>
            <p:nvSpPr>
              <p:cNvPr id="59" name="Rectangle 58"/>
              <p:cNvSpPr>
                <a:spLocks noChangeArrowheads="1"/>
              </p:cNvSpPr>
              <p:nvPr/>
            </p:nvSpPr>
            <p:spPr bwMode="auto">
              <a:xfrm>
                <a:off x="6314325" y="3594109"/>
                <a:ext cx="2649214"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en-US" sz="2000" dirty="0">
                    <a:solidFill>
                      <a:srgbClr val="000000"/>
                    </a:solidFill>
                    <a:cs typeface="Arial" charset="0"/>
                  </a:rPr>
                  <a:t>Hydro</a:t>
                </a:r>
              </a:p>
            </p:txBody>
          </p:sp>
          <p:sp>
            <p:nvSpPr>
              <p:cNvPr id="62" name="TextBox 61"/>
              <p:cNvSpPr txBox="1"/>
              <p:nvPr/>
            </p:nvSpPr>
            <p:spPr>
              <a:xfrm>
                <a:off x="6314324" y="1473571"/>
                <a:ext cx="2649213" cy="253916"/>
              </a:xfrm>
              <a:prstGeom prst="rect">
                <a:avLst/>
              </a:prstGeom>
              <a:solidFill>
                <a:schemeClr val="bg1"/>
              </a:solidFill>
            </p:spPr>
            <p:txBody>
              <a:bodyPr wrap="square" rtlCol="0">
                <a:spAutoFit/>
              </a:bodyPr>
              <a:lstStyle/>
              <a:p>
                <a:pPr algn="l"/>
                <a:r>
                  <a:rPr lang="en-US" sz="1050" dirty="0">
                    <a:solidFill>
                      <a:schemeClr val="tx1"/>
                    </a:solidFill>
                  </a:rPr>
                  <a:t>Dam at Elephant Butte, El Paso, TX</a:t>
                </a:r>
              </a:p>
            </p:txBody>
          </p:sp>
        </p:grpSp>
        <p:pic>
          <p:nvPicPr>
            <p:cNvPr id="1032" name="Picture 8" descr="http://www.airphotona.com/stockimg/images/16011.jpg"/>
            <p:cNvPicPr preferRelativeResize="0">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33145" y="1569719"/>
              <a:ext cx="2834640" cy="18592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153672" y="3870068"/>
            <a:ext cx="2846468" cy="2510112"/>
            <a:chOff x="153672" y="3870068"/>
            <a:chExt cx="2846468" cy="2510112"/>
          </a:xfrm>
        </p:grpSpPr>
        <p:grpSp>
          <p:nvGrpSpPr>
            <p:cNvPr id="68" name="Group 67"/>
            <p:cNvGrpSpPr/>
            <p:nvPr/>
          </p:nvGrpSpPr>
          <p:grpSpPr>
            <a:xfrm>
              <a:off x="153672" y="3870068"/>
              <a:ext cx="2846468" cy="2510112"/>
              <a:chOff x="334647" y="4043088"/>
              <a:chExt cx="2823904" cy="2510112"/>
            </a:xfrm>
          </p:grpSpPr>
          <p:sp>
            <p:nvSpPr>
              <p:cNvPr id="69" name="Rectangle 68"/>
              <p:cNvSpPr>
                <a:spLocks noChangeArrowheads="1"/>
              </p:cNvSpPr>
              <p:nvPr/>
            </p:nvSpPr>
            <p:spPr bwMode="auto">
              <a:xfrm>
                <a:off x="334647" y="6172200"/>
                <a:ext cx="2791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pPr>
                <a:r>
                  <a:rPr lang="en-US" sz="2000" dirty="0">
                    <a:solidFill>
                      <a:srgbClr val="000000"/>
                    </a:solidFill>
                    <a:cs typeface="Arial" charset="0"/>
                  </a:rPr>
                  <a:t>Biomass</a:t>
                </a:r>
              </a:p>
            </p:txBody>
          </p:sp>
          <p:sp>
            <p:nvSpPr>
              <p:cNvPr id="72" name="TextBox 71"/>
              <p:cNvSpPr txBox="1"/>
              <p:nvPr/>
            </p:nvSpPr>
            <p:spPr>
              <a:xfrm>
                <a:off x="346382" y="4043088"/>
                <a:ext cx="2812169" cy="261610"/>
              </a:xfrm>
              <a:prstGeom prst="rect">
                <a:avLst/>
              </a:prstGeom>
              <a:solidFill>
                <a:schemeClr val="bg1"/>
              </a:solidFill>
            </p:spPr>
            <p:txBody>
              <a:bodyPr wrap="square" rtlCol="0">
                <a:spAutoFit/>
              </a:bodyPr>
              <a:lstStyle>
                <a:defPPr>
                  <a:defRPr lang="en-US"/>
                </a:defPPr>
                <a:lvl1pPr algn="l">
                  <a:defRPr sz="600">
                    <a:solidFill>
                      <a:schemeClr val="tx1"/>
                    </a:solidFill>
                  </a:defRPr>
                </a:lvl1pPr>
              </a:lstStyle>
              <a:p>
                <a:r>
                  <a:rPr lang="en-US" sz="1050" dirty="0"/>
                  <a:t>2.5 Miles Southwest of Woodville, TX</a:t>
                </a:r>
              </a:p>
            </p:txBody>
          </p:sp>
        </p:grpSp>
        <p:pic>
          <p:nvPicPr>
            <p:cNvPr id="1034" name="Picture 10"/>
            <p:cNvPicPr preferRelativeResize="0">
              <a:picLocks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165501" y="4169327"/>
              <a:ext cx="2801900" cy="1828800"/>
            </a:xfrm>
            <a:prstGeom prst="rect">
              <a:avLst/>
            </a:prstGeom>
            <a:noFill/>
            <a:extLst>
              <a:ext uri="{909E8E84-426E-40DD-AFC4-6F175D3DCCD1}">
                <a14:hiddenFill xmlns:a14="http://schemas.microsoft.com/office/drawing/2010/main">
                  <a:solidFill>
                    <a:srgbClr val="FFFFFF"/>
                  </a:solidFill>
                </a14:hiddenFill>
              </a:ext>
            </a:extLst>
          </p:spPr>
        </p:pic>
      </p:grpSp>
      <p:pic>
        <p:nvPicPr>
          <p:cNvPr id="44" name="Picture 4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33767" y="1882899"/>
            <a:ext cx="6135109" cy="3519283"/>
          </a:xfrm>
          <a:prstGeom prst="rect">
            <a:avLst/>
          </a:prstGeom>
        </p:spPr>
      </p:pic>
      <p:pic>
        <p:nvPicPr>
          <p:cNvPr id="2" name="Recorded Sound">
            <a:hlinkClick r:id="" action="ppaction://media"/>
            <a:extLst>
              <a:ext uri="{FF2B5EF4-FFF2-40B4-BE49-F238E27FC236}">
                <a16:creationId xmlns:a16="http://schemas.microsoft.com/office/drawing/2014/main" id="{DFB801BF-C79C-49AA-A6D7-334DFEECDBF8}"/>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1907747742"/>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mediacall" presetSubtype="0" fill="hold" nodeType="clickEffect">
                                  <p:stCondLst>
                                    <p:cond delay="0"/>
                                  </p:stCondLst>
                                  <p:childTnLst>
                                    <p:cmd type="call" cmd="playFrom(0.0)">
                                      <p:cBhvr>
                                        <p:cTn id="34" dur="1950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5"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9AC0B6F-AA31-4FA7-897D-BAD0C06740E9}"/>
              </a:ext>
            </a:extLst>
          </p:cNvPr>
          <p:cNvPicPr>
            <a:picLocks noChangeAspect="1"/>
          </p:cNvPicPr>
          <p:nvPr/>
        </p:nvPicPr>
        <p:blipFill>
          <a:blip r:embed="rId5"/>
          <a:stretch>
            <a:fillRect/>
          </a:stretch>
        </p:blipFill>
        <p:spPr>
          <a:xfrm>
            <a:off x="206569" y="1684071"/>
            <a:ext cx="6960118" cy="4878460"/>
          </a:xfrm>
          <a:prstGeom prst="rect">
            <a:avLst/>
          </a:prstGeom>
        </p:spPr>
      </p:pic>
      <p:sp>
        <p:nvSpPr>
          <p:cNvPr id="61" name="Rectangle 7"/>
          <p:cNvSpPr>
            <a:spLocks noChangeArrowheads="1"/>
          </p:cNvSpPr>
          <p:nvPr/>
        </p:nvSpPr>
        <p:spPr bwMode="auto">
          <a:xfrm>
            <a:off x="0" y="1143000"/>
            <a:ext cx="9150350" cy="505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lnSpc>
                <a:spcPct val="90000"/>
              </a:lnSpc>
              <a:spcBef>
                <a:spcPct val="20000"/>
              </a:spcBef>
              <a:tabLst>
                <a:tab pos="1031875" algn="l"/>
              </a:tabLst>
            </a:pPr>
            <a:r>
              <a:rPr lang="en-US" sz="2000">
                <a:solidFill>
                  <a:schemeClr val="tx1"/>
                </a:solidFill>
              </a:rPr>
              <a:t>Completed Wind </a:t>
            </a:r>
            <a:r>
              <a:rPr lang="en-US" sz="2000" dirty="0">
                <a:solidFill>
                  <a:schemeClr val="tx1"/>
                </a:solidFill>
              </a:rPr>
              <a:t>Projects in Texas, as </a:t>
            </a:r>
            <a:r>
              <a:rPr lang="en-US" sz="2000">
                <a:solidFill>
                  <a:schemeClr val="tx1"/>
                </a:solidFill>
              </a:rPr>
              <a:t>of Jan. 2020</a:t>
            </a:r>
            <a:endParaRPr lang="en-US" sz="2000" dirty="0">
              <a:solidFill>
                <a:schemeClr val="tx1"/>
              </a:solidFill>
            </a:endParaRPr>
          </a:p>
        </p:txBody>
      </p:sp>
      <p:sp>
        <p:nvSpPr>
          <p:cNvPr id="11"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400" b="1" kern="0" dirty="0">
                <a:solidFill>
                  <a:schemeClr val="bg1"/>
                </a:solidFill>
              </a:rPr>
              <a:t>WIND PROJECTS IN TEXAS </a:t>
            </a:r>
            <a:r>
              <a:rPr lang="en-US" sz="2400" b="1" kern="0">
                <a:solidFill>
                  <a:schemeClr val="bg1"/>
                </a:solidFill>
              </a:rPr>
              <a:t>(2019)</a:t>
            </a:r>
            <a:endParaRPr lang="en-US" sz="2400" b="1" kern="0" dirty="0">
              <a:solidFill>
                <a:schemeClr val="bg1"/>
              </a:solidFill>
            </a:endParaRPr>
          </a:p>
        </p:txBody>
      </p:sp>
      <p:sp>
        <p:nvSpPr>
          <p:cNvPr id="987" name="Content Placeholder 2"/>
          <p:cNvSpPr>
            <a:spLocks/>
          </p:cNvSpPr>
          <p:nvPr/>
        </p:nvSpPr>
        <p:spPr bwMode="auto">
          <a:xfrm>
            <a:off x="5531368" y="1777800"/>
            <a:ext cx="3181350" cy="238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100" dirty="0">
                <a:solidFill>
                  <a:schemeClr val="tx1"/>
                </a:solidFill>
                <a:cs typeface="Arial" charset="0"/>
              </a:rPr>
              <a:t>ERCOT: Electric Reliability Council of Texas</a:t>
            </a:r>
          </a:p>
        </p:txBody>
      </p:sp>
      <p:sp>
        <p:nvSpPr>
          <p:cNvPr id="988" name="Content Placeholder 2"/>
          <p:cNvSpPr>
            <a:spLocks/>
          </p:cNvSpPr>
          <p:nvPr/>
        </p:nvSpPr>
        <p:spPr bwMode="auto">
          <a:xfrm>
            <a:off x="5533256" y="2017076"/>
            <a:ext cx="3181350" cy="238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100" dirty="0">
                <a:solidFill>
                  <a:schemeClr val="tx1"/>
                </a:solidFill>
                <a:cs typeface="Arial" charset="0"/>
              </a:rPr>
              <a:t>WSCC: Western Systems Coordinating Council</a:t>
            </a:r>
          </a:p>
        </p:txBody>
      </p:sp>
      <p:sp>
        <p:nvSpPr>
          <p:cNvPr id="989" name="Content Placeholder 2"/>
          <p:cNvSpPr>
            <a:spLocks/>
          </p:cNvSpPr>
          <p:nvPr/>
        </p:nvSpPr>
        <p:spPr bwMode="auto">
          <a:xfrm>
            <a:off x="5533256" y="2276511"/>
            <a:ext cx="3181350" cy="238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100" dirty="0">
                <a:solidFill>
                  <a:schemeClr val="tx1"/>
                </a:solidFill>
                <a:cs typeface="Arial" charset="0"/>
              </a:rPr>
              <a:t>SPP: Southwest Power Pool</a:t>
            </a:r>
          </a:p>
        </p:txBody>
      </p:sp>
      <p:sp>
        <p:nvSpPr>
          <p:cNvPr id="2" name="TextBox 1">
            <a:extLst>
              <a:ext uri="{FF2B5EF4-FFF2-40B4-BE49-F238E27FC236}">
                <a16:creationId xmlns:a16="http://schemas.microsoft.com/office/drawing/2014/main" id="{175AE06C-1E94-4235-B50D-FA291953225D}"/>
              </a:ext>
            </a:extLst>
          </p:cNvPr>
          <p:cNvSpPr txBox="1"/>
          <p:nvPr/>
        </p:nvSpPr>
        <p:spPr>
          <a:xfrm>
            <a:off x="6034313" y="5568806"/>
            <a:ext cx="3017173" cy="492443"/>
          </a:xfrm>
          <a:prstGeom prst="rect">
            <a:avLst/>
          </a:prstGeom>
          <a:noFill/>
        </p:spPr>
        <p:txBody>
          <a:bodyPr wrap="none" rtlCol="0">
            <a:spAutoFit/>
          </a:bodyPr>
          <a:lstStyle/>
          <a:p>
            <a:pPr algn="r">
              <a:spcBef>
                <a:spcPts val="0"/>
              </a:spcBef>
            </a:pPr>
            <a:r>
              <a:rPr lang="en-US" sz="1300" b="1">
                <a:solidFill>
                  <a:schemeClr val="tx1"/>
                </a:solidFill>
                <a:latin typeface="+mj-lt"/>
                <a:cs typeface="Times New Roman" panose="02020603050405020304" pitchFamily="18" charset="0"/>
              </a:rPr>
              <a:t>Number of Completed Projects: 167</a:t>
            </a:r>
          </a:p>
          <a:p>
            <a:pPr algn="r">
              <a:spcBef>
                <a:spcPts val="0"/>
              </a:spcBef>
            </a:pPr>
            <a:r>
              <a:rPr lang="en-US" sz="1300" b="1">
                <a:solidFill>
                  <a:schemeClr val="tx1"/>
                </a:solidFill>
                <a:latin typeface="+mj-lt"/>
                <a:cs typeface="Times New Roman" panose="02020603050405020304" pitchFamily="18" charset="0"/>
              </a:rPr>
              <a:t>(26,714 MW)</a:t>
            </a:r>
          </a:p>
        </p:txBody>
      </p:sp>
      <p:pic>
        <p:nvPicPr>
          <p:cNvPr id="3" name="Recorded Sound">
            <a:hlinkClick r:id="" action="ppaction://media"/>
            <a:extLst>
              <a:ext uri="{FF2B5EF4-FFF2-40B4-BE49-F238E27FC236}">
                <a16:creationId xmlns:a16="http://schemas.microsoft.com/office/drawing/2014/main" id="{B491D601-2DB6-43B9-A4CD-E43EA8C02D5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1538407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09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bwMode="auto">
          <a:xfrm>
            <a:off x="3470910" y="1670050"/>
            <a:ext cx="3479800" cy="2076450"/>
          </a:xfrm>
          <a:custGeom>
            <a:avLst/>
            <a:gdLst>
              <a:gd name="connsiteX0" fmla="*/ 6350 w 3479800"/>
              <a:gd name="connsiteY0" fmla="*/ 0 h 2076450"/>
              <a:gd name="connsiteX1" fmla="*/ 0 w 3479800"/>
              <a:gd name="connsiteY1" fmla="*/ 2025650 h 2076450"/>
              <a:gd name="connsiteX2" fmla="*/ 3479800 w 3479800"/>
              <a:gd name="connsiteY2" fmla="*/ 2076450 h 2076450"/>
              <a:gd name="connsiteX3" fmla="*/ 3441700 w 3479800"/>
              <a:gd name="connsiteY3" fmla="*/ 2019300 h 2076450"/>
              <a:gd name="connsiteX4" fmla="*/ 3454400 w 3479800"/>
              <a:gd name="connsiteY4" fmla="*/ 1339850 h 2076450"/>
              <a:gd name="connsiteX5" fmla="*/ 3371850 w 3479800"/>
              <a:gd name="connsiteY5" fmla="*/ 1314450 h 2076450"/>
              <a:gd name="connsiteX6" fmla="*/ 3314700 w 3479800"/>
              <a:gd name="connsiteY6" fmla="*/ 1327150 h 2076450"/>
              <a:gd name="connsiteX7" fmla="*/ 3251200 w 3479800"/>
              <a:gd name="connsiteY7" fmla="*/ 1289050 h 2076450"/>
              <a:gd name="connsiteX8" fmla="*/ 3206750 w 3479800"/>
              <a:gd name="connsiteY8" fmla="*/ 1270000 h 2076450"/>
              <a:gd name="connsiteX9" fmla="*/ 3175000 w 3479800"/>
              <a:gd name="connsiteY9" fmla="*/ 1238250 h 2076450"/>
              <a:gd name="connsiteX10" fmla="*/ 3130550 w 3479800"/>
              <a:gd name="connsiteY10" fmla="*/ 1238250 h 2076450"/>
              <a:gd name="connsiteX11" fmla="*/ 3022600 w 3479800"/>
              <a:gd name="connsiteY11" fmla="*/ 1155700 h 2076450"/>
              <a:gd name="connsiteX12" fmla="*/ 2990850 w 3479800"/>
              <a:gd name="connsiteY12" fmla="*/ 1155700 h 2076450"/>
              <a:gd name="connsiteX13" fmla="*/ 2965450 w 3479800"/>
              <a:gd name="connsiteY13" fmla="*/ 1181100 h 2076450"/>
              <a:gd name="connsiteX14" fmla="*/ 2870200 w 3479800"/>
              <a:gd name="connsiteY14" fmla="*/ 1168400 h 2076450"/>
              <a:gd name="connsiteX15" fmla="*/ 2851150 w 3479800"/>
              <a:gd name="connsiteY15" fmla="*/ 1149350 h 2076450"/>
              <a:gd name="connsiteX16" fmla="*/ 2774950 w 3479800"/>
              <a:gd name="connsiteY16" fmla="*/ 1187450 h 2076450"/>
              <a:gd name="connsiteX17" fmla="*/ 2717800 w 3479800"/>
              <a:gd name="connsiteY17" fmla="*/ 1174750 h 2076450"/>
              <a:gd name="connsiteX18" fmla="*/ 2565400 w 3479800"/>
              <a:gd name="connsiteY18" fmla="*/ 1244600 h 2076450"/>
              <a:gd name="connsiteX19" fmla="*/ 2476500 w 3479800"/>
              <a:gd name="connsiteY19" fmla="*/ 1174750 h 2076450"/>
              <a:gd name="connsiteX20" fmla="*/ 2139950 w 3479800"/>
              <a:gd name="connsiteY20" fmla="*/ 1162050 h 2076450"/>
              <a:gd name="connsiteX21" fmla="*/ 2095500 w 3479800"/>
              <a:gd name="connsiteY21" fmla="*/ 1130300 h 2076450"/>
              <a:gd name="connsiteX22" fmla="*/ 1993900 w 3479800"/>
              <a:gd name="connsiteY22" fmla="*/ 1174750 h 2076450"/>
              <a:gd name="connsiteX23" fmla="*/ 1949450 w 3479800"/>
              <a:gd name="connsiteY23" fmla="*/ 1174750 h 2076450"/>
              <a:gd name="connsiteX24" fmla="*/ 1949450 w 3479800"/>
              <a:gd name="connsiteY24" fmla="*/ 1117600 h 2076450"/>
              <a:gd name="connsiteX25" fmla="*/ 1771650 w 3479800"/>
              <a:gd name="connsiteY25" fmla="*/ 1092200 h 2076450"/>
              <a:gd name="connsiteX26" fmla="*/ 1727200 w 3479800"/>
              <a:gd name="connsiteY26" fmla="*/ 1060450 h 2076450"/>
              <a:gd name="connsiteX27" fmla="*/ 1651000 w 3479800"/>
              <a:gd name="connsiteY27" fmla="*/ 1060450 h 2076450"/>
              <a:gd name="connsiteX28" fmla="*/ 1549400 w 3479800"/>
              <a:gd name="connsiteY28" fmla="*/ 1028700 h 2076450"/>
              <a:gd name="connsiteX29" fmla="*/ 1504950 w 3479800"/>
              <a:gd name="connsiteY29" fmla="*/ 1035050 h 2076450"/>
              <a:gd name="connsiteX30" fmla="*/ 1485900 w 3479800"/>
              <a:gd name="connsiteY30" fmla="*/ 1009650 h 2076450"/>
              <a:gd name="connsiteX31" fmla="*/ 1479550 w 3479800"/>
              <a:gd name="connsiteY31" fmla="*/ 971550 h 2076450"/>
              <a:gd name="connsiteX32" fmla="*/ 1181100 w 3479800"/>
              <a:gd name="connsiteY32" fmla="*/ 857250 h 2076450"/>
              <a:gd name="connsiteX33" fmla="*/ 1168400 w 3479800"/>
              <a:gd name="connsiteY33" fmla="*/ 6350 h 2076450"/>
              <a:gd name="connsiteX34" fmla="*/ 6350 w 3479800"/>
              <a:gd name="connsiteY34" fmla="*/ 0 h 2076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3479800" h="2076450">
                <a:moveTo>
                  <a:pt x="6350" y="0"/>
                </a:moveTo>
                <a:cubicBezTo>
                  <a:pt x="4233" y="675217"/>
                  <a:pt x="2117" y="1350433"/>
                  <a:pt x="0" y="2025650"/>
                </a:cubicBezTo>
                <a:lnTo>
                  <a:pt x="3479800" y="2076450"/>
                </a:lnTo>
                <a:lnTo>
                  <a:pt x="3441700" y="2019300"/>
                </a:lnTo>
                <a:lnTo>
                  <a:pt x="3454400" y="1339850"/>
                </a:lnTo>
                <a:lnTo>
                  <a:pt x="3371850" y="1314450"/>
                </a:lnTo>
                <a:lnTo>
                  <a:pt x="3314700" y="1327150"/>
                </a:lnTo>
                <a:lnTo>
                  <a:pt x="3251200" y="1289050"/>
                </a:lnTo>
                <a:lnTo>
                  <a:pt x="3206750" y="1270000"/>
                </a:lnTo>
                <a:lnTo>
                  <a:pt x="3175000" y="1238250"/>
                </a:lnTo>
                <a:lnTo>
                  <a:pt x="3130550" y="1238250"/>
                </a:lnTo>
                <a:lnTo>
                  <a:pt x="3022600" y="1155700"/>
                </a:lnTo>
                <a:lnTo>
                  <a:pt x="2990850" y="1155700"/>
                </a:lnTo>
                <a:lnTo>
                  <a:pt x="2965450" y="1181100"/>
                </a:lnTo>
                <a:lnTo>
                  <a:pt x="2870200" y="1168400"/>
                </a:lnTo>
                <a:lnTo>
                  <a:pt x="2851150" y="1149350"/>
                </a:lnTo>
                <a:lnTo>
                  <a:pt x="2774950" y="1187450"/>
                </a:lnTo>
                <a:lnTo>
                  <a:pt x="2717800" y="1174750"/>
                </a:lnTo>
                <a:lnTo>
                  <a:pt x="2565400" y="1244600"/>
                </a:lnTo>
                <a:lnTo>
                  <a:pt x="2476500" y="1174750"/>
                </a:lnTo>
                <a:lnTo>
                  <a:pt x="2139950" y="1162050"/>
                </a:lnTo>
                <a:lnTo>
                  <a:pt x="2095500" y="1130300"/>
                </a:lnTo>
                <a:lnTo>
                  <a:pt x="1993900" y="1174750"/>
                </a:lnTo>
                <a:lnTo>
                  <a:pt x="1949450" y="1174750"/>
                </a:lnTo>
                <a:lnTo>
                  <a:pt x="1949450" y="1117600"/>
                </a:lnTo>
                <a:lnTo>
                  <a:pt x="1771650" y="1092200"/>
                </a:lnTo>
                <a:lnTo>
                  <a:pt x="1727200" y="1060450"/>
                </a:lnTo>
                <a:lnTo>
                  <a:pt x="1651000" y="1060450"/>
                </a:lnTo>
                <a:lnTo>
                  <a:pt x="1549400" y="1028700"/>
                </a:lnTo>
                <a:lnTo>
                  <a:pt x="1504950" y="1035050"/>
                </a:lnTo>
                <a:lnTo>
                  <a:pt x="1485900" y="1009650"/>
                </a:lnTo>
                <a:lnTo>
                  <a:pt x="1479550" y="971550"/>
                </a:lnTo>
                <a:lnTo>
                  <a:pt x="1181100" y="857250"/>
                </a:lnTo>
                <a:lnTo>
                  <a:pt x="1168400" y="6350"/>
                </a:lnTo>
                <a:lnTo>
                  <a:pt x="6350" y="0"/>
                </a:lnTo>
                <a:close/>
              </a:path>
            </a:pathLst>
          </a:cu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pic>
        <p:nvPicPr>
          <p:cNvPr id="12" name="Picture 11">
            <a:extLst>
              <a:ext uri="{FF2B5EF4-FFF2-40B4-BE49-F238E27FC236}">
                <a16:creationId xmlns:a16="http://schemas.microsoft.com/office/drawing/2014/main" id="{779FCBF1-0B50-483C-A592-D3BCE6D63C4A}"/>
              </a:ext>
            </a:extLst>
          </p:cNvPr>
          <p:cNvPicPr>
            <a:picLocks noChangeAspect="1"/>
          </p:cNvPicPr>
          <p:nvPr/>
        </p:nvPicPr>
        <p:blipFill>
          <a:blip r:embed="rId7"/>
          <a:stretch>
            <a:fillRect/>
          </a:stretch>
        </p:blipFill>
        <p:spPr>
          <a:xfrm>
            <a:off x="204216" y="1675816"/>
            <a:ext cx="6958584" cy="4877384"/>
          </a:xfrm>
          <a:prstGeom prst="rect">
            <a:avLst/>
          </a:prstGeom>
        </p:spPr>
      </p:pic>
      <p:sp>
        <p:nvSpPr>
          <p:cNvPr id="61" name="Rectangle 7"/>
          <p:cNvSpPr>
            <a:spLocks noChangeArrowheads="1"/>
          </p:cNvSpPr>
          <p:nvPr/>
        </p:nvSpPr>
        <p:spPr bwMode="auto">
          <a:xfrm>
            <a:off x="0" y="1143000"/>
            <a:ext cx="9150350" cy="505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lnSpc>
                <a:spcPct val="90000"/>
              </a:lnSpc>
              <a:spcBef>
                <a:spcPct val="20000"/>
              </a:spcBef>
              <a:tabLst>
                <a:tab pos="1031875" algn="l"/>
              </a:tabLst>
            </a:pPr>
            <a:r>
              <a:rPr lang="en-US" sz="2000">
                <a:solidFill>
                  <a:schemeClr val="tx1"/>
                </a:solidFill>
              </a:rPr>
              <a:t>Announced </a:t>
            </a:r>
            <a:r>
              <a:rPr lang="en-US" sz="2000" dirty="0">
                <a:solidFill>
                  <a:schemeClr val="tx1"/>
                </a:solidFill>
              </a:rPr>
              <a:t>and Retired Wind Projects in Texas, as </a:t>
            </a:r>
            <a:r>
              <a:rPr lang="en-US" sz="2000">
                <a:solidFill>
                  <a:schemeClr val="tx1"/>
                </a:solidFill>
              </a:rPr>
              <a:t>of Jan. 2020</a:t>
            </a:r>
            <a:endParaRPr lang="en-US" sz="2000" dirty="0">
              <a:solidFill>
                <a:schemeClr val="tx1"/>
              </a:solidFill>
            </a:endParaRPr>
          </a:p>
        </p:txBody>
      </p:sp>
      <p:sp>
        <p:nvSpPr>
          <p:cNvPr id="11"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400" b="1" kern="0" dirty="0">
                <a:solidFill>
                  <a:schemeClr val="bg1"/>
                </a:solidFill>
              </a:rPr>
              <a:t>WIND PROJECTS IN TEXAS </a:t>
            </a:r>
            <a:r>
              <a:rPr lang="en-US" sz="2400" b="1" kern="0">
                <a:solidFill>
                  <a:schemeClr val="bg1"/>
                </a:solidFill>
              </a:rPr>
              <a:t>(2019)</a:t>
            </a:r>
            <a:endParaRPr lang="en-US" sz="2400" b="1" kern="0" dirty="0">
              <a:solidFill>
                <a:schemeClr val="bg1"/>
              </a:solidFill>
            </a:endParaRPr>
          </a:p>
        </p:txBody>
      </p:sp>
      <p:sp>
        <p:nvSpPr>
          <p:cNvPr id="147" name="Content Placeholder 2"/>
          <p:cNvSpPr>
            <a:spLocks/>
          </p:cNvSpPr>
          <p:nvPr/>
        </p:nvSpPr>
        <p:spPr bwMode="auto">
          <a:xfrm>
            <a:off x="5477608" y="1555753"/>
            <a:ext cx="3361592" cy="238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100" dirty="0">
                <a:solidFill>
                  <a:schemeClr val="tx1"/>
                </a:solidFill>
                <a:cs typeface="Arial" charset="0"/>
              </a:rPr>
              <a:t>ERCOT: Electric Reliability Council of Texas</a:t>
            </a:r>
          </a:p>
        </p:txBody>
      </p:sp>
      <p:sp>
        <p:nvSpPr>
          <p:cNvPr id="148" name="Content Placeholder 2"/>
          <p:cNvSpPr>
            <a:spLocks/>
          </p:cNvSpPr>
          <p:nvPr/>
        </p:nvSpPr>
        <p:spPr bwMode="auto">
          <a:xfrm>
            <a:off x="5479496" y="1795029"/>
            <a:ext cx="3361592" cy="238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100" dirty="0">
                <a:solidFill>
                  <a:schemeClr val="tx1"/>
                </a:solidFill>
                <a:cs typeface="Arial" charset="0"/>
              </a:rPr>
              <a:t>WSCC: Western Systems Coordinating Council</a:t>
            </a:r>
          </a:p>
        </p:txBody>
      </p:sp>
      <p:sp>
        <p:nvSpPr>
          <p:cNvPr id="149" name="Content Placeholder 2"/>
          <p:cNvSpPr>
            <a:spLocks/>
          </p:cNvSpPr>
          <p:nvPr/>
        </p:nvSpPr>
        <p:spPr bwMode="auto">
          <a:xfrm>
            <a:off x="5479496" y="2054464"/>
            <a:ext cx="3361592" cy="238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100" dirty="0">
                <a:solidFill>
                  <a:schemeClr val="tx1"/>
                </a:solidFill>
                <a:cs typeface="Arial" charset="0"/>
              </a:rPr>
              <a:t>SPP: Southwest Power Pool</a:t>
            </a:r>
          </a:p>
        </p:txBody>
      </p:sp>
      <p:sp>
        <p:nvSpPr>
          <p:cNvPr id="150" name="Content Placeholder 2"/>
          <p:cNvSpPr>
            <a:spLocks/>
          </p:cNvSpPr>
          <p:nvPr/>
        </p:nvSpPr>
        <p:spPr bwMode="auto">
          <a:xfrm>
            <a:off x="5477608" y="2313899"/>
            <a:ext cx="3361592" cy="238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100">
                <a:solidFill>
                  <a:schemeClr val="tx1"/>
                </a:solidFill>
                <a:cs typeface="Arial" charset="0"/>
              </a:rPr>
              <a:t>MISO: Midcontinent Independent System Operator</a:t>
            </a:r>
            <a:endParaRPr lang="en-US" sz="1100" dirty="0">
              <a:solidFill>
                <a:schemeClr val="tx1"/>
              </a:solidFill>
              <a:cs typeface="Arial" charset="0"/>
            </a:endParaRPr>
          </a:p>
        </p:txBody>
      </p:sp>
      <p:sp>
        <p:nvSpPr>
          <p:cNvPr id="16" name="TextBox 15">
            <a:extLst>
              <a:ext uri="{FF2B5EF4-FFF2-40B4-BE49-F238E27FC236}">
                <a16:creationId xmlns:a16="http://schemas.microsoft.com/office/drawing/2014/main" id="{738B9D97-E002-4785-9247-ADBA5E7915DC}"/>
              </a:ext>
            </a:extLst>
          </p:cNvPr>
          <p:cNvSpPr txBox="1"/>
          <p:nvPr/>
        </p:nvSpPr>
        <p:spPr>
          <a:xfrm>
            <a:off x="5982761" y="5473310"/>
            <a:ext cx="3068725" cy="492443"/>
          </a:xfrm>
          <a:prstGeom prst="rect">
            <a:avLst/>
          </a:prstGeom>
          <a:noFill/>
        </p:spPr>
        <p:txBody>
          <a:bodyPr wrap="none" rtlCol="0">
            <a:spAutoFit/>
          </a:bodyPr>
          <a:lstStyle/>
          <a:p>
            <a:pPr algn="r">
              <a:spcBef>
                <a:spcPts val="0"/>
              </a:spcBef>
            </a:pPr>
            <a:r>
              <a:rPr lang="en-US" sz="1300" b="1">
                <a:solidFill>
                  <a:schemeClr val="tx1"/>
                </a:solidFill>
                <a:latin typeface="+mj-lt"/>
                <a:cs typeface="Times New Roman" panose="02020603050405020304" pitchFamily="18" charset="0"/>
              </a:rPr>
              <a:t>Number of Announced Projects: 136</a:t>
            </a:r>
          </a:p>
          <a:p>
            <a:pPr algn="r">
              <a:spcBef>
                <a:spcPts val="0"/>
              </a:spcBef>
            </a:pPr>
            <a:r>
              <a:rPr lang="en-US" sz="1300" b="1">
                <a:solidFill>
                  <a:schemeClr val="tx1"/>
                </a:solidFill>
                <a:latin typeface="+mj-lt"/>
                <a:cs typeface="Times New Roman" panose="02020603050405020304" pitchFamily="18" charset="0"/>
              </a:rPr>
              <a:t>(28,686 MW)</a:t>
            </a:r>
          </a:p>
        </p:txBody>
      </p:sp>
      <p:sp>
        <p:nvSpPr>
          <p:cNvPr id="17" name="TextBox 16">
            <a:extLst>
              <a:ext uri="{FF2B5EF4-FFF2-40B4-BE49-F238E27FC236}">
                <a16:creationId xmlns:a16="http://schemas.microsoft.com/office/drawing/2014/main" id="{1EFD8724-3182-42EE-B7EA-7EF59130C555}"/>
              </a:ext>
            </a:extLst>
          </p:cNvPr>
          <p:cNvSpPr txBox="1"/>
          <p:nvPr/>
        </p:nvSpPr>
        <p:spPr>
          <a:xfrm>
            <a:off x="6508801" y="5965507"/>
            <a:ext cx="2542684" cy="492443"/>
          </a:xfrm>
          <a:prstGeom prst="rect">
            <a:avLst/>
          </a:prstGeom>
          <a:noFill/>
        </p:spPr>
        <p:txBody>
          <a:bodyPr wrap="none" rtlCol="0">
            <a:spAutoFit/>
          </a:bodyPr>
          <a:lstStyle/>
          <a:p>
            <a:pPr algn="r">
              <a:spcBef>
                <a:spcPts val="0"/>
              </a:spcBef>
            </a:pPr>
            <a:r>
              <a:rPr lang="en-US" sz="1300" b="1">
                <a:solidFill>
                  <a:schemeClr val="tx1"/>
                </a:solidFill>
                <a:latin typeface="+mj-lt"/>
                <a:cs typeface="Times New Roman" panose="02020603050405020304" pitchFamily="18" charset="0"/>
              </a:rPr>
              <a:t>Number of Retired Projects: 4</a:t>
            </a:r>
          </a:p>
          <a:p>
            <a:pPr algn="r">
              <a:spcBef>
                <a:spcPts val="0"/>
              </a:spcBef>
            </a:pPr>
            <a:r>
              <a:rPr lang="en-US" sz="1300" b="1">
                <a:solidFill>
                  <a:schemeClr val="tx1"/>
                </a:solidFill>
                <a:latin typeface="+mj-lt"/>
                <a:cs typeface="Times New Roman" panose="02020603050405020304" pitchFamily="18" charset="0"/>
              </a:rPr>
              <a:t>(156 MW)</a:t>
            </a:r>
          </a:p>
        </p:txBody>
      </p:sp>
      <p:pic>
        <p:nvPicPr>
          <p:cNvPr id="2" name="Recorded Sound">
            <a:hlinkClick r:id="" action="ppaction://media"/>
            <a:extLst>
              <a:ext uri="{FF2B5EF4-FFF2-40B4-BE49-F238E27FC236}">
                <a16:creationId xmlns:a16="http://schemas.microsoft.com/office/drawing/2014/main" id="{AA087C06-69E9-4483-8910-2FFEAFAF4824}"/>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368800" y="3225800"/>
            <a:ext cx="406400" cy="406400"/>
          </a:xfrm>
          <a:prstGeom prst="rect">
            <a:avLst/>
          </a:prstGeom>
        </p:spPr>
      </p:pic>
      <p:pic>
        <p:nvPicPr>
          <p:cNvPr id="3" name="Recorded Sound">
            <a:hlinkClick r:id="" action="ppaction://media"/>
            <a:extLst>
              <a:ext uri="{FF2B5EF4-FFF2-40B4-BE49-F238E27FC236}">
                <a16:creationId xmlns:a16="http://schemas.microsoft.com/office/drawing/2014/main" id="{57EA8C28-824D-418A-9E80-9AA240687A23}"/>
              </a:ext>
            </a:extLst>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93817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956"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748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 fill="hold" display="0">
                  <p:stCondLst>
                    <p:cond delay="indefinite"/>
                  </p:stCondLst>
                  <p:endCondLst>
                    <p:cond evt="onStopAudio" delay="0">
                      <p:tgtEl>
                        <p:sldTgt/>
                      </p:tgtEl>
                    </p:cond>
                  </p:endCondLst>
                </p:cTn>
                <p:tgtEl>
                  <p:spTgt spid="2"/>
                </p:tgtEl>
              </p:cMediaNode>
            </p:audio>
            <p:audio>
              <p:cMediaNode vol="80000">
                <p:cTn id="12" fill="hold" display="0">
                  <p:stCondLst>
                    <p:cond delay="indefinite"/>
                  </p:stCondLst>
                  <p:endCondLst>
                    <p:cond evt="onStopAudio" delay="0">
                      <p:tgtEl>
                        <p:sldTgt/>
                      </p:tgtEl>
                    </p:cond>
                  </p:endCondLst>
                </p:cTn>
                <p:tgtEl>
                  <p:spTgt spid="3"/>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5">
            <a:extLst>
              <a:ext uri="{28A0092B-C50C-407E-A947-70E740481C1C}">
                <a14:useLocalDpi xmlns:a14="http://schemas.microsoft.com/office/drawing/2010/main" val="0"/>
              </a:ext>
            </a:extLst>
          </a:blip>
          <a:srcRect/>
          <a:stretch/>
        </p:blipFill>
        <p:spPr>
          <a:xfrm>
            <a:off x="420011" y="2012062"/>
            <a:ext cx="8213912" cy="4033098"/>
          </a:xfrm>
          <a:prstGeom prst="rect">
            <a:avLst/>
          </a:prstGeom>
        </p:spPr>
      </p:pic>
      <p:pic>
        <p:nvPicPr>
          <p:cNvPr id="21" name="Picture 20"/>
          <p:cNvPicPr>
            <a:picLocks noChangeAspect="1"/>
          </p:cNvPicPr>
          <p:nvPr/>
        </p:nvPicPr>
        <p:blipFill rotWithShape="1">
          <a:blip r:embed="rId6">
            <a:extLst>
              <a:ext uri="{28A0092B-C50C-407E-A947-70E740481C1C}">
                <a14:useLocalDpi xmlns:a14="http://schemas.microsoft.com/office/drawing/2010/main" val="0"/>
              </a:ext>
            </a:extLst>
          </a:blip>
          <a:srcRect l="10386" t="8788" r="9994" b="18742"/>
          <a:stretch/>
        </p:blipFill>
        <p:spPr>
          <a:xfrm>
            <a:off x="1277256" y="2365829"/>
            <a:ext cx="6531429" cy="2917371"/>
          </a:xfrm>
          <a:prstGeom prst="rect">
            <a:avLst/>
          </a:prstGeom>
        </p:spPr>
      </p:pic>
      <p:pic>
        <p:nvPicPr>
          <p:cNvPr id="20" name="Picture 19"/>
          <p:cNvPicPr>
            <a:picLocks noChangeAspect="1"/>
          </p:cNvPicPr>
          <p:nvPr/>
        </p:nvPicPr>
        <p:blipFill rotWithShape="1">
          <a:blip r:embed="rId7">
            <a:extLst>
              <a:ext uri="{28A0092B-C50C-407E-A947-70E740481C1C}">
                <a14:useLocalDpi xmlns:a14="http://schemas.microsoft.com/office/drawing/2010/main" val="0"/>
              </a:ext>
            </a:extLst>
          </a:blip>
          <a:srcRect l="10386" t="9149" r="9994" b="17662"/>
          <a:stretch/>
        </p:blipFill>
        <p:spPr>
          <a:xfrm>
            <a:off x="1277256" y="2380342"/>
            <a:ext cx="6531429" cy="2946401"/>
          </a:xfrm>
          <a:prstGeom prst="rect">
            <a:avLst/>
          </a:prstGeom>
        </p:spPr>
      </p:pic>
      <p:pic>
        <p:nvPicPr>
          <p:cNvPr id="13" name="Picture 12"/>
          <p:cNvPicPr>
            <a:picLocks noChangeAspect="1"/>
          </p:cNvPicPr>
          <p:nvPr/>
        </p:nvPicPr>
        <p:blipFill rotWithShape="1">
          <a:blip r:embed="rId8">
            <a:extLst>
              <a:ext uri="{28A0092B-C50C-407E-A947-70E740481C1C}">
                <a14:useLocalDpi xmlns:a14="http://schemas.microsoft.com/office/drawing/2010/main" val="0"/>
              </a:ext>
            </a:extLst>
          </a:blip>
          <a:srcRect l="10607" t="8600" r="9818" b="18208"/>
          <a:stretch/>
        </p:blipFill>
        <p:spPr>
          <a:xfrm>
            <a:off x="1308100" y="2380342"/>
            <a:ext cx="6527800" cy="2946400"/>
          </a:xfrm>
          <a:prstGeom prst="rect">
            <a:avLst/>
          </a:prstGeom>
        </p:spPr>
      </p:pic>
      <p:sp>
        <p:nvSpPr>
          <p:cNvPr id="11"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400" b="1" kern="0" dirty="0">
                <a:solidFill>
                  <a:schemeClr val="bg1"/>
                </a:solidFill>
              </a:rPr>
              <a:t>WIND PROJECTS IN TEXAS </a:t>
            </a:r>
            <a:r>
              <a:rPr lang="en-US" sz="2400" b="1" kern="0">
                <a:solidFill>
                  <a:schemeClr val="bg1"/>
                </a:solidFill>
              </a:rPr>
              <a:t>(2019)</a:t>
            </a:r>
            <a:endParaRPr lang="en-US" sz="2400" b="1" kern="0" dirty="0">
              <a:solidFill>
                <a:schemeClr val="bg1"/>
              </a:solidFill>
            </a:endParaRPr>
          </a:p>
        </p:txBody>
      </p:sp>
      <p:sp>
        <p:nvSpPr>
          <p:cNvPr id="14" name="TextBox 13"/>
          <p:cNvSpPr txBox="1"/>
          <p:nvPr/>
        </p:nvSpPr>
        <p:spPr>
          <a:xfrm>
            <a:off x="5867400" y="1383268"/>
            <a:ext cx="3352800" cy="369332"/>
          </a:xfrm>
          <a:prstGeom prst="rect">
            <a:avLst/>
          </a:prstGeom>
          <a:noFill/>
        </p:spPr>
        <p:txBody>
          <a:bodyPr wrap="square" rtlCol="0">
            <a:spAutoFit/>
          </a:bodyPr>
          <a:lstStyle/>
          <a:p>
            <a:pPr algn="l"/>
            <a:r>
              <a:rPr lang="en-US" sz="1600" b="1" dirty="0">
                <a:solidFill>
                  <a:srgbClr val="0070C0"/>
                </a:solidFill>
              </a:rPr>
              <a:t>Total Wind </a:t>
            </a:r>
            <a:r>
              <a:rPr lang="en-US" sz="1600" b="1">
                <a:solidFill>
                  <a:srgbClr val="0070C0"/>
                </a:solidFill>
              </a:rPr>
              <a:t>Power </a:t>
            </a:r>
            <a:r>
              <a:rPr lang="en-US" sz="1800" b="1">
                <a:solidFill>
                  <a:srgbClr val="0070C0"/>
                </a:solidFill>
              </a:rPr>
              <a:t>71,694 </a:t>
            </a:r>
            <a:r>
              <a:rPr lang="en-US" sz="1800" b="1" dirty="0" err="1">
                <a:solidFill>
                  <a:srgbClr val="0070C0"/>
                </a:solidFill>
              </a:rPr>
              <a:t>GWh</a:t>
            </a:r>
            <a:r>
              <a:rPr lang="en-US" sz="1800" b="1" dirty="0">
                <a:solidFill>
                  <a:srgbClr val="0070C0"/>
                </a:solidFill>
              </a:rPr>
              <a:t> </a:t>
            </a:r>
            <a:endParaRPr lang="en-US" sz="1800" b="1" dirty="0">
              <a:solidFill>
                <a:srgbClr val="FF0000"/>
              </a:solidFill>
            </a:endParaRPr>
          </a:p>
        </p:txBody>
      </p:sp>
      <p:sp>
        <p:nvSpPr>
          <p:cNvPr id="15" name="TextBox 14"/>
          <p:cNvSpPr txBox="1"/>
          <p:nvPr/>
        </p:nvSpPr>
        <p:spPr>
          <a:xfrm>
            <a:off x="3048000" y="1383268"/>
            <a:ext cx="3048000" cy="369332"/>
          </a:xfrm>
          <a:prstGeom prst="rect">
            <a:avLst/>
          </a:prstGeom>
          <a:noFill/>
        </p:spPr>
        <p:txBody>
          <a:bodyPr wrap="square" rtlCol="0">
            <a:spAutoFit/>
          </a:bodyPr>
          <a:lstStyle/>
          <a:p>
            <a:pPr algn="l"/>
            <a:r>
              <a:rPr lang="en-US" sz="1600" b="1" dirty="0">
                <a:solidFill>
                  <a:srgbClr val="0070C0"/>
                </a:solidFill>
              </a:rPr>
              <a:t> </a:t>
            </a:r>
            <a:r>
              <a:rPr lang="en-US" sz="1600" b="1" dirty="0">
                <a:solidFill>
                  <a:srgbClr val="844C4C"/>
                </a:solidFill>
              </a:rPr>
              <a:t>Total </a:t>
            </a:r>
            <a:r>
              <a:rPr lang="en-US" sz="1600" b="1">
                <a:solidFill>
                  <a:srgbClr val="844C4C"/>
                </a:solidFill>
              </a:rPr>
              <a:t>Capacity </a:t>
            </a:r>
            <a:r>
              <a:rPr lang="en-US" sz="1800" b="1">
                <a:solidFill>
                  <a:srgbClr val="844C4C"/>
                </a:solidFill>
              </a:rPr>
              <a:t>28,188 </a:t>
            </a:r>
            <a:r>
              <a:rPr lang="en-US" sz="1800" b="1" dirty="0">
                <a:solidFill>
                  <a:srgbClr val="844C4C"/>
                </a:solidFill>
              </a:rPr>
              <a:t>MW</a:t>
            </a:r>
            <a:endParaRPr lang="en-US" sz="1800" b="1" dirty="0">
              <a:solidFill>
                <a:srgbClr val="FF0000"/>
              </a:solidFill>
            </a:endParaRPr>
          </a:p>
        </p:txBody>
      </p:sp>
      <p:sp>
        <p:nvSpPr>
          <p:cNvPr id="16" name="TextBox 15"/>
          <p:cNvSpPr txBox="1"/>
          <p:nvPr/>
        </p:nvSpPr>
        <p:spPr>
          <a:xfrm>
            <a:off x="78106" y="1371600"/>
            <a:ext cx="3122294" cy="369332"/>
          </a:xfrm>
          <a:prstGeom prst="rect">
            <a:avLst/>
          </a:prstGeom>
          <a:noFill/>
        </p:spPr>
        <p:txBody>
          <a:bodyPr wrap="square" rtlCol="0">
            <a:spAutoFit/>
          </a:bodyPr>
          <a:lstStyle/>
          <a:p>
            <a:pPr algn="l"/>
            <a:r>
              <a:rPr lang="en-US" sz="1600" b="1" dirty="0">
                <a:solidFill>
                  <a:srgbClr val="FF0000"/>
                </a:solidFill>
              </a:rPr>
              <a:t>ERCOT </a:t>
            </a:r>
            <a:r>
              <a:rPr lang="en-US" sz="1600" b="1">
                <a:solidFill>
                  <a:srgbClr val="FF0000"/>
                </a:solidFill>
              </a:rPr>
              <a:t>Capacity </a:t>
            </a:r>
            <a:r>
              <a:rPr lang="en-US" sz="1800" b="1">
                <a:solidFill>
                  <a:srgbClr val="FF0000"/>
                </a:solidFill>
              </a:rPr>
              <a:t>24,227 </a:t>
            </a:r>
            <a:r>
              <a:rPr lang="en-US" sz="1800" b="1" dirty="0">
                <a:solidFill>
                  <a:srgbClr val="FF0000"/>
                </a:solidFill>
              </a:rPr>
              <a:t>MW</a:t>
            </a:r>
          </a:p>
        </p:txBody>
      </p:sp>
      <p:grpSp>
        <p:nvGrpSpPr>
          <p:cNvPr id="3" name="Group 2"/>
          <p:cNvGrpSpPr/>
          <p:nvPr/>
        </p:nvGrpSpPr>
        <p:grpSpPr>
          <a:xfrm>
            <a:off x="4009572" y="2535789"/>
            <a:ext cx="3352800" cy="388839"/>
            <a:chOff x="3915358" y="2443261"/>
            <a:chExt cx="3590342" cy="388839"/>
          </a:xfrm>
        </p:grpSpPr>
        <p:sp>
          <p:nvSpPr>
            <p:cNvPr id="10" name="TextBox 9"/>
            <p:cNvSpPr txBox="1"/>
            <p:nvPr/>
          </p:nvSpPr>
          <p:spPr>
            <a:xfrm>
              <a:off x="3915358" y="2443261"/>
              <a:ext cx="2362200" cy="307777"/>
            </a:xfrm>
            <a:prstGeom prst="rect">
              <a:avLst/>
            </a:prstGeom>
            <a:noFill/>
          </p:spPr>
          <p:txBody>
            <a:bodyPr wrap="square" rtlCol="0">
              <a:spAutoFit/>
            </a:bodyPr>
            <a:lstStyle/>
            <a:p>
              <a:pPr algn="l">
                <a:spcBef>
                  <a:spcPts val="0"/>
                </a:spcBef>
              </a:pPr>
              <a:r>
                <a:rPr lang="en-US" altLang="ko-KR" sz="1400" b="1">
                  <a:solidFill>
                    <a:srgbClr val="0070C0"/>
                  </a:solidFill>
                </a:rPr>
                <a:t>6,592 </a:t>
              </a:r>
              <a:r>
                <a:rPr lang="en-US" altLang="ko-KR" sz="1400" b="1" dirty="0">
                  <a:solidFill>
                    <a:srgbClr val="0070C0"/>
                  </a:solidFill>
                </a:rPr>
                <a:t>on Dec</a:t>
              </a:r>
              <a:r>
                <a:rPr lang="en-US" altLang="ko-KR" sz="1400" b="1">
                  <a:solidFill>
                    <a:srgbClr val="0070C0"/>
                  </a:solidFill>
                </a:rPr>
                <a:t>. 2019</a:t>
              </a:r>
              <a:endParaRPr lang="ko-KR" altLang="en-US" sz="1400" b="1" dirty="0">
                <a:solidFill>
                  <a:srgbClr val="0070C0"/>
                </a:solidFill>
              </a:endParaRPr>
            </a:p>
          </p:txBody>
        </p:sp>
        <p:cxnSp>
          <p:nvCxnSpPr>
            <p:cNvPr id="17" name="Straight Connector 16"/>
            <p:cNvCxnSpPr/>
            <p:nvPr/>
          </p:nvCxnSpPr>
          <p:spPr bwMode="auto">
            <a:xfrm>
              <a:off x="5807075" y="2597149"/>
              <a:ext cx="1698625" cy="234951"/>
            </a:xfrm>
            <a:prstGeom prst="line">
              <a:avLst/>
            </a:prstGeom>
            <a:solidFill>
              <a:schemeClr val="accent1"/>
            </a:solidFill>
            <a:ln w="19050" cap="rnd" cmpd="sng" algn="ctr">
              <a:solidFill>
                <a:srgbClr val="0070C0"/>
              </a:solidFill>
              <a:prstDash val="solid"/>
              <a:round/>
              <a:headEnd type="none" w="med" len="med"/>
              <a:tailEnd type="none" w="med" len="med"/>
            </a:ln>
            <a:effectLst/>
          </p:spPr>
        </p:cxnSp>
      </p:grpSp>
      <p:grpSp>
        <p:nvGrpSpPr>
          <p:cNvPr id="18" name="Group 17"/>
          <p:cNvGrpSpPr/>
          <p:nvPr/>
        </p:nvGrpSpPr>
        <p:grpSpPr>
          <a:xfrm>
            <a:off x="3980430" y="2761344"/>
            <a:ext cx="3352800" cy="388839"/>
            <a:chOff x="3915358" y="2443261"/>
            <a:chExt cx="3590342" cy="388839"/>
          </a:xfrm>
        </p:grpSpPr>
        <p:sp>
          <p:nvSpPr>
            <p:cNvPr id="23" name="TextBox 22"/>
            <p:cNvSpPr txBox="1"/>
            <p:nvPr/>
          </p:nvSpPr>
          <p:spPr>
            <a:xfrm>
              <a:off x="3915358" y="2443261"/>
              <a:ext cx="2362200" cy="307777"/>
            </a:xfrm>
            <a:prstGeom prst="rect">
              <a:avLst/>
            </a:prstGeom>
            <a:noFill/>
          </p:spPr>
          <p:txBody>
            <a:bodyPr wrap="square" rtlCol="0">
              <a:spAutoFit/>
            </a:bodyPr>
            <a:lstStyle/>
            <a:p>
              <a:pPr algn="l">
                <a:spcBef>
                  <a:spcPts val="0"/>
                </a:spcBef>
              </a:pPr>
              <a:r>
                <a:rPr lang="en-US" altLang="ko-KR" sz="1400" b="1" dirty="0">
                  <a:solidFill>
                    <a:srgbClr val="FF0000"/>
                  </a:solidFill>
                </a:rPr>
                <a:t>24,227 on Dec. 2019</a:t>
              </a:r>
              <a:endParaRPr lang="ko-KR" altLang="en-US" sz="1400" b="1" dirty="0">
                <a:solidFill>
                  <a:srgbClr val="FF0000"/>
                </a:solidFill>
              </a:endParaRPr>
            </a:p>
          </p:txBody>
        </p:sp>
        <p:cxnSp>
          <p:nvCxnSpPr>
            <p:cNvPr id="24" name="Straight Connector 23"/>
            <p:cNvCxnSpPr/>
            <p:nvPr/>
          </p:nvCxnSpPr>
          <p:spPr bwMode="auto">
            <a:xfrm>
              <a:off x="5807075" y="2597149"/>
              <a:ext cx="1698625" cy="234951"/>
            </a:xfrm>
            <a:prstGeom prst="line">
              <a:avLst/>
            </a:prstGeom>
            <a:solidFill>
              <a:schemeClr val="accent1"/>
            </a:solidFill>
            <a:ln w="19050" cap="rnd" cmpd="sng" algn="ctr">
              <a:solidFill>
                <a:srgbClr val="FF0000"/>
              </a:solidFill>
              <a:prstDash val="solid"/>
              <a:round/>
              <a:headEnd type="none" w="med" len="med"/>
              <a:tailEnd type="none" w="med" len="med"/>
            </a:ln>
            <a:effectLst/>
          </p:spPr>
        </p:cxnSp>
      </p:grpSp>
      <p:pic>
        <p:nvPicPr>
          <p:cNvPr id="2" name="Recorded Sound">
            <a:hlinkClick r:id="" action="ppaction://media"/>
            <a:extLst>
              <a:ext uri="{FF2B5EF4-FFF2-40B4-BE49-F238E27FC236}">
                <a16:creationId xmlns:a16="http://schemas.microsoft.com/office/drawing/2014/main" id="{5B46533F-7B88-49BB-B3DF-B8D6B5D3EB2C}"/>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442798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500"/>
                                        <p:tgtEl>
                                          <p:spTgt spid="20"/>
                                        </p:tgtEl>
                                      </p:cBhvr>
                                    </p:animEffec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par>
                          <p:cTn id="24" fill="hold">
                            <p:stCondLst>
                              <p:cond delay="500"/>
                            </p:stCondLst>
                            <p:childTnLst>
                              <p:par>
                                <p:cTn id="25" presetID="2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2860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6" fill="hold" display="0">
                  <p:stCondLst>
                    <p:cond delay="indefinite"/>
                  </p:stCondLst>
                  <p:endCondLst>
                    <p:cond evt="onStopAudio" delay="0">
                      <p:tgtEl>
                        <p:sldTgt/>
                      </p:tgtEl>
                    </p:cond>
                  </p:endCondLst>
                </p:cTn>
                <p:tgtEl>
                  <p:spTgt spid="2"/>
                </p:tgtEl>
              </p:cMediaNode>
            </p:audio>
          </p:childTnLst>
        </p:cTn>
      </p:par>
    </p:tnLst>
    <p:bldLst>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60">
            <a:extLst>
              <a:ext uri="{FF2B5EF4-FFF2-40B4-BE49-F238E27FC236}">
                <a16:creationId xmlns:a16="http://schemas.microsoft.com/office/drawing/2014/main" id="{F5A229D4-0009-4B4C-A637-CD276EDF1D46}"/>
              </a:ext>
            </a:extLst>
          </p:cNvPr>
          <p:cNvSpPr/>
          <p:nvPr/>
        </p:nvSpPr>
        <p:spPr bwMode="auto">
          <a:xfrm>
            <a:off x="5942867" y="3464769"/>
            <a:ext cx="990600" cy="293385"/>
          </a:xfrm>
          <a:custGeom>
            <a:avLst/>
            <a:gdLst>
              <a:gd name="connsiteX0" fmla="*/ 0 w 990600"/>
              <a:gd name="connsiteY0" fmla="*/ 146381 h 293385"/>
              <a:gd name="connsiteX1" fmla="*/ 304800 w 990600"/>
              <a:gd name="connsiteY1" fmla="*/ 289256 h 293385"/>
              <a:gd name="connsiteX2" fmla="*/ 666750 w 990600"/>
              <a:gd name="connsiteY2" fmla="*/ 3506 h 293385"/>
              <a:gd name="connsiteX3" fmla="*/ 990600 w 990600"/>
              <a:gd name="connsiteY3" fmla="*/ 155906 h 293385"/>
            </a:gdLst>
            <a:ahLst/>
            <a:cxnLst>
              <a:cxn ang="0">
                <a:pos x="connsiteX0" y="connsiteY0"/>
              </a:cxn>
              <a:cxn ang="0">
                <a:pos x="connsiteX1" y="connsiteY1"/>
              </a:cxn>
              <a:cxn ang="0">
                <a:pos x="connsiteX2" y="connsiteY2"/>
              </a:cxn>
              <a:cxn ang="0">
                <a:pos x="connsiteX3" y="connsiteY3"/>
              </a:cxn>
            </a:cxnLst>
            <a:rect l="l" t="t" r="r" b="b"/>
            <a:pathLst>
              <a:path w="990600" h="293385">
                <a:moveTo>
                  <a:pt x="0" y="146381"/>
                </a:moveTo>
                <a:cubicBezTo>
                  <a:pt x="96837" y="229725"/>
                  <a:pt x="193675" y="313069"/>
                  <a:pt x="304800" y="289256"/>
                </a:cubicBezTo>
                <a:cubicBezTo>
                  <a:pt x="415925" y="265444"/>
                  <a:pt x="552450" y="25731"/>
                  <a:pt x="666750" y="3506"/>
                </a:cubicBezTo>
                <a:cubicBezTo>
                  <a:pt x="781050" y="-18719"/>
                  <a:pt x="885825" y="68593"/>
                  <a:pt x="990600" y="155906"/>
                </a:cubicBezTo>
              </a:path>
            </a:pathLst>
          </a:cu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54" name="Freeform 60"/>
          <p:cNvSpPr/>
          <p:nvPr/>
        </p:nvSpPr>
        <p:spPr bwMode="auto">
          <a:xfrm>
            <a:off x="5946775" y="3458870"/>
            <a:ext cx="990600" cy="293385"/>
          </a:xfrm>
          <a:custGeom>
            <a:avLst/>
            <a:gdLst>
              <a:gd name="connsiteX0" fmla="*/ 0 w 990600"/>
              <a:gd name="connsiteY0" fmla="*/ 146381 h 293385"/>
              <a:gd name="connsiteX1" fmla="*/ 304800 w 990600"/>
              <a:gd name="connsiteY1" fmla="*/ 289256 h 293385"/>
              <a:gd name="connsiteX2" fmla="*/ 666750 w 990600"/>
              <a:gd name="connsiteY2" fmla="*/ 3506 h 293385"/>
              <a:gd name="connsiteX3" fmla="*/ 990600 w 990600"/>
              <a:gd name="connsiteY3" fmla="*/ 155906 h 293385"/>
            </a:gdLst>
            <a:ahLst/>
            <a:cxnLst>
              <a:cxn ang="0">
                <a:pos x="connsiteX0" y="connsiteY0"/>
              </a:cxn>
              <a:cxn ang="0">
                <a:pos x="connsiteX1" y="connsiteY1"/>
              </a:cxn>
              <a:cxn ang="0">
                <a:pos x="connsiteX2" y="connsiteY2"/>
              </a:cxn>
              <a:cxn ang="0">
                <a:pos x="connsiteX3" y="connsiteY3"/>
              </a:cxn>
            </a:cxnLst>
            <a:rect l="l" t="t" r="r" b="b"/>
            <a:pathLst>
              <a:path w="990600" h="293385">
                <a:moveTo>
                  <a:pt x="0" y="146381"/>
                </a:moveTo>
                <a:cubicBezTo>
                  <a:pt x="96837" y="229725"/>
                  <a:pt x="193675" y="313069"/>
                  <a:pt x="304800" y="289256"/>
                </a:cubicBezTo>
                <a:cubicBezTo>
                  <a:pt x="415925" y="265444"/>
                  <a:pt x="552450" y="25731"/>
                  <a:pt x="666750" y="3506"/>
                </a:cubicBezTo>
                <a:cubicBezTo>
                  <a:pt x="781050" y="-18719"/>
                  <a:pt x="885825" y="68593"/>
                  <a:pt x="990600" y="155906"/>
                </a:cubicBezTo>
              </a:path>
            </a:pathLst>
          </a:cu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61" name="Freeform 60"/>
          <p:cNvSpPr/>
          <p:nvPr/>
        </p:nvSpPr>
        <p:spPr bwMode="auto">
          <a:xfrm>
            <a:off x="5934075" y="3463594"/>
            <a:ext cx="990600" cy="293385"/>
          </a:xfrm>
          <a:custGeom>
            <a:avLst/>
            <a:gdLst>
              <a:gd name="connsiteX0" fmla="*/ 0 w 990600"/>
              <a:gd name="connsiteY0" fmla="*/ 146381 h 293385"/>
              <a:gd name="connsiteX1" fmla="*/ 304800 w 990600"/>
              <a:gd name="connsiteY1" fmla="*/ 289256 h 293385"/>
              <a:gd name="connsiteX2" fmla="*/ 666750 w 990600"/>
              <a:gd name="connsiteY2" fmla="*/ 3506 h 293385"/>
              <a:gd name="connsiteX3" fmla="*/ 990600 w 990600"/>
              <a:gd name="connsiteY3" fmla="*/ 155906 h 293385"/>
            </a:gdLst>
            <a:ahLst/>
            <a:cxnLst>
              <a:cxn ang="0">
                <a:pos x="connsiteX0" y="connsiteY0"/>
              </a:cxn>
              <a:cxn ang="0">
                <a:pos x="connsiteX1" y="connsiteY1"/>
              </a:cxn>
              <a:cxn ang="0">
                <a:pos x="connsiteX2" y="connsiteY2"/>
              </a:cxn>
              <a:cxn ang="0">
                <a:pos x="connsiteX3" y="connsiteY3"/>
              </a:cxn>
            </a:cxnLst>
            <a:rect l="l" t="t" r="r" b="b"/>
            <a:pathLst>
              <a:path w="990600" h="293385">
                <a:moveTo>
                  <a:pt x="0" y="146381"/>
                </a:moveTo>
                <a:cubicBezTo>
                  <a:pt x="96837" y="229725"/>
                  <a:pt x="193675" y="313069"/>
                  <a:pt x="304800" y="289256"/>
                </a:cubicBezTo>
                <a:cubicBezTo>
                  <a:pt x="415925" y="265444"/>
                  <a:pt x="552450" y="25731"/>
                  <a:pt x="666750" y="3506"/>
                </a:cubicBezTo>
                <a:cubicBezTo>
                  <a:pt x="781050" y="-18719"/>
                  <a:pt x="885825" y="68593"/>
                  <a:pt x="990600" y="155906"/>
                </a:cubicBez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53" name="Freeform 59"/>
          <p:cNvSpPr/>
          <p:nvPr/>
        </p:nvSpPr>
        <p:spPr bwMode="auto">
          <a:xfrm>
            <a:off x="5562600" y="4086359"/>
            <a:ext cx="2133600" cy="342900"/>
          </a:xfrm>
          <a:custGeom>
            <a:avLst/>
            <a:gdLst>
              <a:gd name="connsiteX0" fmla="*/ 2505075 w 2505075"/>
              <a:gd name="connsiteY0" fmla="*/ 342900 h 342900"/>
              <a:gd name="connsiteX1" fmla="*/ 1019175 w 2505075"/>
              <a:gd name="connsiteY1" fmla="*/ 123825 h 342900"/>
              <a:gd name="connsiteX2" fmla="*/ 152400 w 2505075"/>
              <a:gd name="connsiteY2" fmla="*/ 180975 h 342900"/>
              <a:gd name="connsiteX3" fmla="*/ 0 w 2505075"/>
              <a:gd name="connsiteY3" fmla="*/ 0 h 342900"/>
            </a:gdLst>
            <a:ahLst/>
            <a:cxnLst>
              <a:cxn ang="0">
                <a:pos x="connsiteX0" y="connsiteY0"/>
              </a:cxn>
              <a:cxn ang="0">
                <a:pos x="connsiteX1" y="connsiteY1"/>
              </a:cxn>
              <a:cxn ang="0">
                <a:pos x="connsiteX2" y="connsiteY2"/>
              </a:cxn>
              <a:cxn ang="0">
                <a:pos x="connsiteX3" y="connsiteY3"/>
              </a:cxn>
            </a:cxnLst>
            <a:rect l="l" t="t" r="r" b="b"/>
            <a:pathLst>
              <a:path w="2505075" h="342900">
                <a:moveTo>
                  <a:pt x="2505075" y="342900"/>
                </a:moveTo>
                <a:cubicBezTo>
                  <a:pt x="1958181" y="246856"/>
                  <a:pt x="1411287" y="150812"/>
                  <a:pt x="1019175" y="123825"/>
                </a:cubicBezTo>
                <a:cubicBezTo>
                  <a:pt x="627063" y="96838"/>
                  <a:pt x="322262" y="201612"/>
                  <a:pt x="152400" y="180975"/>
                </a:cubicBezTo>
                <a:cubicBezTo>
                  <a:pt x="-17462" y="160338"/>
                  <a:pt x="33337" y="30162"/>
                  <a:pt x="0" y="0"/>
                </a:cubicBezTo>
              </a:path>
            </a:pathLst>
          </a:cu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60" name="Freeform 59"/>
          <p:cNvSpPr/>
          <p:nvPr/>
        </p:nvSpPr>
        <p:spPr bwMode="auto">
          <a:xfrm>
            <a:off x="5562600" y="4086225"/>
            <a:ext cx="2133600" cy="342900"/>
          </a:xfrm>
          <a:custGeom>
            <a:avLst/>
            <a:gdLst>
              <a:gd name="connsiteX0" fmla="*/ 2505075 w 2505075"/>
              <a:gd name="connsiteY0" fmla="*/ 342900 h 342900"/>
              <a:gd name="connsiteX1" fmla="*/ 1019175 w 2505075"/>
              <a:gd name="connsiteY1" fmla="*/ 123825 h 342900"/>
              <a:gd name="connsiteX2" fmla="*/ 152400 w 2505075"/>
              <a:gd name="connsiteY2" fmla="*/ 180975 h 342900"/>
              <a:gd name="connsiteX3" fmla="*/ 0 w 2505075"/>
              <a:gd name="connsiteY3" fmla="*/ 0 h 342900"/>
            </a:gdLst>
            <a:ahLst/>
            <a:cxnLst>
              <a:cxn ang="0">
                <a:pos x="connsiteX0" y="connsiteY0"/>
              </a:cxn>
              <a:cxn ang="0">
                <a:pos x="connsiteX1" y="connsiteY1"/>
              </a:cxn>
              <a:cxn ang="0">
                <a:pos x="connsiteX2" y="connsiteY2"/>
              </a:cxn>
              <a:cxn ang="0">
                <a:pos x="connsiteX3" y="connsiteY3"/>
              </a:cxn>
            </a:cxnLst>
            <a:rect l="l" t="t" r="r" b="b"/>
            <a:pathLst>
              <a:path w="2505075" h="342900">
                <a:moveTo>
                  <a:pt x="2505075" y="342900"/>
                </a:moveTo>
                <a:cubicBezTo>
                  <a:pt x="1958181" y="246856"/>
                  <a:pt x="1411287" y="150812"/>
                  <a:pt x="1019175" y="123825"/>
                </a:cubicBezTo>
                <a:cubicBezTo>
                  <a:pt x="627063" y="96838"/>
                  <a:pt x="322262" y="201612"/>
                  <a:pt x="152400" y="180975"/>
                </a:cubicBezTo>
                <a:cubicBezTo>
                  <a:pt x="-17462" y="160338"/>
                  <a:pt x="33337" y="30162"/>
                  <a:pt x="0" y="0"/>
                </a:cubicBez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55" name="Freeform 61"/>
          <p:cNvSpPr/>
          <p:nvPr/>
        </p:nvSpPr>
        <p:spPr bwMode="auto">
          <a:xfrm>
            <a:off x="4648200" y="2781434"/>
            <a:ext cx="2508819" cy="371475"/>
          </a:xfrm>
          <a:custGeom>
            <a:avLst/>
            <a:gdLst>
              <a:gd name="connsiteX0" fmla="*/ 2508819 w 2508819"/>
              <a:gd name="connsiteY0" fmla="*/ 371475 h 371475"/>
              <a:gd name="connsiteX1" fmla="*/ 1089594 w 2508819"/>
              <a:gd name="connsiteY1" fmla="*/ 142875 h 371475"/>
              <a:gd name="connsiteX2" fmla="*/ 79944 w 2508819"/>
              <a:gd name="connsiteY2" fmla="*/ 247650 h 371475"/>
              <a:gd name="connsiteX3" fmla="*/ 70419 w 2508819"/>
              <a:gd name="connsiteY3" fmla="*/ 0 h 371475"/>
            </a:gdLst>
            <a:ahLst/>
            <a:cxnLst>
              <a:cxn ang="0">
                <a:pos x="connsiteX0" y="connsiteY0"/>
              </a:cxn>
              <a:cxn ang="0">
                <a:pos x="connsiteX1" y="connsiteY1"/>
              </a:cxn>
              <a:cxn ang="0">
                <a:pos x="connsiteX2" y="connsiteY2"/>
              </a:cxn>
              <a:cxn ang="0">
                <a:pos x="connsiteX3" y="connsiteY3"/>
              </a:cxn>
            </a:cxnLst>
            <a:rect l="l" t="t" r="r" b="b"/>
            <a:pathLst>
              <a:path w="2508819" h="371475">
                <a:moveTo>
                  <a:pt x="2508819" y="371475"/>
                </a:moveTo>
                <a:cubicBezTo>
                  <a:pt x="2001612" y="267493"/>
                  <a:pt x="1494406" y="163512"/>
                  <a:pt x="1089594" y="142875"/>
                </a:cubicBezTo>
                <a:cubicBezTo>
                  <a:pt x="684781" y="122237"/>
                  <a:pt x="249806" y="271462"/>
                  <a:pt x="79944" y="247650"/>
                </a:cubicBezTo>
                <a:cubicBezTo>
                  <a:pt x="-89918" y="223838"/>
                  <a:pt x="62482" y="44450"/>
                  <a:pt x="70419" y="0"/>
                </a:cubicBezTo>
              </a:path>
            </a:pathLst>
          </a:cu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57" name="Freeform 63"/>
          <p:cNvSpPr/>
          <p:nvPr/>
        </p:nvSpPr>
        <p:spPr bwMode="auto">
          <a:xfrm>
            <a:off x="7572375" y="2800484"/>
            <a:ext cx="914400" cy="342900"/>
          </a:xfrm>
          <a:custGeom>
            <a:avLst/>
            <a:gdLst>
              <a:gd name="connsiteX0" fmla="*/ 0 w 632684"/>
              <a:gd name="connsiteY0" fmla="*/ 342900 h 342900"/>
              <a:gd name="connsiteX1" fmla="*/ 180975 w 632684"/>
              <a:gd name="connsiteY1" fmla="*/ 142875 h 342900"/>
              <a:gd name="connsiteX2" fmla="*/ 619125 w 632684"/>
              <a:gd name="connsiteY2" fmla="*/ 219075 h 342900"/>
              <a:gd name="connsiteX3" fmla="*/ 523875 w 632684"/>
              <a:gd name="connsiteY3" fmla="*/ 0 h 342900"/>
            </a:gdLst>
            <a:ahLst/>
            <a:cxnLst>
              <a:cxn ang="0">
                <a:pos x="connsiteX0" y="connsiteY0"/>
              </a:cxn>
              <a:cxn ang="0">
                <a:pos x="connsiteX1" y="connsiteY1"/>
              </a:cxn>
              <a:cxn ang="0">
                <a:pos x="connsiteX2" y="connsiteY2"/>
              </a:cxn>
              <a:cxn ang="0">
                <a:pos x="connsiteX3" y="connsiteY3"/>
              </a:cxn>
            </a:cxnLst>
            <a:rect l="l" t="t" r="r" b="b"/>
            <a:pathLst>
              <a:path w="632684" h="342900">
                <a:moveTo>
                  <a:pt x="0" y="342900"/>
                </a:moveTo>
                <a:cubicBezTo>
                  <a:pt x="38894" y="253206"/>
                  <a:pt x="77788" y="163512"/>
                  <a:pt x="180975" y="142875"/>
                </a:cubicBezTo>
                <a:cubicBezTo>
                  <a:pt x="284162" y="122238"/>
                  <a:pt x="561975" y="242887"/>
                  <a:pt x="619125" y="219075"/>
                </a:cubicBezTo>
                <a:cubicBezTo>
                  <a:pt x="676275" y="195263"/>
                  <a:pt x="534987" y="36512"/>
                  <a:pt x="523875" y="0"/>
                </a:cubicBezTo>
              </a:path>
            </a:pathLst>
          </a:cu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56" name="Freeform 62"/>
          <p:cNvSpPr/>
          <p:nvPr/>
        </p:nvSpPr>
        <p:spPr bwMode="auto">
          <a:xfrm>
            <a:off x="6406853" y="2793757"/>
            <a:ext cx="974969" cy="371475"/>
          </a:xfrm>
          <a:custGeom>
            <a:avLst/>
            <a:gdLst>
              <a:gd name="connsiteX0" fmla="*/ 974969 w 974969"/>
              <a:gd name="connsiteY0" fmla="*/ 371475 h 371475"/>
              <a:gd name="connsiteX1" fmla="*/ 432044 w 974969"/>
              <a:gd name="connsiteY1" fmla="*/ 142875 h 371475"/>
              <a:gd name="connsiteX2" fmla="*/ 12944 w 974969"/>
              <a:gd name="connsiteY2" fmla="*/ 133350 h 371475"/>
              <a:gd name="connsiteX3" fmla="*/ 98669 w 974969"/>
              <a:gd name="connsiteY3" fmla="*/ 0 h 371475"/>
            </a:gdLst>
            <a:ahLst/>
            <a:cxnLst>
              <a:cxn ang="0">
                <a:pos x="connsiteX0" y="connsiteY0"/>
              </a:cxn>
              <a:cxn ang="0">
                <a:pos x="connsiteX1" y="connsiteY1"/>
              </a:cxn>
              <a:cxn ang="0">
                <a:pos x="connsiteX2" y="connsiteY2"/>
              </a:cxn>
              <a:cxn ang="0">
                <a:pos x="connsiteX3" y="connsiteY3"/>
              </a:cxn>
            </a:cxnLst>
            <a:rect l="l" t="t" r="r" b="b"/>
            <a:pathLst>
              <a:path w="974969" h="371475">
                <a:moveTo>
                  <a:pt x="974969" y="371475"/>
                </a:moveTo>
                <a:cubicBezTo>
                  <a:pt x="783675" y="277018"/>
                  <a:pt x="592381" y="182562"/>
                  <a:pt x="432044" y="142875"/>
                </a:cubicBezTo>
                <a:cubicBezTo>
                  <a:pt x="271707" y="103188"/>
                  <a:pt x="68506" y="157162"/>
                  <a:pt x="12944" y="133350"/>
                </a:cubicBezTo>
                <a:cubicBezTo>
                  <a:pt x="-42618" y="109538"/>
                  <a:pt x="98669" y="0"/>
                  <a:pt x="98669" y="0"/>
                </a:cubicBezTo>
              </a:path>
            </a:pathLst>
          </a:cu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52" name="Freeform 58"/>
          <p:cNvSpPr/>
          <p:nvPr/>
        </p:nvSpPr>
        <p:spPr bwMode="auto">
          <a:xfrm>
            <a:off x="5031407" y="4075759"/>
            <a:ext cx="123809" cy="381000"/>
          </a:xfrm>
          <a:custGeom>
            <a:avLst/>
            <a:gdLst>
              <a:gd name="connsiteX0" fmla="*/ 419084 w 419084"/>
              <a:gd name="connsiteY0" fmla="*/ 381000 h 381000"/>
              <a:gd name="connsiteX1" fmla="*/ 28559 w 419084"/>
              <a:gd name="connsiteY1" fmla="*/ 180975 h 381000"/>
              <a:gd name="connsiteX2" fmla="*/ 161909 w 419084"/>
              <a:gd name="connsiteY2" fmla="*/ 0 h 381000"/>
            </a:gdLst>
            <a:ahLst/>
            <a:cxnLst>
              <a:cxn ang="0">
                <a:pos x="connsiteX0" y="connsiteY0"/>
              </a:cxn>
              <a:cxn ang="0">
                <a:pos x="connsiteX1" y="connsiteY1"/>
              </a:cxn>
              <a:cxn ang="0">
                <a:pos x="connsiteX2" y="connsiteY2"/>
              </a:cxn>
            </a:cxnLst>
            <a:rect l="l" t="t" r="r" b="b"/>
            <a:pathLst>
              <a:path w="419084" h="381000">
                <a:moveTo>
                  <a:pt x="419084" y="381000"/>
                </a:moveTo>
                <a:cubicBezTo>
                  <a:pt x="245252" y="312737"/>
                  <a:pt x="71421" y="244475"/>
                  <a:pt x="28559" y="180975"/>
                </a:cubicBezTo>
                <a:cubicBezTo>
                  <a:pt x="-14304" y="117475"/>
                  <a:pt x="-34941" y="12700"/>
                  <a:pt x="161909" y="0"/>
                </a:cubicBezTo>
              </a:path>
            </a:pathLst>
          </a:cu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62" name="Freeform 61"/>
          <p:cNvSpPr/>
          <p:nvPr/>
        </p:nvSpPr>
        <p:spPr bwMode="auto">
          <a:xfrm>
            <a:off x="4648200" y="2781300"/>
            <a:ext cx="2508819" cy="371475"/>
          </a:xfrm>
          <a:custGeom>
            <a:avLst/>
            <a:gdLst>
              <a:gd name="connsiteX0" fmla="*/ 2508819 w 2508819"/>
              <a:gd name="connsiteY0" fmla="*/ 371475 h 371475"/>
              <a:gd name="connsiteX1" fmla="*/ 1089594 w 2508819"/>
              <a:gd name="connsiteY1" fmla="*/ 142875 h 371475"/>
              <a:gd name="connsiteX2" fmla="*/ 79944 w 2508819"/>
              <a:gd name="connsiteY2" fmla="*/ 247650 h 371475"/>
              <a:gd name="connsiteX3" fmla="*/ 70419 w 2508819"/>
              <a:gd name="connsiteY3" fmla="*/ 0 h 371475"/>
            </a:gdLst>
            <a:ahLst/>
            <a:cxnLst>
              <a:cxn ang="0">
                <a:pos x="connsiteX0" y="connsiteY0"/>
              </a:cxn>
              <a:cxn ang="0">
                <a:pos x="connsiteX1" y="connsiteY1"/>
              </a:cxn>
              <a:cxn ang="0">
                <a:pos x="connsiteX2" y="connsiteY2"/>
              </a:cxn>
              <a:cxn ang="0">
                <a:pos x="connsiteX3" y="connsiteY3"/>
              </a:cxn>
            </a:cxnLst>
            <a:rect l="l" t="t" r="r" b="b"/>
            <a:pathLst>
              <a:path w="2508819" h="371475">
                <a:moveTo>
                  <a:pt x="2508819" y="371475"/>
                </a:moveTo>
                <a:cubicBezTo>
                  <a:pt x="2001612" y="267493"/>
                  <a:pt x="1494406" y="163512"/>
                  <a:pt x="1089594" y="142875"/>
                </a:cubicBezTo>
                <a:cubicBezTo>
                  <a:pt x="684781" y="122237"/>
                  <a:pt x="249806" y="271462"/>
                  <a:pt x="79944" y="247650"/>
                </a:cubicBezTo>
                <a:cubicBezTo>
                  <a:pt x="-89918" y="223838"/>
                  <a:pt x="62482" y="44450"/>
                  <a:pt x="70419" y="0"/>
                </a:cubicBez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63" name="Freeform 62"/>
          <p:cNvSpPr/>
          <p:nvPr/>
        </p:nvSpPr>
        <p:spPr bwMode="auto">
          <a:xfrm>
            <a:off x="6400800" y="2790825"/>
            <a:ext cx="974969" cy="371475"/>
          </a:xfrm>
          <a:custGeom>
            <a:avLst/>
            <a:gdLst>
              <a:gd name="connsiteX0" fmla="*/ 974969 w 974969"/>
              <a:gd name="connsiteY0" fmla="*/ 371475 h 371475"/>
              <a:gd name="connsiteX1" fmla="*/ 432044 w 974969"/>
              <a:gd name="connsiteY1" fmla="*/ 142875 h 371475"/>
              <a:gd name="connsiteX2" fmla="*/ 12944 w 974969"/>
              <a:gd name="connsiteY2" fmla="*/ 133350 h 371475"/>
              <a:gd name="connsiteX3" fmla="*/ 98669 w 974969"/>
              <a:gd name="connsiteY3" fmla="*/ 0 h 371475"/>
            </a:gdLst>
            <a:ahLst/>
            <a:cxnLst>
              <a:cxn ang="0">
                <a:pos x="connsiteX0" y="connsiteY0"/>
              </a:cxn>
              <a:cxn ang="0">
                <a:pos x="connsiteX1" y="connsiteY1"/>
              </a:cxn>
              <a:cxn ang="0">
                <a:pos x="connsiteX2" y="connsiteY2"/>
              </a:cxn>
              <a:cxn ang="0">
                <a:pos x="connsiteX3" y="connsiteY3"/>
              </a:cxn>
            </a:cxnLst>
            <a:rect l="l" t="t" r="r" b="b"/>
            <a:pathLst>
              <a:path w="974969" h="371475">
                <a:moveTo>
                  <a:pt x="974969" y="371475"/>
                </a:moveTo>
                <a:cubicBezTo>
                  <a:pt x="783675" y="277018"/>
                  <a:pt x="592381" y="182562"/>
                  <a:pt x="432044" y="142875"/>
                </a:cubicBezTo>
                <a:cubicBezTo>
                  <a:pt x="271707" y="103188"/>
                  <a:pt x="68506" y="157162"/>
                  <a:pt x="12944" y="133350"/>
                </a:cubicBezTo>
                <a:cubicBezTo>
                  <a:pt x="-42618" y="109538"/>
                  <a:pt x="98669" y="0"/>
                  <a:pt x="98669" y="0"/>
                </a:cubicBez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64" name="Freeform 63"/>
          <p:cNvSpPr/>
          <p:nvPr/>
        </p:nvSpPr>
        <p:spPr bwMode="auto">
          <a:xfrm>
            <a:off x="7572375" y="2800350"/>
            <a:ext cx="914400" cy="342900"/>
          </a:xfrm>
          <a:custGeom>
            <a:avLst/>
            <a:gdLst>
              <a:gd name="connsiteX0" fmla="*/ 0 w 632684"/>
              <a:gd name="connsiteY0" fmla="*/ 342900 h 342900"/>
              <a:gd name="connsiteX1" fmla="*/ 180975 w 632684"/>
              <a:gd name="connsiteY1" fmla="*/ 142875 h 342900"/>
              <a:gd name="connsiteX2" fmla="*/ 619125 w 632684"/>
              <a:gd name="connsiteY2" fmla="*/ 219075 h 342900"/>
              <a:gd name="connsiteX3" fmla="*/ 523875 w 632684"/>
              <a:gd name="connsiteY3" fmla="*/ 0 h 342900"/>
            </a:gdLst>
            <a:ahLst/>
            <a:cxnLst>
              <a:cxn ang="0">
                <a:pos x="connsiteX0" y="connsiteY0"/>
              </a:cxn>
              <a:cxn ang="0">
                <a:pos x="connsiteX1" y="connsiteY1"/>
              </a:cxn>
              <a:cxn ang="0">
                <a:pos x="connsiteX2" y="connsiteY2"/>
              </a:cxn>
              <a:cxn ang="0">
                <a:pos x="connsiteX3" y="connsiteY3"/>
              </a:cxn>
            </a:cxnLst>
            <a:rect l="l" t="t" r="r" b="b"/>
            <a:pathLst>
              <a:path w="632684" h="342900">
                <a:moveTo>
                  <a:pt x="0" y="342900"/>
                </a:moveTo>
                <a:cubicBezTo>
                  <a:pt x="38894" y="253206"/>
                  <a:pt x="77788" y="163512"/>
                  <a:pt x="180975" y="142875"/>
                </a:cubicBezTo>
                <a:cubicBezTo>
                  <a:pt x="284162" y="122238"/>
                  <a:pt x="561975" y="242887"/>
                  <a:pt x="619125" y="219075"/>
                </a:cubicBezTo>
                <a:cubicBezTo>
                  <a:pt x="676275" y="195263"/>
                  <a:pt x="534987" y="36512"/>
                  <a:pt x="523875" y="0"/>
                </a:cubicBez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97" name="Rounded Rectangle 96"/>
          <p:cNvSpPr/>
          <p:nvPr/>
        </p:nvSpPr>
        <p:spPr bwMode="auto">
          <a:xfrm>
            <a:off x="6822384" y="3082119"/>
            <a:ext cx="1139980" cy="1080893"/>
          </a:xfrm>
          <a:prstGeom prst="roundRect">
            <a:avLst/>
          </a:prstGeom>
          <a:solidFill>
            <a:srgbClr val="92D050">
              <a:alpha val="30000"/>
            </a:srgbClr>
          </a:solidFill>
          <a:ln w="38100"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90" name="Rounded Rectangle 89"/>
          <p:cNvSpPr/>
          <p:nvPr/>
        </p:nvSpPr>
        <p:spPr bwMode="auto">
          <a:xfrm>
            <a:off x="7327983" y="1698296"/>
            <a:ext cx="1385475" cy="1080893"/>
          </a:xfrm>
          <a:prstGeom prst="roundRect">
            <a:avLst/>
          </a:prstGeom>
          <a:solidFill>
            <a:srgbClr val="FFC000">
              <a:alpha val="30000"/>
            </a:srgbClr>
          </a:solidFill>
          <a:ln w="9525" cap="flat" cmpd="sng" algn="ctr">
            <a:solidFill>
              <a:schemeClr val="accent6">
                <a:lumMod val="25000"/>
                <a:lumOff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85" name="Rounded Rectangle 84"/>
          <p:cNvSpPr/>
          <p:nvPr/>
        </p:nvSpPr>
        <p:spPr bwMode="auto">
          <a:xfrm>
            <a:off x="5943600" y="1698296"/>
            <a:ext cx="1246417" cy="1080893"/>
          </a:xfrm>
          <a:prstGeom prst="roundRect">
            <a:avLst/>
          </a:prstGeom>
          <a:solidFill>
            <a:srgbClr val="FFC000">
              <a:alpha val="30000"/>
            </a:srgbClr>
          </a:solidFill>
          <a:ln w="9525" cap="flat" cmpd="sng" algn="ctr">
            <a:solidFill>
              <a:schemeClr val="accent6">
                <a:lumMod val="25000"/>
                <a:lumOff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79" name="Rounded Rectangle 78"/>
          <p:cNvSpPr/>
          <p:nvPr/>
        </p:nvSpPr>
        <p:spPr bwMode="auto">
          <a:xfrm>
            <a:off x="4656652" y="3082119"/>
            <a:ext cx="1401247" cy="1080893"/>
          </a:xfrm>
          <a:prstGeom prst="roundRect">
            <a:avLst/>
          </a:prstGeom>
          <a:solidFill>
            <a:srgbClr val="92D050">
              <a:alpha val="30000"/>
            </a:srgbClr>
          </a:solidFill>
          <a:ln w="9525" cap="flat" cmpd="sng" algn="ctr">
            <a:solidFill>
              <a:srgbClr val="92D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47" name="Rounded Rectangle 46"/>
          <p:cNvSpPr/>
          <p:nvPr/>
        </p:nvSpPr>
        <p:spPr bwMode="auto">
          <a:xfrm>
            <a:off x="6505522" y="4439591"/>
            <a:ext cx="2577518" cy="2046934"/>
          </a:xfrm>
          <a:prstGeom prst="roundRect">
            <a:avLst>
              <a:gd name="adj" fmla="val 9687"/>
            </a:avLst>
          </a:prstGeom>
          <a:solidFill>
            <a:srgbClr val="CCECFF">
              <a:alpha val="20000"/>
            </a:srgbClr>
          </a:solidFill>
          <a:ln w="952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73" name="Rounded Rectangle 72"/>
          <p:cNvSpPr/>
          <p:nvPr/>
        </p:nvSpPr>
        <p:spPr bwMode="auto">
          <a:xfrm>
            <a:off x="4191000" y="1691567"/>
            <a:ext cx="1614634" cy="1080893"/>
          </a:xfrm>
          <a:prstGeom prst="roundRect">
            <a:avLst/>
          </a:prstGeom>
          <a:solidFill>
            <a:srgbClr val="FFC000">
              <a:alpha val="30000"/>
            </a:srgbClr>
          </a:solidFill>
          <a:ln w="9525" cap="flat" cmpd="sng" algn="ctr">
            <a:solidFill>
              <a:schemeClr val="accent6">
                <a:lumMod val="25000"/>
                <a:lumOff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4" name="Rounded Rectangle 3"/>
          <p:cNvSpPr/>
          <p:nvPr/>
        </p:nvSpPr>
        <p:spPr bwMode="auto">
          <a:xfrm>
            <a:off x="3962400" y="4458641"/>
            <a:ext cx="2402701" cy="2027884"/>
          </a:xfrm>
          <a:prstGeom prst="roundRect">
            <a:avLst>
              <a:gd name="adj" fmla="val 8682"/>
            </a:avLst>
          </a:prstGeom>
          <a:solidFill>
            <a:schemeClr val="bg1">
              <a:lumMod val="75000"/>
              <a:alpha val="30000"/>
            </a:schemeClr>
          </a:solidFill>
          <a:ln w="9525" cap="flat" cmpd="sng" algn="ctr">
            <a:solidFill>
              <a:schemeClr val="bg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5" name="Rectangle 7"/>
          <p:cNvSpPr>
            <a:spLocks noChangeArrowheads="1"/>
          </p:cNvSpPr>
          <p:nvPr/>
        </p:nvSpPr>
        <p:spPr bwMode="auto">
          <a:xfrm>
            <a:off x="-22601" y="1195437"/>
            <a:ext cx="813435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90000"/>
              </a:lnSpc>
              <a:spcBef>
                <a:spcPct val="20000"/>
              </a:spcBef>
            </a:pPr>
            <a:r>
              <a:rPr lang="en-US" sz="2200" dirty="0">
                <a:solidFill>
                  <a:srgbClr val="000000"/>
                </a:solidFill>
                <a:cs typeface="Arial" charset="0"/>
              </a:rPr>
              <a:t>NOx emissions reductions calculation from electricity savings</a:t>
            </a:r>
          </a:p>
        </p:txBody>
      </p:sp>
      <p:sp>
        <p:nvSpPr>
          <p:cNvPr id="15"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400" b="1" dirty="0">
                <a:solidFill>
                  <a:schemeClr val="bg1"/>
                </a:solidFill>
                <a:latin typeface="Arial" pitchFamily="34" charset="0"/>
              </a:rPr>
              <a:t>NOx REDUCTIONS USING </a:t>
            </a:r>
            <a:r>
              <a:rPr lang="en-US" sz="2400" b="1" dirty="0" err="1">
                <a:solidFill>
                  <a:schemeClr val="bg1"/>
                </a:solidFill>
                <a:latin typeface="Arial" pitchFamily="34" charset="0"/>
              </a:rPr>
              <a:t>eGRID</a:t>
            </a:r>
            <a:endParaRPr lang="en-US" sz="2400" b="1" dirty="0">
              <a:solidFill>
                <a:schemeClr val="bg1"/>
              </a:solidFill>
              <a:latin typeface="Arial" pitchFamily="34" charset="0"/>
            </a:endParaRPr>
          </a:p>
        </p:txBody>
      </p:sp>
      <p:pic>
        <p:nvPicPr>
          <p:cNvPr id="32" name="Picture 16" descr="http://lxinnovations.files.wordpress.com/2011/01/smart-gri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389" t="8663" r="83056" b="69115"/>
          <a:stretch/>
        </p:blipFill>
        <p:spPr bwMode="auto">
          <a:xfrm>
            <a:off x="5229172" y="4545543"/>
            <a:ext cx="1045028" cy="914400"/>
          </a:xfrm>
          <a:prstGeom prst="rect">
            <a:avLst/>
          </a:prstGeom>
          <a:noFill/>
          <a:ln w="3175">
            <a:solidFill>
              <a:schemeClr val="bg2">
                <a:lumMod val="50000"/>
              </a:schemeClr>
            </a:solidFill>
          </a:ln>
          <a:extLst>
            <a:ext uri="{909E8E84-426E-40DD-AFC4-6F175D3DCCD1}">
              <a14:hiddenFill xmlns:a14="http://schemas.microsoft.com/office/drawing/2010/main">
                <a:solidFill>
                  <a:srgbClr val="FFFFFF"/>
                </a:solidFill>
              </a14:hiddenFill>
            </a:ext>
          </a:extLst>
        </p:spPr>
      </p:pic>
      <p:pic>
        <p:nvPicPr>
          <p:cNvPr id="35" name="Picture 16" descr="http://lxinnovations.files.wordpress.com/2011/01/smart-gri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2028" t="11111" r="57640" b="73016"/>
          <a:stretch/>
        </p:blipFill>
        <p:spPr bwMode="auto">
          <a:xfrm>
            <a:off x="4314772" y="5527675"/>
            <a:ext cx="1743127" cy="914400"/>
          </a:xfrm>
          <a:prstGeom prst="rect">
            <a:avLst/>
          </a:prstGeom>
          <a:noFill/>
          <a:ln w="3175">
            <a:solidFill>
              <a:schemeClr val="bg2">
                <a:lumMod val="50000"/>
              </a:schemeClr>
            </a:solidFill>
          </a:ln>
          <a:extLst>
            <a:ext uri="{909E8E84-426E-40DD-AFC4-6F175D3DCCD1}">
              <a14:hiddenFill xmlns:a14="http://schemas.microsoft.com/office/drawing/2010/main">
                <a:solidFill>
                  <a:srgbClr val="FFFFFF"/>
                </a:solidFill>
              </a14:hiddenFill>
            </a:ext>
          </a:extLst>
        </p:spPr>
      </p:pic>
      <p:pic>
        <p:nvPicPr>
          <p:cNvPr id="38" name="Picture 16" descr="http://lxinnovations.files.wordpress.com/2011/01/smart-gri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5749" t="9524" r="40696" b="68254"/>
          <a:stretch/>
        </p:blipFill>
        <p:spPr bwMode="auto">
          <a:xfrm>
            <a:off x="4067122" y="4545543"/>
            <a:ext cx="1045028" cy="914400"/>
          </a:xfrm>
          <a:prstGeom prst="rect">
            <a:avLst/>
          </a:prstGeom>
          <a:noFill/>
          <a:ln w="3175">
            <a:solidFill>
              <a:schemeClr val="bg2">
                <a:lumMod val="50000"/>
              </a:schemeClr>
            </a:solidFill>
          </a:ln>
          <a:extLst>
            <a:ext uri="{909E8E84-426E-40DD-AFC4-6F175D3DCCD1}">
              <a14:hiddenFill xmlns:a14="http://schemas.microsoft.com/office/drawing/2010/main">
                <a:solidFill>
                  <a:srgbClr val="FFFFFF"/>
                </a:solidFill>
              </a14:hiddenFill>
            </a:ext>
          </a:extLst>
        </p:spPr>
      </p:pic>
      <p:pic>
        <p:nvPicPr>
          <p:cNvPr id="41" name="Picture 16" descr="http://lxinnovations.files.wordpress.com/2011/01/smart-gri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6264" t="69361" r="62244" b="11591"/>
          <a:stretch/>
        </p:blipFill>
        <p:spPr bwMode="auto">
          <a:xfrm>
            <a:off x="6612563" y="4545543"/>
            <a:ext cx="1033664" cy="914401"/>
          </a:xfrm>
          <a:prstGeom prst="rect">
            <a:avLst/>
          </a:prstGeom>
          <a:noFill/>
          <a:ln w="3175">
            <a:solidFill>
              <a:srgbClr val="0070C0"/>
            </a:solidFill>
          </a:ln>
          <a:extLst>
            <a:ext uri="{909E8E84-426E-40DD-AFC4-6F175D3DCCD1}">
              <a14:hiddenFill xmlns:a14="http://schemas.microsoft.com/office/drawing/2010/main">
                <a:solidFill>
                  <a:srgbClr val="FFFFFF"/>
                </a:solidFill>
              </a14:hiddenFill>
            </a:ext>
          </a:extLst>
        </p:spPr>
      </p:pic>
      <p:pic>
        <p:nvPicPr>
          <p:cNvPr id="43" name="Picture 16" descr="http://lxinnovations.files.wordpress.com/2011/01/smart-gri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389" t="69361" r="80514" b="11591"/>
          <a:stretch/>
        </p:blipFill>
        <p:spPr bwMode="auto">
          <a:xfrm>
            <a:off x="6987212" y="5527675"/>
            <a:ext cx="1447800" cy="914401"/>
          </a:xfrm>
          <a:prstGeom prst="rect">
            <a:avLst/>
          </a:prstGeom>
          <a:noFill/>
          <a:ln w="3175">
            <a:solidFill>
              <a:srgbClr val="0070C0"/>
            </a:solidFill>
          </a:ln>
          <a:extLst>
            <a:ext uri="{909E8E84-426E-40DD-AFC4-6F175D3DCCD1}">
              <a14:hiddenFill xmlns:a14="http://schemas.microsoft.com/office/drawing/2010/main">
                <a:solidFill>
                  <a:srgbClr val="FFFFFF"/>
                </a:solidFill>
              </a14:hiddenFill>
            </a:ext>
          </a:extLst>
        </p:spPr>
      </p:pic>
      <p:pic>
        <p:nvPicPr>
          <p:cNvPr id="44" name="Picture 16" descr="http://lxinnovations.files.wordpress.com/2011/01/smart-gri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7113" t="72536" r="41591" b="11591"/>
          <a:stretch/>
        </p:blipFill>
        <p:spPr bwMode="auto">
          <a:xfrm>
            <a:off x="7760527" y="4535684"/>
            <a:ext cx="1219200" cy="914400"/>
          </a:xfrm>
          <a:prstGeom prst="rect">
            <a:avLst/>
          </a:prstGeom>
          <a:noFill/>
          <a:ln w="3175">
            <a:solidFill>
              <a:srgbClr val="0070C0"/>
            </a:solidFill>
          </a:ln>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6" cstate="print"/>
          <a:stretch>
            <a:fillRect/>
          </a:stretch>
        </p:blipFill>
        <p:spPr>
          <a:xfrm>
            <a:off x="4800600" y="3165366"/>
            <a:ext cx="1135929" cy="914400"/>
          </a:xfrm>
          <a:prstGeom prst="rect">
            <a:avLst/>
          </a:prstGeom>
          <a:ln w="3175">
            <a:solidFill>
              <a:srgbClr val="92D050"/>
            </a:solidFill>
          </a:ln>
        </p:spPr>
      </p:pic>
      <p:pic>
        <p:nvPicPr>
          <p:cNvPr id="25" name="Picture 24"/>
          <p:cNvPicPr>
            <a:picLocks noChangeAspect="1"/>
          </p:cNvPicPr>
          <p:nvPr/>
        </p:nvPicPr>
        <p:blipFill>
          <a:blip r:embed="rId7" cstate="print"/>
          <a:stretch>
            <a:fillRect/>
          </a:stretch>
        </p:blipFill>
        <p:spPr>
          <a:xfrm>
            <a:off x="6934200" y="3165366"/>
            <a:ext cx="914400" cy="914400"/>
          </a:xfrm>
          <a:prstGeom prst="rect">
            <a:avLst/>
          </a:prstGeom>
          <a:ln w="38100">
            <a:solidFill>
              <a:srgbClr val="92D050"/>
            </a:solidFill>
          </a:ln>
        </p:spPr>
      </p:pic>
      <p:pic>
        <p:nvPicPr>
          <p:cNvPr id="67" name="Picture 16" descr="http://lxinnovations.files.wordpress.com/2011/01/smart-gri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4800" t="76905" r="3020" b="3555"/>
          <a:stretch/>
        </p:blipFill>
        <p:spPr bwMode="auto">
          <a:xfrm>
            <a:off x="6045936" y="1769160"/>
            <a:ext cx="1067881" cy="914400"/>
          </a:xfrm>
          <a:prstGeom prst="rect">
            <a:avLst/>
          </a:prstGeom>
          <a:noFill/>
          <a:ln w="3175">
            <a:solidFill>
              <a:schemeClr val="accent6">
                <a:lumMod val="25000"/>
                <a:lumOff val="75000"/>
              </a:schemeClr>
            </a:solidFill>
          </a:ln>
          <a:extLst>
            <a:ext uri="{909E8E84-426E-40DD-AFC4-6F175D3DCCD1}">
              <a14:hiddenFill xmlns:a14="http://schemas.microsoft.com/office/drawing/2010/main">
                <a:solidFill>
                  <a:srgbClr val="FFFFFF"/>
                </a:solidFill>
              </a14:hiddenFill>
            </a:ext>
          </a:extLst>
        </p:spPr>
      </p:pic>
      <p:pic>
        <p:nvPicPr>
          <p:cNvPr id="72" name="Picture 16" descr="http://lxinnovations.files.wordpress.com/2011/01/smart-gri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83829" t="47585" r="1780" b="34954"/>
          <a:stretch/>
        </p:blipFill>
        <p:spPr bwMode="auto">
          <a:xfrm>
            <a:off x="4303003" y="1770461"/>
            <a:ext cx="1411997" cy="914400"/>
          </a:xfrm>
          <a:prstGeom prst="rect">
            <a:avLst/>
          </a:prstGeom>
          <a:noFill/>
          <a:ln w="3175">
            <a:solidFill>
              <a:schemeClr val="accent6">
                <a:lumMod val="25000"/>
                <a:lumOff val="75000"/>
              </a:schemeClr>
            </a:solidFill>
          </a:ln>
          <a:extLst>
            <a:ext uri="{909E8E84-426E-40DD-AFC4-6F175D3DCCD1}">
              <a14:hiddenFill xmlns:a14="http://schemas.microsoft.com/office/drawing/2010/main">
                <a:solidFill>
                  <a:srgbClr val="FFFFFF"/>
                </a:solidFill>
              </a14:hiddenFill>
            </a:ext>
          </a:extLst>
        </p:spPr>
      </p:pic>
      <p:sp>
        <p:nvSpPr>
          <p:cNvPr id="75" name="Freeform 74"/>
          <p:cNvSpPr/>
          <p:nvPr/>
        </p:nvSpPr>
        <p:spPr>
          <a:xfrm>
            <a:off x="1577242" y="3751639"/>
            <a:ext cx="1927958" cy="572711"/>
          </a:xfrm>
          <a:custGeom>
            <a:avLst/>
            <a:gdLst>
              <a:gd name="connsiteX0" fmla="*/ 157938 w 947607"/>
              <a:gd name="connsiteY0" fmla="*/ 0 h 5076036"/>
              <a:gd name="connsiteX1" fmla="*/ 789669 w 947607"/>
              <a:gd name="connsiteY1" fmla="*/ 0 h 5076036"/>
              <a:gd name="connsiteX2" fmla="*/ 947607 w 947607"/>
              <a:gd name="connsiteY2" fmla="*/ 157938 h 5076036"/>
              <a:gd name="connsiteX3" fmla="*/ 947607 w 947607"/>
              <a:gd name="connsiteY3" fmla="*/ 5076036 h 5076036"/>
              <a:gd name="connsiteX4" fmla="*/ 947607 w 947607"/>
              <a:gd name="connsiteY4" fmla="*/ 5076036 h 5076036"/>
              <a:gd name="connsiteX5" fmla="*/ 0 w 947607"/>
              <a:gd name="connsiteY5" fmla="*/ 5076036 h 5076036"/>
              <a:gd name="connsiteX6" fmla="*/ 0 w 947607"/>
              <a:gd name="connsiteY6" fmla="*/ 5076036 h 5076036"/>
              <a:gd name="connsiteX7" fmla="*/ 0 w 947607"/>
              <a:gd name="connsiteY7" fmla="*/ 157938 h 5076036"/>
              <a:gd name="connsiteX8" fmla="*/ 157938 w 947607"/>
              <a:gd name="connsiteY8" fmla="*/ 0 h 507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7607" h="5076036">
                <a:moveTo>
                  <a:pt x="947607" y="846027"/>
                </a:moveTo>
                <a:lnTo>
                  <a:pt x="947607" y="4230009"/>
                </a:lnTo>
                <a:cubicBezTo>
                  <a:pt x="947607" y="4697257"/>
                  <a:pt x="934406" y="5076033"/>
                  <a:pt x="918123" y="5076033"/>
                </a:cubicBezTo>
                <a:lnTo>
                  <a:pt x="0" y="5076033"/>
                </a:lnTo>
                <a:lnTo>
                  <a:pt x="0" y="5076033"/>
                </a:lnTo>
                <a:lnTo>
                  <a:pt x="0" y="3"/>
                </a:lnTo>
                <a:lnTo>
                  <a:pt x="0" y="3"/>
                </a:lnTo>
                <a:lnTo>
                  <a:pt x="918123" y="3"/>
                </a:lnTo>
                <a:cubicBezTo>
                  <a:pt x="934406" y="3"/>
                  <a:pt x="947607" y="378779"/>
                  <a:pt x="947607" y="846027"/>
                </a:cubicBezTo>
                <a:close/>
              </a:path>
            </a:pathLst>
          </a:custGeom>
          <a:ln w="19050">
            <a:solidFill>
              <a:srgbClr val="601818">
                <a:alpha val="90000"/>
              </a:srgbClr>
            </a:solidFill>
          </a:ln>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2241" tIns="58958" rIns="58958" bIns="58959" numCol="1" spcCol="1270" anchor="ctr" anchorCtr="0">
            <a:noAutofit/>
          </a:bodyPr>
          <a:lstStyle/>
          <a:p>
            <a:pPr marL="114300" lvl="1" indent="-114300" algn="l" defTabSz="889000">
              <a:lnSpc>
                <a:spcPct val="90000"/>
              </a:lnSpc>
              <a:spcBef>
                <a:spcPct val="0"/>
              </a:spcBef>
              <a:spcAft>
                <a:spcPct val="15000"/>
              </a:spcAft>
              <a:buChar char="••"/>
            </a:pPr>
            <a:r>
              <a:rPr lang="en-US" sz="1400" dirty="0"/>
              <a:t>Transmission Lines</a:t>
            </a:r>
          </a:p>
          <a:p>
            <a:pPr marL="114300" lvl="1" indent="-114300" algn="l" defTabSz="889000">
              <a:lnSpc>
                <a:spcPct val="90000"/>
              </a:lnSpc>
              <a:spcBef>
                <a:spcPct val="0"/>
              </a:spcBef>
              <a:spcAft>
                <a:spcPct val="15000"/>
              </a:spcAft>
              <a:buChar char="••"/>
            </a:pPr>
            <a:r>
              <a:rPr lang="en-US" sz="1400" dirty="0"/>
              <a:t>Sub-Station</a:t>
            </a:r>
          </a:p>
        </p:txBody>
      </p:sp>
      <p:sp>
        <p:nvSpPr>
          <p:cNvPr id="76" name="Chevron 75"/>
          <p:cNvSpPr/>
          <p:nvPr/>
        </p:nvSpPr>
        <p:spPr bwMode="auto">
          <a:xfrm rot="16200000" flipV="1">
            <a:off x="210043" y="3329913"/>
            <a:ext cx="1212585" cy="1271588"/>
          </a:xfrm>
          <a:prstGeom prst="chevron">
            <a:avLst>
              <a:gd name="adj" fmla="val 20364"/>
            </a:avLst>
          </a:prstGeom>
          <a:solidFill>
            <a:srgbClr val="844C4C"/>
          </a:solidFill>
          <a:ln w="28575" cap="flat" cmpd="sng" algn="ctr">
            <a:solidFill>
              <a:srgbClr val="601818"/>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a:spcBef>
                <a:spcPct val="0"/>
              </a:spcBef>
            </a:pPr>
            <a:r>
              <a:rPr lang="en-US" sz="1800" b="1" baseline="-25000" dirty="0">
                <a:ea typeface="ＭＳ Ｐゴシック" charset="-128"/>
              </a:rPr>
              <a:t>TRANSMISSION &amp; DISTRIBUTION</a:t>
            </a:r>
          </a:p>
        </p:txBody>
      </p:sp>
      <p:sp>
        <p:nvSpPr>
          <p:cNvPr id="77" name="Freeform 76"/>
          <p:cNvSpPr/>
          <p:nvPr/>
        </p:nvSpPr>
        <p:spPr>
          <a:xfrm>
            <a:off x="1577241" y="1981200"/>
            <a:ext cx="1927959" cy="716271"/>
          </a:xfrm>
          <a:custGeom>
            <a:avLst/>
            <a:gdLst>
              <a:gd name="connsiteX0" fmla="*/ 157938 w 947607"/>
              <a:gd name="connsiteY0" fmla="*/ 0 h 5076036"/>
              <a:gd name="connsiteX1" fmla="*/ 789669 w 947607"/>
              <a:gd name="connsiteY1" fmla="*/ 0 h 5076036"/>
              <a:gd name="connsiteX2" fmla="*/ 947607 w 947607"/>
              <a:gd name="connsiteY2" fmla="*/ 157938 h 5076036"/>
              <a:gd name="connsiteX3" fmla="*/ 947607 w 947607"/>
              <a:gd name="connsiteY3" fmla="*/ 5076036 h 5076036"/>
              <a:gd name="connsiteX4" fmla="*/ 947607 w 947607"/>
              <a:gd name="connsiteY4" fmla="*/ 5076036 h 5076036"/>
              <a:gd name="connsiteX5" fmla="*/ 0 w 947607"/>
              <a:gd name="connsiteY5" fmla="*/ 5076036 h 5076036"/>
              <a:gd name="connsiteX6" fmla="*/ 0 w 947607"/>
              <a:gd name="connsiteY6" fmla="*/ 5076036 h 5076036"/>
              <a:gd name="connsiteX7" fmla="*/ 0 w 947607"/>
              <a:gd name="connsiteY7" fmla="*/ 157938 h 5076036"/>
              <a:gd name="connsiteX8" fmla="*/ 157938 w 947607"/>
              <a:gd name="connsiteY8" fmla="*/ 0 h 507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7607" h="5076036">
                <a:moveTo>
                  <a:pt x="947607" y="846027"/>
                </a:moveTo>
                <a:lnTo>
                  <a:pt x="947607" y="4230009"/>
                </a:lnTo>
                <a:cubicBezTo>
                  <a:pt x="947607" y="4697257"/>
                  <a:pt x="934406" y="5076033"/>
                  <a:pt x="918123" y="5076033"/>
                </a:cubicBezTo>
                <a:lnTo>
                  <a:pt x="0" y="5076033"/>
                </a:lnTo>
                <a:lnTo>
                  <a:pt x="0" y="5076033"/>
                </a:lnTo>
                <a:lnTo>
                  <a:pt x="0" y="3"/>
                </a:lnTo>
                <a:lnTo>
                  <a:pt x="0" y="3"/>
                </a:lnTo>
                <a:lnTo>
                  <a:pt x="918123" y="3"/>
                </a:lnTo>
                <a:cubicBezTo>
                  <a:pt x="934406" y="3"/>
                  <a:pt x="947607" y="378779"/>
                  <a:pt x="947607" y="846027"/>
                </a:cubicBezTo>
                <a:close/>
              </a:path>
            </a:pathLst>
          </a:custGeom>
          <a:ln w="19050">
            <a:solidFill>
              <a:srgbClr val="7B3F3F">
                <a:alpha val="90000"/>
              </a:srgbClr>
            </a:solidFill>
          </a:ln>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2241" tIns="58958" rIns="58958" bIns="58959" numCol="1" spcCol="1270" anchor="ctr" anchorCtr="0">
            <a:noAutofit/>
          </a:bodyPr>
          <a:lstStyle/>
          <a:p>
            <a:pPr marL="114300" lvl="1" indent="-114300" algn="l" defTabSz="889000">
              <a:lnSpc>
                <a:spcPct val="90000"/>
              </a:lnSpc>
              <a:spcBef>
                <a:spcPct val="0"/>
              </a:spcBef>
              <a:spcAft>
                <a:spcPct val="15000"/>
              </a:spcAft>
              <a:buChar char="••"/>
            </a:pPr>
            <a:r>
              <a:rPr lang="en-US" sz="1400" dirty="0"/>
              <a:t>Residential</a:t>
            </a:r>
          </a:p>
          <a:p>
            <a:pPr marL="114300" lvl="1" indent="-114300" algn="l" defTabSz="889000">
              <a:lnSpc>
                <a:spcPct val="90000"/>
              </a:lnSpc>
              <a:spcBef>
                <a:spcPct val="0"/>
              </a:spcBef>
              <a:spcAft>
                <a:spcPct val="15000"/>
              </a:spcAft>
              <a:buChar char="••"/>
            </a:pPr>
            <a:r>
              <a:rPr lang="en-US" sz="1400" dirty="0"/>
              <a:t>Commercial</a:t>
            </a:r>
          </a:p>
          <a:p>
            <a:pPr marL="114300" lvl="1" indent="-114300" algn="l" defTabSz="889000">
              <a:lnSpc>
                <a:spcPct val="90000"/>
              </a:lnSpc>
              <a:spcBef>
                <a:spcPct val="0"/>
              </a:spcBef>
              <a:spcAft>
                <a:spcPct val="15000"/>
              </a:spcAft>
              <a:buChar char="••"/>
            </a:pPr>
            <a:r>
              <a:rPr lang="en-US" sz="1400" dirty="0"/>
              <a:t>Industrial</a:t>
            </a:r>
          </a:p>
        </p:txBody>
      </p:sp>
      <p:sp>
        <p:nvSpPr>
          <p:cNvPr id="78" name="Chevron 77"/>
          <p:cNvSpPr/>
          <p:nvPr/>
        </p:nvSpPr>
        <p:spPr bwMode="auto">
          <a:xfrm rot="16200000" flipV="1">
            <a:off x="210043" y="1641114"/>
            <a:ext cx="1212585" cy="1271588"/>
          </a:xfrm>
          <a:prstGeom prst="chevron">
            <a:avLst>
              <a:gd name="adj" fmla="val 20364"/>
            </a:avLst>
          </a:prstGeom>
          <a:solidFill>
            <a:srgbClr val="A77F7F"/>
          </a:solidFill>
          <a:ln w="28575" cap="flat" cmpd="sng" algn="ctr">
            <a:solidFill>
              <a:srgbClr val="7B3F3F"/>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a:spcBef>
                <a:spcPct val="0"/>
              </a:spcBef>
            </a:pPr>
            <a:endParaRPr lang="en-US" sz="1800" b="1" baseline="-25000" dirty="0">
              <a:ea typeface="ＭＳ Ｐゴシック" charset="-128"/>
            </a:endParaRPr>
          </a:p>
          <a:p>
            <a:pPr>
              <a:spcBef>
                <a:spcPct val="0"/>
              </a:spcBef>
            </a:pPr>
            <a:r>
              <a:rPr lang="en-US" sz="1800" b="1" baseline="-25000" dirty="0">
                <a:ea typeface="ＭＳ Ｐゴシック" charset="-128"/>
              </a:rPr>
              <a:t>CONSUMPTION</a:t>
            </a:r>
          </a:p>
        </p:txBody>
      </p:sp>
      <p:sp>
        <p:nvSpPr>
          <p:cNvPr id="81" name="Freeform 80"/>
          <p:cNvSpPr/>
          <p:nvPr/>
        </p:nvSpPr>
        <p:spPr>
          <a:xfrm>
            <a:off x="1577240" y="5428039"/>
            <a:ext cx="1927959" cy="572711"/>
          </a:xfrm>
          <a:custGeom>
            <a:avLst/>
            <a:gdLst>
              <a:gd name="connsiteX0" fmla="*/ 157938 w 947607"/>
              <a:gd name="connsiteY0" fmla="*/ 0 h 5076036"/>
              <a:gd name="connsiteX1" fmla="*/ 789669 w 947607"/>
              <a:gd name="connsiteY1" fmla="*/ 0 h 5076036"/>
              <a:gd name="connsiteX2" fmla="*/ 947607 w 947607"/>
              <a:gd name="connsiteY2" fmla="*/ 157938 h 5076036"/>
              <a:gd name="connsiteX3" fmla="*/ 947607 w 947607"/>
              <a:gd name="connsiteY3" fmla="*/ 5076036 h 5076036"/>
              <a:gd name="connsiteX4" fmla="*/ 947607 w 947607"/>
              <a:gd name="connsiteY4" fmla="*/ 5076036 h 5076036"/>
              <a:gd name="connsiteX5" fmla="*/ 0 w 947607"/>
              <a:gd name="connsiteY5" fmla="*/ 5076036 h 5076036"/>
              <a:gd name="connsiteX6" fmla="*/ 0 w 947607"/>
              <a:gd name="connsiteY6" fmla="*/ 5076036 h 5076036"/>
              <a:gd name="connsiteX7" fmla="*/ 0 w 947607"/>
              <a:gd name="connsiteY7" fmla="*/ 157938 h 5076036"/>
              <a:gd name="connsiteX8" fmla="*/ 157938 w 947607"/>
              <a:gd name="connsiteY8" fmla="*/ 0 h 507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7607" h="5076036">
                <a:moveTo>
                  <a:pt x="947607" y="846027"/>
                </a:moveTo>
                <a:lnTo>
                  <a:pt x="947607" y="4230009"/>
                </a:lnTo>
                <a:cubicBezTo>
                  <a:pt x="947607" y="4697257"/>
                  <a:pt x="934406" y="5076033"/>
                  <a:pt x="918123" y="5076033"/>
                </a:cubicBezTo>
                <a:lnTo>
                  <a:pt x="0" y="5076033"/>
                </a:lnTo>
                <a:lnTo>
                  <a:pt x="0" y="5076033"/>
                </a:lnTo>
                <a:lnTo>
                  <a:pt x="0" y="3"/>
                </a:lnTo>
                <a:lnTo>
                  <a:pt x="0" y="3"/>
                </a:lnTo>
                <a:lnTo>
                  <a:pt x="918123" y="3"/>
                </a:lnTo>
                <a:cubicBezTo>
                  <a:pt x="934406" y="3"/>
                  <a:pt x="947607" y="378779"/>
                  <a:pt x="947607" y="846027"/>
                </a:cubicBezTo>
                <a:close/>
              </a:path>
            </a:pathLst>
          </a:custGeom>
          <a:ln w="19050"/>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2241" tIns="58958" rIns="58958" bIns="58959" numCol="1" spcCol="1270" anchor="ctr" anchorCtr="0">
            <a:noAutofit/>
          </a:bodyPr>
          <a:lstStyle/>
          <a:p>
            <a:pPr marL="114300" lvl="1" indent="-114300" algn="l" defTabSz="889000">
              <a:lnSpc>
                <a:spcPct val="90000"/>
              </a:lnSpc>
              <a:spcBef>
                <a:spcPct val="0"/>
              </a:spcBef>
              <a:spcAft>
                <a:spcPct val="15000"/>
              </a:spcAft>
              <a:buChar char="••"/>
            </a:pPr>
            <a:r>
              <a:rPr lang="en-US" sz="1400" dirty="0"/>
              <a:t>Conventional</a:t>
            </a:r>
          </a:p>
          <a:p>
            <a:pPr marL="114300" lvl="1" indent="-114300" algn="l" defTabSz="889000">
              <a:lnSpc>
                <a:spcPct val="90000"/>
              </a:lnSpc>
              <a:spcBef>
                <a:spcPct val="0"/>
              </a:spcBef>
              <a:spcAft>
                <a:spcPct val="15000"/>
              </a:spcAft>
              <a:buChar char="••"/>
            </a:pPr>
            <a:r>
              <a:rPr lang="en-US" sz="1400" dirty="0"/>
              <a:t>Renewable</a:t>
            </a:r>
          </a:p>
        </p:txBody>
      </p:sp>
      <p:sp>
        <p:nvSpPr>
          <p:cNvPr id="82" name="Chevron 81"/>
          <p:cNvSpPr/>
          <p:nvPr/>
        </p:nvSpPr>
        <p:spPr bwMode="auto">
          <a:xfrm rot="16200000" flipV="1">
            <a:off x="210042" y="5006313"/>
            <a:ext cx="1212585" cy="1271588"/>
          </a:xfrm>
          <a:prstGeom prst="chevron">
            <a:avLst>
              <a:gd name="adj" fmla="val 20364"/>
            </a:avLst>
          </a:prstGeom>
          <a:solidFill>
            <a:srgbClr val="601818"/>
          </a:solidFill>
          <a:ln w="28575" cap="flat" cmpd="sng" algn="ctr">
            <a:solidFill>
              <a:schemeClr val="tx2"/>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25000" dirty="0">
              <a:ln>
                <a:noFill/>
              </a:ln>
              <a:effectLst/>
              <a:latin typeface="Arial" charset="0"/>
              <a:ea typeface="ＭＳ Ｐゴシック" charset="-128"/>
            </a:endParaRPr>
          </a:p>
          <a:p>
            <a:pPr marL="0" marR="0" indent="0"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25000" dirty="0">
                <a:ln>
                  <a:noFill/>
                </a:ln>
                <a:effectLst/>
                <a:latin typeface="Arial" charset="0"/>
                <a:ea typeface="ＭＳ Ｐゴシック" charset="-128"/>
              </a:rPr>
              <a:t>GENERATION</a:t>
            </a:r>
          </a:p>
        </p:txBody>
      </p:sp>
      <p:sp>
        <p:nvSpPr>
          <p:cNvPr id="83" name="Chevron 82"/>
          <p:cNvSpPr/>
          <p:nvPr/>
        </p:nvSpPr>
        <p:spPr bwMode="auto">
          <a:xfrm rot="16200000" flipV="1">
            <a:off x="633454" y="4394411"/>
            <a:ext cx="365760" cy="1271588"/>
          </a:xfrm>
          <a:prstGeom prst="chevron">
            <a:avLst>
              <a:gd name="adj" fmla="val 72447"/>
            </a:avLst>
          </a:prstGeom>
          <a:solidFill>
            <a:srgbClr val="601818"/>
          </a:solidFill>
          <a:ln w="28575" cap="flat" cmpd="sng" algn="ctr">
            <a:solidFill>
              <a:schemeClr val="tx2"/>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25000" dirty="0">
              <a:ln>
                <a:noFill/>
              </a:ln>
              <a:effectLst/>
              <a:latin typeface="Arial" charset="0"/>
              <a:ea typeface="ＭＳ Ｐゴシック" charset="-128"/>
            </a:endParaRPr>
          </a:p>
        </p:txBody>
      </p:sp>
      <p:sp>
        <p:nvSpPr>
          <p:cNvPr id="84" name="Chevron 83"/>
          <p:cNvSpPr/>
          <p:nvPr/>
        </p:nvSpPr>
        <p:spPr bwMode="auto">
          <a:xfrm rot="16200000" flipV="1">
            <a:off x="633454" y="2707318"/>
            <a:ext cx="365760" cy="1271588"/>
          </a:xfrm>
          <a:prstGeom prst="chevron">
            <a:avLst>
              <a:gd name="adj" fmla="val 72447"/>
            </a:avLst>
          </a:prstGeom>
          <a:solidFill>
            <a:srgbClr val="844C4C"/>
          </a:solidFill>
          <a:ln w="28575" cap="flat" cmpd="sng" algn="ctr">
            <a:solidFill>
              <a:srgbClr val="601818"/>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25000" dirty="0">
              <a:ln>
                <a:noFill/>
              </a:ln>
              <a:effectLst/>
              <a:latin typeface="Arial" charset="0"/>
              <a:ea typeface="ＭＳ Ｐゴシック" charset="-128"/>
            </a:endParaRPr>
          </a:p>
        </p:txBody>
      </p:sp>
      <p:pic>
        <p:nvPicPr>
          <p:cNvPr id="88" name="Picture 16"/>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7418060" y="1781541"/>
            <a:ext cx="1219198" cy="977773"/>
          </a:xfrm>
          <a:prstGeom prst="rect">
            <a:avLst/>
          </a:prstGeom>
          <a:noFill/>
          <a:ln w="3175">
            <a:noFill/>
          </a:ln>
          <a:extLst>
            <a:ext uri="{909E8E84-426E-40DD-AFC4-6F175D3DCCD1}">
              <a14:hiddenFill xmlns:a14="http://schemas.microsoft.com/office/drawing/2010/main">
                <a:solidFill>
                  <a:srgbClr val="FFFFFF"/>
                </a:solidFill>
              </a14:hiddenFill>
            </a:ext>
          </a:extLst>
        </p:spPr>
      </p:pic>
      <p:sp>
        <p:nvSpPr>
          <p:cNvPr id="59" name="Freeform 58"/>
          <p:cNvSpPr/>
          <p:nvPr/>
        </p:nvSpPr>
        <p:spPr bwMode="auto">
          <a:xfrm>
            <a:off x="5029199" y="4076700"/>
            <a:ext cx="123809" cy="381000"/>
          </a:xfrm>
          <a:custGeom>
            <a:avLst/>
            <a:gdLst>
              <a:gd name="connsiteX0" fmla="*/ 419084 w 419084"/>
              <a:gd name="connsiteY0" fmla="*/ 381000 h 381000"/>
              <a:gd name="connsiteX1" fmla="*/ 28559 w 419084"/>
              <a:gd name="connsiteY1" fmla="*/ 180975 h 381000"/>
              <a:gd name="connsiteX2" fmla="*/ 161909 w 419084"/>
              <a:gd name="connsiteY2" fmla="*/ 0 h 381000"/>
            </a:gdLst>
            <a:ahLst/>
            <a:cxnLst>
              <a:cxn ang="0">
                <a:pos x="connsiteX0" y="connsiteY0"/>
              </a:cxn>
              <a:cxn ang="0">
                <a:pos x="connsiteX1" y="connsiteY1"/>
              </a:cxn>
              <a:cxn ang="0">
                <a:pos x="connsiteX2" y="connsiteY2"/>
              </a:cxn>
            </a:cxnLst>
            <a:rect l="l" t="t" r="r" b="b"/>
            <a:pathLst>
              <a:path w="419084" h="381000">
                <a:moveTo>
                  <a:pt x="419084" y="381000"/>
                </a:moveTo>
                <a:cubicBezTo>
                  <a:pt x="245252" y="312737"/>
                  <a:pt x="71421" y="244475"/>
                  <a:pt x="28559" y="180975"/>
                </a:cubicBezTo>
                <a:cubicBezTo>
                  <a:pt x="-14304" y="117475"/>
                  <a:pt x="-34941" y="12700"/>
                  <a:pt x="161909" y="0"/>
                </a:cubicBezTo>
              </a:path>
            </a:pathLst>
          </a:cu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99" name="Freeform 98"/>
          <p:cNvSpPr/>
          <p:nvPr/>
        </p:nvSpPr>
        <p:spPr>
          <a:xfrm>
            <a:off x="381001" y="1736664"/>
            <a:ext cx="3162300" cy="988448"/>
          </a:xfrm>
          <a:custGeom>
            <a:avLst/>
            <a:gdLst>
              <a:gd name="connsiteX0" fmla="*/ 157938 w 947607"/>
              <a:gd name="connsiteY0" fmla="*/ 0 h 5076036"/>
              <a:gd name="connsiteX1" fmla="*/ 789669 w 947607"/>
              <a:gd name="connsiteY1" fmla="*/ 0 h 5076036"/>
              <a:gd name="connsiteX2" fmla="*/ 947607 w 947607"/>
              <a:gd name="connsiteY2" fmla="*/ 157938 h 5076036"/>
              <a:gd name="connsiteX3" fmla="*/ 947607 w 947607"/>
              <a:gd name="connsiteY3" fmla="*/ 5076036 h 5076036"/>
              <a:gd name="connsiteX4" fmla="*/ 947607 w 947607"/>
              <a:gd name="connsiteY4" fmla="*/ 5076036 h 5076036"/>
              <a:gd name="connsiteX5" fmla="*/ 0 w 947607"/>
              <a:gd name="connsiteY5" fmla="*/ 5076036 h 5076036"/>
              <a:gd name="connsiteX6" fmla="*/ 0 w 947607"/>
              <a:gd name="connsiteY6" fmla="*/ 5076036 h 5076036"/>
              <a:gd name="connsiteX7" fmla="*/ 0 w 947607"/>
              <a:gd name="connsiteY7" fmla="*/ 157938 h 5076036"/>
              <a:gd name="connsiteX8" fmla="*/ 157938 w 947607"/>
              <a:gd name="connsiteY8" fmla="*/ 0 h 507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7607" h="5076036">
                <a:moveTo>
                  <a:pt x="947607" y="846027"/>
                </a:moveTo>
                <a:lnTo>
                  <a:pt x="947607" y="4230009"/>
                </a:lnTo>
                <a:cubicBezTo>
                  <a:pt x="947607" y="4697257"/>
                  <a:pt x="934406" y="5076033"/>
                  <a:pt x="918123" y="5076033"/>
                </a:cubicBezTo>
                <a:lnTo>
                  <a:pt x="0" y="5076033"/>
                </a:lnTo>
                <a:lnTo>
                  <a:pt x="0" y="5076033"/>
                </a:lnTo>
                <a:lnTo>
                  <a:pt x="0" y="3"/>
                </a:lnTo>
                <a:lnTo>
                  <a:pt x="0" y="3"/>
                </a:lnTo>
                <a:lnTo>
                  <a:pt x="918123" y="3"/>
                </a:lnTo>
                <a:cubicBezTo>
                  <a:pt x="934406" y="3"/>
                  <a:pt x="947607" y="378779"/>
                  <a:pt x="947607" y="846027"/>
                </a:cubicBezTo>
                <a:close/>
              </a:path>
            </a:pathLst>
          </a:custGeom>
          <a:ln w="19050">
            <a:solidFill>
              <a:srgbClr val="7B3F3F">
                <a:alpha val="90000"/>
              </a:srgbClr>
            </a:solidFill>
          </a:ln>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2241" tIns="58958" rIns="58958" bIns="58959" numCol="1" spcCol="1270" anchor="ctr" anchorCtr="0">
            <a:noAutofit/>
          </a:bodyPr>
          <a:lstStyle/>
          <a:p>
            <a:pPr marL="0" lvl="1" defTabSz="889000">
              <a:lnSpc>
                <a:spcPct val="90000"/>
              </a:lnSpc>
              <a:spcBef>
                <a:spcPct val="0"/>
              </a:spcBef>
              <a:spcAft>
                <a:spcPct val="15000"/>
              </a:spcAft>
            </a:pPr>
            <a:r>
              <a:rPr lang="en-US" sz="2000" b="1" dirty="0"/>
              <a:t>Energy Savings</a:t>
            </a:r>
            <a:r>
              <a:rPr lang="en-US" sz="2000" dirty="0"/>
              <a:t> from EE/RE Programs</a:t>
            </a:r>
          </a:p>
        </p:txBody>
      </p:sp>
      <p:sp>
        <p:nvSpPr>
          <p:cNvPr id="100" name="Freeform 99"/>
          <p:cNvSpPr/>
          <p:nvPr/>
        </p:nvSpPr>
        <p:spPr>
          <a:xfrm>
            <a:off x="381001" y="5147883"/>
            <a:ext cx="3162300" cy="988448"/>
          </a:xfrm>
          <a:custGeom>
            <a:avLst/>
            <a:gdLst>
              <a:gd name="connsiteX0" fmla="*/ 157938 w 947607"/>
              <a:gd name="connsiteY0" fmla="*/ 0 h 5076036"/>
              <a:gd name="connsiteX1" fmla="*/ 789669 w 947607"/>
              <a:gd name="connsiteY1" fmla="*/ 0 h 5076036"/>
              <a:gd name="connsiteX2" fmla="*/ 947607 w 947607"/>
              <a:gd name="connsiteY2" fmla="*/ 157938 h 5076036"/>
              <a:gd name="connsiteX3" fmla="*/ 947607 w 947607"/>
              <a:gd name="connsiteY3" fmla="*/ 5076036 h 5076036"/>
              <a:gd name="connsiteX4" fmla="*/ 947607 w 947607"/>
              <a:gd name="connsiteY4" fmla="*/ 5076036 h 5076036"/>
              <a:gd name="connsiteX5" fmla="*/ 0 w 947607"/>
              <a:gd name="connsiteY5" fmla="*/ 5076036 h 5076036"/>
              <a:gd name="connsiteX6" fmla="*/ 0 w 947607"/>
              <a:gd name="connsiteY6" fmla="*/ 5076036 h 5076036"/>
              <a:gd name="connsiteX7" fmla="*/ 0 w 947607"/>
              <a:gd name="connsiteY7" fmla="*/ 157938 h 5076036"/>
              <a:gd name="connsiteX8" fmla="*/ 157938 w 947607"/>
              <a:gd name="connsiteY8" fmla="*/ 0 h 507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7607" h="5076036">
                <a:moveTo>
                  <a:pt x="947607" y="846027"/>
                </a:moveTo>
                <a:lnTo>
                  <a:pt x="947607" y="4230009"/>
                </a:lnTo>
                <a:cubicBezTo>
                  <a:pt x="947607" y="4697257"/>
                  <a:pt x="934406" y="5076033"/>
                  <a:pt x="918123" y="5076033"/>
                </a:cubicBezTo>
                <a:lnTo>
                  <a:pt x="0" y="5076033"/>
                </a:lnTo>
                <a:lnTo>
                  <a:pt x="0" y="5076033"/>
                </a:lnTo>
                <a:lnTo>
                  <a:pt x="0" y="3"/>
                </a:lnTo>
                <a:lnTo>
                  <a:pt x="0" y="3"/>
                </a:lnTo>
                <a:lnTo>
                  <a:pt x="918123" y="3"/>
                </a:lnTo>
                <a:cubicBezTo>
                  <a:pt x="934406" y="3"/>
                  <a:pt x="947607" y="378779"/>
                  <a:pt x="947607" y="846027"/>
                </a:cubicBezTo>
                <a:close/>
              </a:path>
            </a:pathLst>
          </a:custGeom>
          <a:ln w="19050">
            <a:solidFill>
              <a:srgbClr val="601818">
                <a:alpha val="90000"/>
              </a:srgbClr>
            </a:solidFill>
          </a:ln>
        </p:spPr>
        <p:style>
          <a:lnRef idx="2">
            <a:schemeClr val="accent2">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42241" tIns="58958" rIns="58958" bIns="58959" numCol="1" spcCol="1270" anchor="ctr" anchorCtr="0">
            <a:noAutofit/>
          </a:bodyPr>
          <a:lstStyle/>
          <a:p>
            <a:pPr marL="0" lvl="1" defTabSz="889000">
              <a:lnSpc>
                <a:spcPct val="90000"/>
              </a:lnSpc>
              <a:spcBef>
                <a:spcPct val="0"/>
              </a:spcBef>
              <a:spcAft>
                <a:spcPct val="15000"/>
              </a:spcAft>
            </a:pPr>
            <a:r>
              <a:rPr lang="en-US" sz="2000" dirty="0"/>
              <a:t>Energy Production &amp; </a:t>
            </a:r>
            <a:r>
              <a:rPr lang="en-US" sz="2000" b="1" dirty="0"/>
              <a:t>Emissions Reductions</a:t>
            </a:r>
          </a:p>
        </p:txBody>
      </p:sp>
      <p:grpSp>
        <p:nvGrpSpPr>
          <p:cNvPr id="74" name="Group 73"/>
          <p:cNvGrpSpPr/>
          <p:nvPr/>
        </p:nvGrpSpPr>
        <p:grpSpPr>
          <a:xfrm>
            <a:off x="1401400" y="2943550"/>
            <a:ext cx="1281113" cy="1883555"/>
            <a:chOff x="1401400" y="2858326"/>
            <a:chExt cx="1281113" cy="1883555"/>
          </a:xfrm>
        </p:grpSpPr>
        <p:sp>
          <p:nvSpPr>
            <p:cNvPr id="101" name="Chevron 100"/>
            <p:cNvSpPr/>
            <p:nvPr/>
          </p:nvSpPr>
          <p:spPr bwMode="auto">
            <a:xfrm rot="5400000">
              <a:off x="1863839" y="2405412"/>
              <a:ext cx="365760" cy="1271588"/>
            </a:xfrm>
            <a:prstGeom prst="chevron">
              <a:avLst>
                <a:gd name="adj" fmla="val 72447"/>
              </a:avLst>
            </a:prstGeom>
            <a:solidFill>
              <a:srgbClr val="A77F7F"/>
            </a:solidFill>
            <a:ln w="3175" cap="flat" cmpd="sng" algn="ctr">
              <a:solidFill>
                <a:srgbClr val="7B3F3F"/>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25000" dirty="0">
                <a:ln>
                  <a:noFill/>
                </a:ln>
                <a:effectLst/>
                <a:latin typeface="Arial" charset="0"/>
                <a:ea typeface="ＭＳ Ｐゴシック" charset="-128"/>
              </a:endParaRPr>
            </a:p>
          </p:txBody>
        </p:sp>
        <p:sp>
          <p:nvSpPr>
            <p:cNvPr id="102" name="Chevron 101"/>
            <p:cNvSpPr/>
            <p:nvPr/>
          </p:nvSpPr>
          <p:spPr bwMode="auto">
            <a:xfrm rot="5400000">
              <a:off x="1854314" y="2595086"/>
              <a:ext cx="365760" cy="1271588"/>
            </a:xfrm>
            <a:prstGeom prst="chevron">
              <a:avLst>
                <a:gd name="adj" fmla="val 72447"/>
              </a:avLst>
            </a:prstGeom>
            <a:solidFill>
              <a:srgbClr val="A77F7F"/>
            </a:solidFill>
            <a:ln w="6350" cap="flat" cmpd="sng" algn="ctr">
              <a:solidFill>
                <a:srgbClr val="7B3F3F"/>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25000" dirty="0">
                <a:ln>
                  <a:noFill/>
                </a:ln>
                <a:effectLst/>
                <a:latin typeface="Arial" charset="0"/>
                <a:ea typeface="ＭＳ Ｐゴシック" charset="-128"/>
              </a:endParaRPr>
            </a:p>
          </p:txBody>
        </p:sp>
        <p:sp>
          <p:nvSpPr>
            <p:cNvPr id="103" name="Chevron 102"/>
            <p:cNvSpPr/>
            <p:nvPr/>
          </p:nvSpPr>
          <p:spPr bwMode="auto">
            <a:xfrm rot="5400000">
              <a:off x="1854314" y="2823686"/>
              <a:ext cx="365760" cy="1271588"/>
            </a:xfrm>
            <a:prstGeom prst="chevron">
              <a:avLst>
                <a:gd name="adj" fmla="val 72447"/>
              </a:avLst>
            </a:prstGeom>
            <a:solidFill>
              <a:srgbClr val="A77F7F"/>
            </a:solidFill>
            <a:ln w="12700" cap="flat" cmpd="sng" algn="ctr">
              <a:solidFill>
                <a:srgbClr val="7B3F3F"/>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25000" dirty="0">
                <a:ln>
                  <a:noFill/>
                </a:ln>
                <a:effectLst/>
                <a:latin typeface="Arial" charset="0"/>
                <a:ea typeface="ＭＳ Ｐゴシック" charset="-128"/>
              </a:endParaRPr>
            </a:p>
          </p:txBody>
        </p:sp>
        <p:sp>
          <p:nvSpPr>
            <p:cNvPr id="104" name="Chevron 103"/>
            <p:cNvSpPr/>
            <p:nvPr/>
          </p:nvSpPr>
          <p:spPr bwMode="auto">
            <a:xfrm rot="5400000">
              <a:off x="1854314" y="3128486"/>
              <a:ext cx="365760" cy="1271588"/>
            </a:xfrm>
            <a:prstGeom prst="chevron">
              <a:avLst>
                <a:gd name="adj" fmla="val 72447"/>
              </a:avLst>
            </a:prstGeom>
            <a:solidFill>
              <a:srgbClr val="A77F7F"/>
            </a:solidFill>
            <a:ln w="12700" cap="flat" cmpd="sng" algn="ctr">
              <a:solidFill>
                <a:srgbClr val="7B3F3F"/>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25000" dirty="0">
                <a:ln>
                  <a:noFill/>
                </a:ln>
                <a:effectLst/>
                <a:latin typeface="Arial" charset="0"/>
                <a:ea typeface="ＭＳ Ｐゴシック" charset="-128"/>
              </a:endParaRPr>
            </a:p>
          </p:txBody>
        </p:sp>
        <p:sp>
          <p:nvSpPr>
            <p:cNvPr id="105" name="Chevron 104"/>
            <p:cNvSpPr/>
            <p:nvPr/>
          </p:nvSpPr>
          <p:spPr bwMode="auto">
            <a:xfrm rot="5400000">
              <a:off x="1863839" y="3509486"/>
              <a:ext cx="365760" cy="1271588"/>
            </a:xfrm>
            <a:prstGeom prst="chevron">
              <a:avLst>
                <a:gd name="adj" fmla="val 72447"/>
              </a:avLst>
            </a:prstGeom>
            <a:solidFill>
              <a:srgbClr val="A77F7F"/>
            </a:solidFill>
            <a:ln w="19050" cap="flat" cmpd="sng" algn="ctr">
              <a:solidFill>
                <a:srgbClr val="7B3F3F"/>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25000" dirty="0">
                <a:ln>
                  <a:noFill/>
                </a:ln>
                <a:effectLst/>
                <a:latin typeface="Arial" charset="0"/>
                <a:ea typeface="ＭＳ Ｐゴシック" charset="-128"/>
              </a:endParaRPr>
            </a:p>
          </p:txBody>
        </p:sp>
        <p:sp>
          <p:nvSpPr>
            <p:cNvPr id="107" name="Chevron 106"/>
            <p:cNvSpPr/>
            <p:nvPr/>
          </p:nvSpPr>
          <p:spPr bwMode="auto">
            <a:xfrm rot="5400000">
              <a:off x="1854314" y="3923207"/>
              <a:ext cx="365760" cy="1271588"/>
            </a:xfrm>
            <a:prstGeom prst="chevron">
              <a:avLst>
                <a:gd name="adj" fmla="val 72447"/>
              </a:avLst>
            </a:prstGeom>
            <a:solidFill>
              <a:srgbClr val="A77F7F"/>
            </a:solidFill>
            <a:ln w="28575" cap="flat" cmpd="sng" algn="ctr">
              <a:solidFill>
                <a:srgbClr val="7B3F3F"/>
              </a:solid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25000" dirty="0">
                <a:ln>
                  <a:noFill/>
                </a:ln>
                <a:effectLst/>
                <a:latin typeface="Arial" charset="0"/>
                <a:ea typeface="ＭＳ Ｐゴシック" charset="-128"/>
              </a:endParaRPr>
            </a:p>
          </p:txBody>
        </p:sp>
      </p:grpSp>
      <p:pic>
        <p:nvPicPr>
          <p:cNvPr id="3" name="Recorded Sound">
            <a:hlinkClick r:id="" action="ppaction://media"/>
            <a:extLst>
              <a:ext uri="{FF2B5EF4-FFF2-40B4-BE49-F238E27FC236}">
                <a16:creationId xmlns:a16="http://schemas.microsoft.com/office/drawing/2014/main" id="{D776BD70-0D17-4F10-9700-3664425A8096}"/>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795026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1">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down)">
                                      <p:cBhvr>
                                        <p:cTn id="37" dur="500"/>
                                        <p:tgtEl>
                                          <p:spTgt spid="8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wipe(down)">
                                      <p:cBhvr>
                                        <p:cTn id="40" dur="500"/>
                                        <p:tgtEl>
                                          <p:spTgt spid="5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down)">
                                      <p:cBhvr>
                                        <p:cTn id="43" dur="500"/>
                                        <p:tgtEl>
                                          <p:spTgt spid="60"/>
                                        </p:tgtEl>
                                      </p:cBhvr>
                                    </p:animEffect>
                                  </p:childTnLst>
                                </p:cTn>
                              </p:par>
                            </p:childTnLst>
                          </p:cTn>
                        </p:par>
                        <p:par>
                          <p:cTn id="44" fill="hold">
                            <p:stCondLst>
                              <p:cond delay="500"/>
                            </p:stCondLst>
                            <p:childTnLst>
                              <p:par>
                                <p:cTn id="45" presetID="1" presetClass="entr" presetSubtype="0" fill="hold" grpId="0" nodeType="afterEffect">
                                  <p:stCondLst>
                                    <p:cond delay="0"/>
                                  </p:stCondLst>
                                  <p:childTnLst>
                                    <p:set>
                                      <p:cBhvr>
                                        <p:cTn id="46" dur="1" fill="hold">
                                          <p:stCondLst>
                                            <p:cond delay="0"/>
                                          </p:stCondLst>
                                        </p:cTn>
                                        <p:tgtEl>
                                          <p:spTgt spid="7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5">
                                            <p:txEl>
                                              <p:pRg st="0" end="0"/>
                                            </p:txEl>
                                          </p:spTgt>
                                        </p:tgtEl>
                                        <p:attrNameLst>
                                          <p:attrName>style.visibility</p:attrName>
                                        </p:attrNameLst>
                                      </p:cBhvr>
                                      <p:to>
                                        <p:strVal val="visible"/>
                                      </p:to>
                                    </p:set>
                                  </p:childTnLst>
                                </p:cTn>
                              </p:par>
                            </p:childTnLst>
                          </p:cTn>
                        </p:par>
                        <p:par>
                          <p:cTn id="51" fill="hold">
                            <p:stCondLst>
                              <p:cond delay="500"/>
                            </p:stCondLst>
                            <p:childTnLst>
                              <p:par>
                                <p:cTn id="52" presetID="1" presetClass="entr" presetSubtype="0" fill="hold" grpId="0" nodeType="afterEffect">
                                  <p:stCondLst>
                                    <p:cond delay="0"/>
                                  </p:stCondLst>
                                  <p:childTnLst>
                                    <p:set>
                                      <p:cBhvr>
                                        <p:cTn id="53" dur="1" fill="hold">
                                          <p:stCondLst>
                                            <p:cond delay="0"/>
                                          </p:stCondLst>
                                        </p:cTn>
                                        <p:tgtEl>
                                          <p:spTgt spid="79"/>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75">
                                            <p:txEl>
                                              <p:pRg st="1" end="1"/>
                                            </p:txEl>
                                          </p:spTgt>
                                        </p:tgtEl>
                                        <p:attrNameLst>
                                          <p:attrName>style.visibility</p:attrName>
                                        </p:attrNameLst>
                                      </p:cBhvr>
                                      <p:to>
                                        <p:strVal val="visible"/>
                                      </p:to>
                                    </p:set>
                                  </p:childTnLst>
                                </p:cTn>
                              </p:par>
                              <p:par>
                                <p:cTn id="60" presetID="22" presetClass="entr" presetSubtype="8" fill="hold" grpId="0" nodeType="with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wipe(left)">
                                      <p:cBhvr>
                                        <p:cTn id="62" dur="500"/>
                                        <p:tgtEl>
                                          <p:spTgt spid="61"/>
                                        </p:tgtEl>
                                      </p:cBhvr>
                                    </p:animEffect>
                                  </p:childTnLst>
                                </p:cTn>
                              </p:par>
                            </p:childTnLst>
                          </p:cTn>
                        </p:par>
                        <p:par>
                          <p:cTn id="63" fill="hold">
                            <p:stCondLst>
                              <p:cond delay="500"/>
                            </p:stCondLst>
                            <p:childTnLst>
                              <p:par>
                                <p:cTn id="64" presetID="1" presetClass="entr" presetSubtype="0" fill="hold" grpId="0" nodeType="afterEffect">
                                  <p:stCondLst>
                                    <p:cond delay="0"/>
                                  </p:stCondLst>
                                  <p:childTnLst>
                                    <p:set>
                                      <p:cBhvr>
                                        <p:cTn id="65" dur="1" fill="hold">
                                          <p:stCondLst>
                                            <p:cond delay="0"/>
                                          </p:stCondLst>
                                        </p:cTn>
                                        <p:tgtEl>
                                          <p:spTgt spid="97"/>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2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wipe(down)">
                                      <p:cBhvr>
                                        <p:cTn id="72" dur="500"/>
                                        <p:tgtEl>
                                          <p:spTgt spid="84"/>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ipe(down)">
                                      <p:cBhvr>
                                        <p:cTn id="75" dur="500"/>
                                        <p:tgtEl>
                                          <p:spTgt spid="62"/>
                                        </p:tgtEl>
                                      </p:cBhvr>
                                    </p:animEffect>
                                  </p:childTnLst>
                                </p:cTn>
                              </p:par>
                            </p:childTnLst>
                          </p:cTn>
                        </p:par>
                        <p:par>
                          <p:cTn id="76" fill="hold">
                            <p:stCondLst>
                              <p:cond delay="500"/>
                            </p:stCondLst>
                            <p:childTnLst>
                              <p:par>
                                <p:cTn id="77" presetID="1" presetClass="entr" presetSubtype="0" fill="hold" grpId="0" nodeType="afterEffect">
                                  <p:stCondLst>
                                    <p:cond delay="0"/>
                                  </p:stCondLst>
                                  <p:childTnLst>
                                    <p:set>
                                      <p:cBhvr>
                                        <p:cTn id="78" dur="1" fill="hold">
                                          <p:stCondLst>
                                            <p:cond delay="0"/>
                                          </p:stCondLst>
                                        </p:cTn>
                                        <p:tgtEl>
                                          <p:spTgt spid="7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7"/>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77">
                                            <p:txEl>
                                              <p:pRg st="0" end="0"/>
                                            </p:txEl>
                                          </p:spTgt>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3"/>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7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77">
                                            <p:txEl>
                                              <p:pRg st="1" end="1"/>
                                            </p:txEl>
                                          </p:spTgt>
                                        </p:tgtEl>
                                        <p:attrNameLst>
                                          <p:attrName>style.visibility</p:attrName>
                                        </p:attrNameLst>
                                      </p:cBhvr>
                                      <p:to>
                                        <p:strVal val="visible"/>
                                      </p:to>
                                    </p:set>
                                  </p:childTnLst>
                                </p:cTn>
                              </p:par>
                              <p:par>
                                <p:cTn id="91" presetID="22" presetClass="entr" presetSubtype="4" fill="hold" grpId="0" nodeType="withEffect">
                                  <p:stCondLst>
                                    <p:cond delay="0"/>
                                  </p:stCondLst>
                                  <p:childTnLst>
                                    <p:set>
                                      <p:cBhvr>
                                        <p:cTn id="92" dur="1" fill="hold">
                                          <p:stCondLst>
                                            <p:cond delay="0"/>
                                          </p:stCondLst>
                                        </p:cTn>
                                        <p:tgtEl>
                                          <p:spTgt spid="63"/>
                                        </p:tgtEl>
                                        <p:attrNameLst>
                                          <p:attrName>style.visibility</p:attrName>
                                        </p:attrNameLst>
                                      </p:cBhvr>
                                      <p:to>
                                        <p:strVal val="visible"/>
                                      </p:to>
                                    </p:set>
                                    <p:animEffect transition="in" filter="wipe(down)">
                                      <p:cBhvr>
                                        <p:cTn id="93" dur="500"/>
                                        <p:tgtEl>
                                          <p:spTgt spid="63"/>
                                        </p:tgtEl>
                                      </p:cBhvr>
                                    </p:animEffect>
                                  </p:childTnLst>
                                </p:cTn>
                              </p:par>
                            </p:childTnLst>
                          </p:cTn>
                        </p:par>
                        <p:par>
                          <p:cTn id="94" fill="hold">
                            <p:stCondLst>
                              <p:cond delay="500"/>
                            </p:stCondLst>
                            <p:childTnLst>
                              <p:par>
                                <p:cTn id="95" presetID="1" presetClass="entr" presetSubtype="0" fill="hold" grpId="0" nodeType="afterEffect">
                                  <p:stCondLst>
                                    <p:cond delay="0"/>
                                  </p:stCondLst>
                                  <p:childTnLst>
                                    <p:set>
                                      <p:cBhvr>
                                        <p:cTn id="96" dur="1" fill="hold">
                                          <p:stCondLst>
                                            <p:cond delay="0"/>
                                          </p:stCondLst>
                                        </p:cTn>
                                        <p:tgtEl>
                                          <p:spTgt spid="85"/>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6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77">
                                            <p:txEl>
                                              <p:pRg st="2" end="2"/>
                                            </p:txEl>
                                          </p:spTgt>
                                        </p:tgtEl>
                                        <p:attrNameLst>
                                          <p:attrName>style.visibility</p:attrName>
                                        </p:attrNameLst>
                                      </p:cBhvr>
                                      <p:to>
                                        <p:strVal val="visible"/>
                                      </p:to>
                                    </p:set>
                                  </p:childTnLst>
                                </p:cTn>
                              </p:par>
                              <p:par>
                                <p:cTn id="103" presetID="22" presetClass="entr" presetSubtype="4" fill="hold" grpId="0" nodeType="withEffect">
                                  <p:stCondLst>
                                    <p:cond delay="0"/>
                                  </p:stCondLst>
                                  <p:childTnLst>
                                    <p:set>
                                      <p:cBhvr>
                                        <p:cTn id="104" dur="1" fill="hold">
                                          <p:stCondLst>
                                            <p:cond delay="0"/>
                                          </p:stCondLst>
                                        </p:cTn>
                                        <p:tgtEl>
                                          <p:spTgt spid="64"/>
                                        </p:tgtEl>
                                        <p:attrNameLst>
                                          <p:attrName>style.visibility</p:attrName>
                                        </p:attrNameLst>
                                      </p:cBhvr>
                                      <p:to>
                                        <p:strVal val="visible"/>
                                      </p:to>
                                    </p:set>
                                    <p:animEffect transition="in" filter="wipe(down)">
                                      <p:cBhvr>
                                        <p:cTn id="105" dur="500"/>
                                        <p:tgtEl>
                                          <p:spTgt spid="64"/>
                                        </p:tgtEl>
                                      </p:cBhvr>
                                    </p:animEffect>
                                  </p:childTnLst>
                                </p:cTn>
                              </p:par>
                            </p:childTnLst>
                          </p:cTn>
                        </p:par>
                        <p:par>
                          <p:cTn id="106" fill="hold">
                            <p:stCondLst>
                              <p:cond delay="500"/>
                            </p:stCondLst>
                            <p:childTnLst>
                              <p:par>
                                <p:cTn id="107" presetID="1" presetClass="entr" presetSubtype="0" fill="hold" nodeType="afterEffect">
                                  <p:stCondLst>
                                    <p:cond delay="0"/>
                                  </p:stCondLst>
                                  <p:childTnLst>
                                    <p:set>
                                      <p:cBhvr>
                                        <p:cTn id="108" dur="1" fill="hold">
                                          <p:stCondLst>
                                            <p:cond delay="0"/>
                                          </p:stCondLst>
                                        </p:cTn>
                                        <p:tgtEl>
                                          <p:spTgt spid="88"/>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90"/>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xit" presetSubtype="0" fill="hold" grpId="1" nodeType="clickEffect">
                                  <p:stCondLst>
                                    <p:cond delay="0"/>
                                  </p:stCondLst>
                                  <p:childTnLst>
                                    <p:set>
                                      <p:cBhvr>
                                        <p:cTn id="114" dur="1" fill="hold">
                                          <p:stCondLst>
                                            <p:cond delay="0"/>
                                          </p:stCondLst>
                                        </p:cTn>
                                        <p:tgtEl>
                                          <p:spTgt spid="82"/>
                                        </p:tgtEl>
                                        <p:attrNameLst>
                                          <p:attrName>style.visibility</p:attrName>
                                        </p:attrNameLst>
                                      </p:cBhvr>
                                      <p:to>
                                        <p:strVal val="hidden"/>
                                      </p:to>
                                    </p:set>
                                  </p:childTnLst>
                                </p:cTn>
                              </p:par>
                              <p:par>
                                <p:cTn id="115" presetID="1" presetClass="exit" presetSubtype="0" fill="hold" grpId="1" nodeType="withEffect">
                                  <p:stCondLst>
                                    <p:cond delay="0"/>
                                  </p:stCondLst>
                                  <p:childTnLst>
                                    <p:set>
                                      <p:cBhvr>
                                        <p:cTn id="116" dur="1" fill="hold">
                                          <p:stCondLst>
                                            <p:cond delay="0"/>
                                          </p:stCondLst>
                                        </p:cTn>
                                        <p:tgtEl>
                                          <p:spTgt spid="81">
                                            <p:txEl>
                                              <p:pRg st="0" end="0"/>
                                            </p:txEl>
                                          </p:spTgt>
                                        </p:tgtEl>
                                        <p:attrNameLst>
                                          <p:attrName>style.visibility</p:attrName>
                                        </p:attrNameLst>
                                      </p:cBhvr>
                                      <p:to>
                                        <p:strVal val="hidden"/>
                                      </p:to>
                                    </p:set>
                                  </p:childTnLst>
                                </p:cTn>
                              </p:par>
                              <p:par>
                                <p:cTn id="117" presetID="1" presetClass="exit" presetSubtype="0" fill="hold" grpId="1" nodeType="withEffect">
                                  <p:stCondLst>
                                    <p:cond delay="0"/>
                                  </p:stCondLst>
                                  <p:childTnLst>
                                    <p:set>
                                      <p:cBhvr>
                                        <p:cTn id="118" dur="1" fill="hold">
                                          <p:stCondLst>
                                            <p:cond delay="0"/>
                                          </p:stCondLst>
                                        </p:cTn>
                                        <p:tgtEl>
                                          <p:spTgt spid="81">
                                            <p:txEl>
                                              <p:pRg st="1" end="1"/>
                                            </p:txEl>
                                          </p:spTgt>
                                        </p:tgtEl>
                                        <p:attrNameLst>
                                          <p:attrName>style.visibility</p:attrName>
                                        </p:attrNameLst>
                                      </p:cBhvr>
                                      <p:to>
                                        <p:strVal val="hidden"/>
                                      </p:to>
                                    </p:set>
                                  </p:childTnLst>
                                </p:cTn>
                              </p:par>
                              <p:par>
                                <p:cTn id="119" presetID="1" presetClass="exit" presetSubtype="0" fill="hold" grpId="1" nodeType="withEffect">
                                  <p:stCondLst>
                                    <p:cond delay="0"/>
                                  </p:stCondLst>
                                  <p:childTnLst>
                                    <p:set>
                                      <p:cBhvr>
                                        <p:cTn id="120" dur="1" fill="hold">
                                          <p:stCondLst>
                                            <p:cond delay="0"/>
                                          </p:stCondLst>
                                        </p:cTn>
                                        <p:tgtEl>
                                          <p:spTgt spid="81">
                                            <p:bg/>
                                          </p:spTgt>
                                        </p:tgtEl>
                                        <p:attrNameLst>
                                          <p:attrName>style.visibility</p:attrName>
                                        </p:attrNameLst>
                                      </p:cBhvr>
                                      <p:to>
                                        <p:strVal val="hidden"/>
                                      </p:to>
                                    </p:set>
                                  </p:childTnLst>
                                </p:cTn>
                              </p:par>
                              <p:par>
                                <p:cTn id="121" presetID="1" presetClass="exit" presetSubtype="0" fill="hold" grpId="1" nodeType="withEffect">
                                  <p:stCondLst>
                                    <p:cond delay="0"/>
                                  </p:stCondLst>
                                  <p:childTnLst>
                                    <p:set>
                                      <p:cBhvr>
                                        <p:cTn id="122" dur="1" fill="hold">
                                          <p:stCondLst>
                                            <p:cond delay="0"/>
                                          </p:stCondLst>
                                        </p:cTn>
                                        <p:tgtEl>
                                          <p:spTgt spid="83"/>
                                        </p:tgtEl>
                                        <p:attrNameLst>
                                          <p:attrName>style.visibility</p:attrName>
                                        </p:attrNameLst>
                                      </p:cBhvr>
                                      <p:to>
                                        <p:strVal val="hidden"/>
                                      </p:to>
                                    </p:set>
                                  </p:childTnLst>
                                </p:cTn>
                              </p:par>
                              <p:par>
                                <p:cTn id="123" presetID="1" presetClass="exit" presetSubtype="0" fill="hold" grpId="1" nodeType="withEffect">
                                  <p:stCondLst>
                                    <p:cond delay="0"/>
                                  </p:stCondLst>
                                  <p:childTnLst>
                                    <p:set>
                                      <p:cBhvr>
                                        <p:cTn id="124" dur="1" fill="hold">
                                          <p:stCondLst>
                                            <p:cond delay="0"/>
                                          </p:stCondLst>
                                        </p:cTn>
                                        <p:tgtEl>
                                          <p:spTgt spid="76"/>
                                        </p:tgtEl>
                                        <p:attrNameLst>
                                          <p:attrName>style.visibility</p:attrName>
                                        </p:attrNameLst>
                                      </p:cBhvr>
                                      <p:to>
                                        <p:strVal val="hidden"/>
                                      </p:to>
                                    </p:set>
                                  </p:childTnLst>
                                </p:cTn>
                              </p:par>
                              <p:par>
                                <p:cTn id="125" presetID="1" presetClass="exit" presetSubtype="0" fill="hold" grpId="1" nodeType="withEffect">
                                  <p:stCondLst>
                                    <p:cond delay="0"/>
                                  </p:stCondLst>
                                  <p:childTnLst>
                                    <p:set>
                                      <p:cBhvr>
                                        <p:cTn id="126" dur="1" fill="hold">
                                          <p:stCondLst>
                                            <p:cond delay="0"/>
                                          </p:stCondLst>
                                        </p:cTn>
                                        <p:tgtEl>
                                          <p:spTgt spid="75">
                                            <p:txEl>
                                              <p:pRg st="0" end="0"/>
                                            </p:txEl>
                                          </p:spTgt>
                                        </p:tgtEl>
                                        <p:attrNameLst>
                                          <p:attrName>style.visibility</p:attrName>
                                        </p:attrNameLst>
                                      </p:cBhvr>
                                      <p:to>
                                        <p:strVal val="hidden"/>
                                      </p:to>
                                    </p:set>
                                  </p:childTnLst>
                                </p:cTn>
                              </p:par>
                              <p:par>
                                <p:cTn id="127" presetID="1" presetClass="exit" presetSubtype="0" fill="hold" grpId="1" nodeType="withEffect">
                                  <p:stCondLst>
                                    <p:cond delay="0"/>
                                  </p:stCondLst>
                                  <p:childTnLst>
                                    <p:set>
                                      <p:cBhvr>
                                        <p:cTn id="128" dur="1" fill="hold">
                                          <p:stCondLst>
                                            <p:cond delay="0"/>
                                          </p:stCondLst>
                                        </p:cTn>
                                        <p:tgtEl>
                                          <p:spTgt spid="75">
                                            <p:txEl>
                                              <p:pRg st="1" end="1"/>
                                            </p:txEl>
                                          </p:spTgt>
                                        </p:tgtEl>
                                        <p:attrNameLst>
                                          <p:attrName>style.visibility</p:attrName>
                                        </p:attrNameLst>
                                      </p:cBhvr>
                                      <p:to>
                                        <p:strVal val="hidden"/>
                                      </p:to>
                                    </p:set>
                                  </p:childTnLst>
                                </p:cTn>
                              </p:par>
                              <p:par>
                                <p:cTn id="129" presetID="1" presetClass="exit" presetSubtype="0" fill="hold" grpId="1" nodeType="withEffect">
                                  <p:stCondLst>
                                    <p:cond delay="0"/>
                                  </p:stCondLst>
                                  <p:childTnLst>
                                    <p:set>
                                      <p:cBhvr>
                                        <p:cTn id="130" dur="1" fill="hold">
                                          <p:stCondLst>
                                            <p:cond delay="0"/>
                                          </p:stCondLst>
                                        </p:cTn>
                                        <p:tgtEl>
                                          <p:spTgt spid="75">
                                            <p:bg/>
                                          </p:spTgt>
                                        </p:tgtEl>
                                        <p:attrNameLst>
                                          <p:attrName>style.visibility</p:attrName>
                                        </p:attrNameLst>
                                      </p:cBhvr>
                                      <p:to>
                                        <p:strVal val="hidden"/>
                                      </p:to>
                                    </p:set>
                                  </p:childTnLst>
                                </p:cTn>
                              </p:par>
                              <p:par>
                                <p:cTn id="131" presetID="1" presetClass="exit" presetSubtype="0" fill="hold" grpId="1" nodeType="withEffect">
                                  <p:stCondLst>
                                    <p:cond delay="0"/>
                                  </p:stCondLst>
                                  <p:childTnLst>
                                    <p:set>
                                      <p:cBhvr>
                                        <p:cTn id="132" dur="1" fill="hold">
                                          <p:stCondLst>
                                            <p:cond delay="0"/>
                                          </p:stCondLst>
                                        </p:cTn>
                                        <p:tgtEl>
                                          <p:spTgt spid="84"/>
                                        </p:tgtEl>
                                        <p:attrNameLst>
                                          <p:attrName>style.visibility</p:attrName>
                                        </p:attrNameLst>
                                      </p:cBhvr>
                                      <p:to>
                                        <p:strVal val="hidden"/>
                                      </p:to>
                                    </p:set>
                                  </p:childTnLst>
                                </p:cTn>
                              </p:par>
                              <p:par>
                                <p:cTn id="133" presetID="1" presetClass="exit" presetSubtype="0" fill="hold" grpId="1" nodeType="withEffect">
                                  <p:stCondLst>
                                    <p:cond delay="0"/>
                                  </p:stCondLst>
                                  <p:childTnLst>
                                    <p:set>
                                      <p:cBhvr>
                                        <p:cTn id="134" dur="1" fill="hold">
                                          <p:stCondLst>
                                            <p:cond delay="0"/>
                                          </p:stCondLst>
                                        </p:cTn>
                                        <p:tgtEl>
                                          <p:spTgt spid="78"/>
                                        </p:tgtEl>
                                        <p:attrNameLst>
                                          <p:attrName>style.visibility</p:attrName>
                                        </p:attrNameLst>
                                      </p:cBhvr>
                                      <p:to>
                                        <p:strVal val="hidden"/>
                                      </p:to>
                                    </p:set>
                                  </p:childTnLst>
                                </p:cTn>
                              </p:par>
                              <p:par>
                                <p:cTn id="135" presetID="1" presetClass="exit" presetSubtype="0" fill="hold" grpId="1" nodeType="withEffect">
                                  <p:stCondLst>
                                    <p:cond delay="0"/>
                                  </p:stCondLst>
                                  <p:childTnLst>
                                    <p:set>
                                      <p:cBhvr>
                                        <p:cTn id="136" dur="1" fill="hold">
                                          <p:stCondLst>
                                            <p:cond delay="0"/>
                                          </p:stCondLst>
                                        </p:cTn>
                                        <p:tgtEl>
                                          <p:spTgt spid="60"/>
                                        </p:tgtEl>
                                        <p:attrNameLst>
                                          <p:attrName>style.visibility</p:attrName>
                                        </p:attrNameLst>
                                      </p:cBhvr>
                                      <p:to>
                                        <p:strVal val="hidden"/>
                                      </p:to>
                                    </p:set>
                                  </p:childTnLst>
                                </p:cTn>
                              </p:par>
                              <p:par>
                                <p:cTn id="137" presetID="1" presetClass="exit" presetSubtype="0" fill="hold" grpId="1" nodeType="withEffect">
                                  <p:stCondLst>
                                    <p:cond delay="0"/>
                                  </p:stCondLst>
                                  <p:childTnLst>
                                    <p:set>
                                      <p:cBhvr>
                                        <p:cTn id="138" dur="1" fill="hold">
                                          <p:stCondLst>
                                            <p:cond delay="0"/>
                                          </p:stCondLst>
                                        </p:cTn>
                                        <p:tgtEl>
                                          <p:spTgt spid="62"/>
                                        </p:tgtEl>
                                        <p:attrNameLst>
                                          <p:attrName>style.visibility</p:attrName>
                                        </p:attrNameLst>
                                      </p:cBhvr>
                                      <p:to>
                                        <p:strVal val="hidden"/>
                                      </p:to>
                                    </p:set>
                                  </p:childTnLst>
                                </p:cTn>
                              </p:par>
                              <p:par>
                                <p:cTn id="139" presetID="1" presetClass="exit" presetSubtype="0" fill="hold" grpId="1" nodeType="withEffect">
                                  <p:stCondLst>
                                    <p:cond delay="0"/>
                                  </p:stCondLst>
                                  <p:childTnLst>
                                    <p:set>
                                      <p:cBhvr>
                                        <p:cTn id="140" dur="1" fill="hold">
                                          <p:stCondLst>
                                            <p:cond delay="0"/>
                                          </p:stCondLst>
                                        </p:cTn>
                                        <p:tgtEl>
                                          <p:spTgt spid="64"/>
                                        </p:tgtEl>
                                        <p:attrNameLst>
                                          <p:attrName>style.visibility</p:attrName>
                                        </p:attrNameLst>
                                      </p:cBhvr>
                                      <p:to>
                                        <p:strVal val="hidden"/>
                                      </p:to>
                                    </p:set>
                                  </p:childTnLst>
                                </p:cTn>
                              </p:par>
                              <p:par>
                                <p:cTn id="141" presetID="1" presetClass="exit" presetSubtype="0" fill="hold" grpId="1" nodeType="withEffect">
                                  <p:stCondLst>
                                    <p:cond delay="0"/>
                                  </p:stCondLst>
                                  <p:childTnLst>
                                    <p:set>
                                      <p:cBhvr>
                                        <p:cTn id="142" dur="1" fill="hold">
                                          <p:stCondLst>
                                            <p:cond delay="0"/>
                                          </p:stCondLst>
                                        </p:cTn>
                                        <p:tgtEl>
                                          <p:spTgt spid="61"/>
                                        </p:tgtEl>
                                        <p:attrNameLst>
                                          <p:attrName>style.visibility</p:attrName>
                                        </p:attrNameLst>
                                      </p:cBhvr>
                                      <p:to>
                                        <p:strVal val="hidden"/>
                                      </p:to>
                                    </p:set>
                                  </p:childTnLst>
                                </p:cTn>
                              </p:par>
                              <p:par>
                                <p:cTn id="143" presetID="1" presetClass="exit" presetSubtype="0" fill="hold" grpId="1" nodeType="withEffect">
                                  <p:stCondLst>
                                    <p:cond delay="0"/>
                                  </p:stCondLst>
                                  <p:childTnLst>
                                    <p:set>
                                      <p:cBhvr>
                                        <p:cTn id="144" dur="1" fill="hold">
                                          <p:stCondLst>
                                            <p:cond delay="0"/>
                                          </p:stCondLst>
                                        </p:cTn>
                                        <p:tgtEl>
                                          <p:spTgt spid="59"/>
                                        </p:tgtEl>
                                        <p:attrNameLst>
                                          <p:attrName>style.visibility</p:attrName>
                                        </p:attrNameLst>
                                      </p:cBhvr>
                                      <p:to>
                                        <p:strVal val="hidden"/>
                                      </p:to>
                                    </p:set>
                                  </p:childTnLst>
                                </p:cTn>
                              </p:par>
                              <p:par>
                                <p:cTn id="145" presetID="1" presetClass="exit" presetSubtype="0" fill="hold" grpId="1" nodeType="withEffect">
                                  <p:stCondLst>
                                    <p:cond delay="0"/>
                                  </p:stCondLst>
                                  <p:childTnLst>
                                    <p:set>
                                      <p:cBhvr>
                                        <p:cTn id="146" dur="1" fill="hold">
                                          <p:stCondLst>
                                            <p:cond delay="0"/>
                                          </p:stCondLst>
                                        </p:cTn>
                                        <p:tgtEl>
                                          <p:spTgt spid="63"/>
                                        </p:tgtEl>
                                        <p:attrNameLst>
                                          <p:attrName>style.visibility</p:attrName>
                                        </p:attrNameLst>
                                      </p:cBhvr>
                                      <p:to>
                                        <p:strVal val="hidden"/>
                                      </p:to>
                                    </p:set>
                                  </p:childTnLst>
                                </p:cTn>
                              </p:par>
                              <p:par>
                                <p:cTn id="147" presetID="22" presetClass="entr" presetSubtype="4" fill="hold" grpId="0" nodeType="withEffect">
                                  <p:stCondLst>
                                    <p:cond delay="0"/>
                                  </p:stCondLst>
                                  <p:childTnLst>
                                    <p:set>
                                      <p:cBhvr>
                                        <p:cTn id="148" dur="1" fill="hold">
                                          <p:stCondLst>
                                            <p:cond delay="0"/>
                                          </p:stCondLst>
                                        </p:cTn>
                                        <p:tgtEl>
                                          <p:spTgt spid="55"/>
                                        </p:tgtEl>
                                        <p:attrNameLst>
                                          <p:attrName>style.visibility</p:attrName>
                                        </p:attrNameLst>
                                      </p:cBhvr>
                                      <p:to>
                                        <p:strVal val="visible"/>
                                      </p:to>
                                    </p:set>
                                    <p:animEffect transition="in" filter="wipe(down)">
                                      <p:cBhvr>
                                        <p:cTn id="149" dur="500"/>
                                        <p:tgtEl>
                                          <p:spTgt spid="5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57"/>
                                        </p:tgtEl>
                                        <p:attrNameLst>
                                          <p:attrName>style.visibility</p:attrName>
                                        </p:attrNameLst>
                                      </p:cBhvr>
                                      <p:to>
                                        <p:strVal val="visible"/>
                                      </p:to>
                                    </p:set>
                                    <p:animEffect transition="in" filter="wipe(down)">
                                      <p:cBhvr>
                                        <p:cTn id="152" dur="500"/>
                                        <p:tgtEl>
                                          <p:spTgt spid="57"/>
                                        </p:tgtEl>
                                      </p:cBhvr>
                                    </p:animEffect>
                                  </p:childTnLst>
                                </p:cTn>
                              </p:par>
                              <p:par>
                                <p:cTn id="153" presetID="22" presetClass="entr" presetSubtype="4" fill="hold" grpId="0" nodeType="withEffect">
                                  <p:stCondLst>
                                    <p:cond delay="0"/>
                                  </p:stCondLst>
                                  <p:childTnLst>
                                    <p:set>
                                      <p:cBhvr>
                                        <p:cTn id="154" dur="1" fill="hold">
                                          <p:stCondLst>
                                            <p:cond delay="0"/>
                                          </p:stCondLst>
                                        </p:cTn>
                                        <p:tgtEl>
                                          <p:spTgt spid="56"/>
                                        </p:tgtEl>
                                        <p:attrNameLst>
                                          <p:attrName>style.visibility</p:attrName>
                                        </p:attrNameLst>
                                      </p:cBhvr>
                                      <p:to>
                                        <p:strVal val="visible"/>
                                      </p:to>
                                    </p:set>
                                    <p:animEffect transition="in" filter="wipe(down)">
                                      <p:cBhvr>
                                        <p:cTn id="155" dur="500"/>
                                        <p:tgtEl>
                                          <p:spTgt spid="56"/>
                                        </p:tgtEl>
                                      </p:cBhvr>
                                    </p:animEffect>
                                  </p:childTnLst>
                                </p:cTn>
                              </p:par>
                              <p:par>
                                <p:cTn id="156" presetID="22" presetClass="entr" presetSubtype="4" fill="hold" grpId="0" nodeType="withEffect">
                                  <p:stCondLst>
                                    <p:cond delay="0"/>
                                  </p:stCondLst>
                                  <p:childTnLst>
                                    <p:set>
                                      <p:cBhvr>
                                        <p:cTn id="157" dur="1" fill="hold">
                                          <p:stCondLst>
                                            <p:cond delay="0"/>
                                          </p:stCondLst>
                                        </p:cTn>
                                        <p:tgtEl>
                                          <p:spTgt spid="53"/>
                                        </p:tgtEl>
                                        <p:attrNameLst>
                                          <p:attrName>style.visibility</p:attrName>
                                        </p:attrNameLst>
                                      </p:cBhvr>
                                      <p:to>
                                        <p:strVal val="visible"/>
                                      </p:to>
                                    </p:set>
                                    <p:animEffect transition="in" filter="wipe(down)">
                                      <p:cBhvr>
                                        <p:cTn id="158" dur="500"/>
                                        <p:tgtEl>
                                          <p:spTgt spid="53"/>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58"/>
                                        </p:tgtEl>
                                        <p:attrNameLst>
                                          <p:attrName>style.visibility</p:attrName>
                                        </p:attrNameLst>
                                      </p:cBhvr>
                                      <p:to>
                                        <p:strVal val="visible"/>
                                      </p:to>
                                    </p:set>
                                    <p:animEffect transition="in" filter="wipe(left)">
                                      <p:cBhvr>
                                        <p:cTn id="161" dur="500"/>
                                        <p:tgtEl>
                                          <p:spTgt spid="58"/>
                                        </p:tgtEl>
                                      </p:cBhvr>
                                    </p:animEffect>
                                  </p:childTnLst>
                                </p:cTn>
                              </p:par>
                              <p:par>
                                <p:cTn id="162" presetID="1" presetClass="exit" presetSubtype="0" fill="hold" grpId="1" nodeType="withEffect">
                                  <p:stCondLst>
                                    <p:cond delay="0"/>
                                  </p:stCondLst>
                                  <p:childTnLst>
                                    <p:set>
                                      <p:cBhvr>
                                        <p:cTn id="163" dur="1" fill="hold">
                                          <p:stCondLst>
                                            <p:cond delay="0"/>
                                          </p:stCondLst>
                                        </p:cTn>
                                        <p:tgtEl>
                                          <p:spTgt spid="77">
                                            <p:txEl>
                                              <p:pRg st="0" end="0"/>
                                            </p:txEl>
                                          </p:spTgt>
                                        </p:tgtEl>
                                        <p:attrNameLst>
                                          <p:attrName>style.visibility</p:attrName>
                                        </p:attrNameLst>
                                      </p:cBhvr>
                                      <p:to>
                                        <p:strVal val="hidden"/>
                                      </p:to>
                                    </p:set>
                                  </p:childTnLst>
                                </p:cTn>
                              </p:par>
                              <p:par>
                                <p:cTn id="164" presetID="1" presetClass="exit" presetSubtype="0" fill="hold" grpId="1" nodeType="withEffect">
                                  <p:stCondLst>
                                    <p:cond delay="0"/>
                                  </p:stCondLst>
                                  <p:childTnLst>
                                    <p:set>
                                      <p:cBhvr>
                                        <p:cTn id="165" dur="1" fill="hold">
                                          <p:stCondLst>
                                            <p:cond delay="0"/>
                                          </p:stCondLst>
                                        </p:cTn>
                                        <p:tgtEl>
                                          <p:spTgt spid="77">
                                            <p:txEl>
                                              <p:pRg st="1" end="1"/>
                                            </p:txEl>
                                          </p:spTgt>
                                        </p:tgtEl>
                                        <p:attrNameLst>
                                          <p:attrName>style.visibility</p:attrName>
                                        </p:attrNameLst>
                                      </p:cBhvr>
                                      <p:to>
                                        <p:strVal val="hidden"/>
                                      </p:to>
                                    </p:set>
                                  </p:childTnLst>
                                </p:cTn>
                              </p:par>
                              <p:par>
                                <p:cTn id="166" presetID="1" presetClass="exit" presetSubtype="0" fill="hold" grpId="1" nodeType="withEffect">
                                  <p:stCondLst>
                                    <p:cond delay="0"/>
                                  </p:stCondLst>
                                  <p:childTnLst>
                                    <p:set>
                                      <p:cBhvr>
                                        <p:cTn id="167" dur="1" fill="hold">
                                          <p:stCondLst>
                                            <p:cond delay="0"/>
                                          </p:stCondLst>
                                        </p:cTn>
                                        <p:tgtEl>
                                          <p:spTgt spid="77">
                                            <p:txEl>
                                              <p:pRg st="2" end="2"/>
                                            </p:txEl>
                                          </p:spTgt>
                                        </p:tgtEl>
                                        <p:attrNameLst>
                                          <p:attrName>style.visibility</p:attrName>
                                        </p:attrNameLst>
                                      </p:cBhvr>
                                      <p:to>
                                        <p:strVal val="hidden"/>
                                      </p:to>
                                    </p:set>
                                  </p:childTnLst>
                                </p:cTn>
                              </p:par>
                              <p:par>
                                <p:cTn id="168" presetID="1" presetClass="exit" presetSubtype="0" fill="hold" grpId="1" nodeType="withEffect">
                                  <p:stCondLst>
                                    <p:cond delay="0"/>
                                  </p:stCondLst>
                                  <p:childTnLst>
                                    <p:set>
                                      <p:cBhvr>
                                        <p:cTn id="169" dur="1" fill="hold">
                                          <p:stCondLst>
                                            <p:cond delay="0"/>
                                          </p:stCondLst>
                                        </p:cTn>
                                        <p:tgtEl>
                                          <p:spTgt spid="77">
                                            <p:bg/>
                                          </p:spTgt>
                                        </p:tgtEl>
                                        <p:attrNameLst>
                                          <p:attrName>style.visibility</p:attrName>
                                        </p:attrNameLst>
                                      </p:cBhvr>
                                      <p:to>
                                        <p:strVal val="hidden"/>
                                      </p:to>
                                    </p:set>
                                  </p:childTnLst>
                                </p:cTn>
                              </p:par>
                            </p:childTnLst>
                          </p:cTn>
                        </p:par>
                        <p:par>
                          <p:cTn id="170" fill="hold">
                            <p:stCondLst>
                              <p:cond delay="500"/>
                            </p:stCondLst>
                            <p:childTnLst>
                              <p:par>
                                <p:cTn id="171" presetID="10" presetClass="entr" presetSubtype="0" fill="hold" grpId="0" nodeType="afterEffect">
                                  <p:stCondLst>
                                    <p:cond delay="0"/>
                                  </p:stCondLst>
                                  <p:childTnLst>
                                    <p:set>
                                      <p:cBhvr>
                                        <p:cTn id="172" dur="1" fill="hold">
                                          <p:stCondLst>
                                            <p:cond delay="0"/>
                                          </p:stCondLst>
                                        </p:cTn>
                                        <p:tgtEl>
                                          <p:spTgt spid="99"/>
                                        </p:tgtEl>
                                        <p:attrNameLst>
                                          <p:attrName>style.visibility</p:attrName>
                                        </p:attrNameLst>
                                      </p:cBhvr>
                                      <p:to>
                                        <p:strVal val="visible"/>
                                      </p:to>
                                    </p:set>
                                    <p:animEffect transition="in" filter="fade">
                                      <p:cBhvr>
                                        <p:cTn id="173" dur="500"/>
                                        <p:tgtEl>
                                          <p:spTgt spid="99"/>
                                        </p:tgtEl>
                                      </p:cBhvr>
                                    </p:animEffect>
                                  </p:childTnLst>
                                </p:cTn>
                              </p:par>
                              <p:par>
                                <p:cTn id="174" presetID="32" presetClass="emph" presetSubtype="0" repeatCount="2000" fill="hold" nodeType="withEffect">
                                  <p:stCondLst>
                                    <p:cond delay="0"/>
                                  </p:stCondLst>
                                  <p:childTnLst>
                                    <p:animRot by="120000">
                                      <p:cBhvr>
                                        <p:cTn id="175" dur="100" fill="hold">
                                          <p:stCondLst>
                                            <p:cond delay="0"/>
                                          </p:stCondLst>
                                        </p:cTn>
                                        <p:tgtEl>
                                          <p:spTgt spid="72"/>
                                        </p:tgtEl>
                                        <p:attrNameLst>
                                          <p:attrName>r</p:attrName>
                                        </p:attrNameLst>
                                      </p:cBhvr>
                                    </p:animRot>
                                    <p:animRot by="-240000">
                                      <p:cBhvr>
                                        <p:cTn id="176" dur="200" fill="hold">
                                          <p:stCondLst>
                                            <p:cond delay="200"/>
                                          </p:stCondLst>
                                        </p:cTn>
                                        <p:tgtEl>
                                          <p:spTgt spid="72"/>
                                        </p:tgtEl>
                                        <p:attrNameLst>
                                          <p:attrName>r</p:attrName>
                                        </p:attrNameLst>
                                      </p:cBhvr>
                                    </p:animRot>
                                    <p:animRot by="240000">
                                      <p:cBhvr>
                                        <p:cTn id="177" dur="200" fill="hold">
                                          <p:stCondLst>
                                            <p:cond delay="400"/>
                                          </p:stCondLst>
                                        </p:cTn>
                                        <p:tgtEl>
                                          <p:spTgt spid="72"/>
                                        </p:tgtEl>
                                        <p:attrNameLst>
                                          <p:attrName>r</p:attrName>
                                        </p:attrNameLst>
                                      </p:cBhvr>
                                    </p:animRot>
                                    <p:animRot by="-240000">
                                      <p:cBhvr>
                                        <p:cTn id="178" dur="200" fill="hold">
                                          <p:stCondLst>
                                            <p:cond delay="600"/>
                                          </p:stCondLst>
                                        </p:cTn>
                                        <p:tgtEl>
                                          <p:spTgt spid="72"/>
                                        </p:tgtEl>
                                        <p:attrNameLst>
                                          <p:attrName>r</p:attrName>
                                        </p:attrNameLst>
                                      </p:cBhvr>
                                    </p:animRot>
                                    <p:animRot by="120000">
                                      <p:cBhvr>
                                        <p:cTn id="179" dur="200" fill="hold">
                                          <p:stCondLst>
                                            <p:cond delay="800"/>
                                          </p:stCondLst>
                                        </p:cTn>
                                        <p:tgtEl>
                                          <p:spTgt spid="72"/>
                                        </p:tgtEl>
                                        <p:attrNameLst>
                                          <p:attrName>r</p:attrName>
                                        </p:attrNameLst>
                                      </p:cBhvr>
                                    </p:animRot>
                                  </p:childTnLst>
                                </p:cTn>
                              </p:par>
                              <p:par>
                                <p:cTn id="180" presetID="32" presetClass="emph" presetSubtype="0" repeatCount="2000" fill="hold" nodeType="withEffect">
                                  <p:stCondLst>
                                    <p:cond delay="0"/>
                                  </p:stCondLst>
                                  <p:childTnLst>
                                    <p:animRot by="120000">
                                      <p:cBhvr>
                                        <p:cTn id="181" dur="100" fill="hold">
                                          <p:stCondLst>
                                            <p:cond delay="0"/>
                                          </p:stCondLst>
                                        </p:cTn>
                                        <p:tgtEl>
                                          <p:spTgt spid="67"/>
                                        </p:tgtEl>
                                        <p:attrNameLst>
                                          <p:attrName>r</p:attrName>
                                        </p:attrNameLst>
                                      </p:cBhvr>
                                    </p:animRot>
                                    <p:animRot by="-240000">
                                      <p:cBhvr>
                                        <p:cTn id="182" dur="200" fill="hold">
                                          <p:stCondLst>
                                            <p:cond delay="200"/>
                                          </p:stCondLst>
                                        </p:cTn>
                                        <p:tgtEl>
                                          <p:spTgt spid="67"/>
                                        </p:tgtEl>
                                        <p:attrNameLst>
                                          <p:attrName>r</p:attrName>
                                        </p:attrNameLst>
                                      </p:cBhvr>
                                    </p:animRot>
                                    <p:animRot by="240000">
                                      <p:cBhvr>
                                        <p:cTn id="183" dur="200" fill="hold">
                                          <p:stCondLst>
                                            <p:cond delay="400"/>
                                          </p:stCondLst>
                                        </p:cTn>
                                        <p:tgtEl>
                                          <p:spTgt spid="67"/>
                                        </p:tgtEl>
                                        <p:attrNameLst>
                                          <p:attrName>r</p:attrName>
                                        </p:attrNameLst>
                                      </p:cBhvr>
                                    </p:animRot>
                                    <p:animRot by="-240000">
                                      <p:cBhvr>
                                        <p:cTn id="184" dur="200" fill="hold">
                                          <p:stCondLst>
                                            <p:cond delay="600"/>
                                          </p:stCondLst>
                                        </p:cTn>
                                        <p:tgtEl>
                                          <p:spTgt spid="67"/>
                                        </p:tgtEl>
                                        <p:attrNameLst>
                                          <p:attrName>r</p:attrName>
                                        </p:attrNameLst>
                                      </p:cBhvr>
                                    </p:animRot>
                                    <p:animRot by="120000">
                                      <p:cBhvr>
                                        <p:cTn id="185" dur="200" fill="hold">
                                          <p:stCondLst>
                                            <p:cond delay="800"/>
                                          </p:stCondLst>
                                        </p:cTn>
                                        <p:tgtEl>
                                          <p:spTgt spid="67"/>
                                        </p:tgtEl>
                                        <p:attrNameLst>
                                          <p:attrName>r</p:attrName>
                                        </p:attrNameLst>
                                      </p:cBhvr>
                                    </p:animRot>
                                  </p:childTnLst>
                                </p:cTn>
                              </p:par>
                              <p:par>
                                <p:cTn id="186" presetID="32" presetClass="emph" presetSubtype="0" repeatCount="2000" fill="hold" nodeType="withEffect">
                                  <p:stCondLst>
                                    <p:cond delay="0"/>
                                  </p:stCondLst>
                                  <p:childTnLst>
                                    <p:animRot by="120000">
                                      <p:cBhvr>
                                        <p:cTn id="187" dur="100" fill="hold">
                                          <p:stCondLst>
                                            <p:cond delay="0"/>
                                          </p:stCondLst>
                                        </p:cTn>
                                        <p:tgtEl>
                                          <p:spTgt spid="88"/>
                                        </p:tgtEl>
                                        <p:attrNameLst>
                                          <p:attrName>r</p:attrName>
                                        </p:attrNameLst>
                                      </p:cBhvr>
                                    </p:animRot>
                                    <p:animRot by="-240000">
                                      <p:cBhvr>
                                        <p:cTn id="188" dur="200" fill="hold">
                                          <p:stCondLst>
                                            <p:cond delay="200"/>
                                          </p:stCondLst>
                                        </p:cTn>
                                        <p:tgtEl>
                                          <p:spTgt spid="88"/>
                                        </p:tgtEl>
                                        <p:attrNameLst>
                                          <p:attrName>r</p:attrName>
                                        </p:attrNameLst>
                                      </p:cBhvr>
                                    </p:animRot>
                                    <p:animRot by="240000">
                                      <p:cBhvr>
                                        <p:cTn id="189" dur="200" fill="hold">
                                          <p:stCondLst>
                                            <p:cond delay="400"/>
                                          </p:stCondLst>
                                        </p:cTn>
                                        <p:tgtEl>
                                          <p:spTgt spid="88"/>
                                        </p:tgtEl>
                                        <p:attrNameLst>
                                          <p:attrName>r</p:attrName>
                                        </p:attrNameLst>
                                      </p:cBhvr>
                                    </p:animRot>
                                    <p:animRot by="-240000">
                                      <p:cBhvr>
                                        <p:cTn id="190" dur="200" fill="hold">
                                          <p:stCondLst>
                                            <p:cond delay="600"/>
                                          </p:stCondLst>
                                        </p:cTn>
                                        <p:tgtEl>
                                          <p:spTgt spid="88"/>
                                        </p:tgtEl>
                                        <p:attrNameLst>
                                          <p:attrName>r</p:attrName>
                                        </p:attrNameLst>
                                      </p:cBhvr>
                                    </p:animRot>
                                    <p:animRot by="120000">
                                      <p:cBhvr>
                                        <p:cTn id="191" dur="200" fill="hold">
                                          <p:stCondLst>
                                            <p:cond delay="800"/>
                                          </p:stCondLst>
                                        </p:cTn>
                                        <p:tgtEl>
                                          <p:spTgt spid="88"/>
                                        </p:tgtEl>
                                        <p:attrNameLst>
                                          <p:attrName>r</p:attrName>
                                        </p:attrNameLst>
                                      </p:cBhvr>
                                    </p:animRot>
                                  </p:childTnLst>
                                </p:cTn>
                              </p:par>
                              <p:par>
                                <p:cTn id="192" presetID="32" presetClass="emph" presetSubtype="0" repeatCount="2000" fill="hold" nodeType="withEffect">
                                  <p:stCondLst>
                                    <p:cond delay="0"/>
                                  </p:stCondLst>
                                  <p:childTnLst>
                                    <p:animRot by="120000">
                                      <p:cBhvr>
                                        <p:cTn id="193" dur="100" fill="hold">
                                          <p:stCondLst>
                                            <p:cond delay="0"/>
                                          </p:stCondLst>
                                        </p:cTn>
                                        <p:tgtEl>
                                          <p:spTgt spid="41"/>
                                        </p:tgtEl>
                                        <p:attrNameLst>
                                          <p:attrName>r</p:attrName>
                                        </p:attrNameLst>
                                      </p:cBhvr>
                                    </p:animRot>
                                    <p:animRot by="-240000">
                                      <p:cBhvr>
                                        <p:cTn id="194" dur="200" fill="hold">
                                          <p:stCondLst>
                                            <p:cond delay="200"/>
                                          </p:stCondLst>
                                        </p:cTn>
                                        <p:tgtEl>
                                          <p:spTgt spid="41"/>
                                        </p:tgtEl>
                                        <p:attrNameLst>
                                          <p:attrName>r</p:attrName>
                                        </p:attrNameLst>
                                      </p:cBhvr>
                                    </p:animRot>
                                    <p:animRot by="240000">
                                      <p:cBhvr>
                                        <p:cTn id="195" dur="200" fill="hold">
                                          <p:stCondLst>
                                            <p:cond delay="400"/>
                                          </p:stCondLst>
                                        </p:cTn>
                                        <p:tgtEl>
                                          <p:spTgt spid="41"/>
                                        </p:tgtEl>
                                        <p:attrNameLst>
                                          <p:attrName>r</p:attrName>
                                        </p:attrNameLst>
                                      </p:cBhvr>
                                    </p:animRot>
                                    <p:animRot by="-240000">
                                      <p:cBhvr>
                                        <p:cTn id="196" dur="200" fill="hold">
                                          <p:stCondLst>
                                            <p:cond delay="600"/>
                                          </p:stCondLst>
                                        </p:cTn>
                                        <p:tgtEl>
                                          <p:spTgt spid="41"/>
                                        </p:tgtEl>
                                        <p:attrNameLst>
                                          <p:attrName>r</p:attrName>
                                        </p:attrNameLst>
                                      </p:cBhvr>
                                    </p:animRot>
                                    <p:animRot by="120000">
                                      <p:cBhvr>
                                        <p:cTn id="197" dur="200" fill="hold">
                                          <p:stCondLst>
                                            <p:cond delay="800"/>
                                          </p:stCondLst>
                                        </p:cTn>
                                        <p:tgtEl>
                                          <p:spTgt spid="41"/>
                                        </p:tgtEl>
                                        <p:attrNameLst>
                                          <p:attrName>r</p:attrName>
                                        </p:attrNameLst>
                                      </p:cBhvr>
                                    </p:animRot>
                                  </p:childTnLst>
                                </p:cTn>
                              </p:par>
                              <p:par>
                                <p:cTn id="198" presetID="32" presetClass="emph" presetSubtype="0" repeatCount="2000" fill="hold" nodeType="withEffect">
                                  <p:stCondLst>
                                    <p:cond delay="0"/>
                                  </p:stCondLst>
                                  <p:childTnLst>
                                    <p:animRot by="120000">
                                      <p:cBhvr>
                                        <p:cTn id="199" dur="100" fill="hold">
                                          <p:stCondLst>
                                            <p:cond delay="0"/>
                                          </p:stCondLst>
                                        </p:cTn>
                                        <p:tgtEl>
                                          <p:spTgt spid="43"/>
                                        </p:tgtEl>
                                        <p:attrNameLst>
                                          <p:attrName>r</p:attrName>
                                        </p:attrNameLst>
                                      </p:cBhvr>
                                    </p:animRot>
                                    <p:animRot by="-240000">
                                      <p:cBhvr>
                                        <p:cTn id="200" dur="200" fill="hold">
                                          <p:stCondLst>
                                            <p:cond delay="200"/>
                                          </p:stCondLst>
                                        </p:cTn>
                                        <p:tgtEl>
                                          <p:spTgt spid="43"/>
                                        </p:tgtEl>
                                        <p:attrNameLst>
                                          <p:attrName>r</p:attrName>
                                        </p:attrNameLst>
                                      </p:cBhvr>
                                    </p:animRot>
                                    <p:animRot by="240000">
                                      <p:cBhvr>
                                        <p:cTn id="201" dur="200" fill="hold">
                                          <p:stCondLst>
                                            <p:cond delay="400"/>
                                          </p:stCondLst>
                                        </p:cTn>
                                        <p:tgtEl>
                                          <p:spTgt spid="43"/>
                                        </p:tgtEl>
                                        <p:attrNameLst>
                                          <p:attrName>r</p:attrName>
                                        </p:attrNameLst>
                                      </p:cBhvr>
                                    </p:animRot>
                                    <p:animRot by="-240000">
                                      <p:cBhvr>
                                        <p:cTn id="202" dur="200" fill="hold">
                                          <p:stCondLst>
                                            <p:cond delay="600"/>
                                          </p:stCondLst>
                                        </p:cTn>
                                        <p:tgtEl>
                                          <p:spTgt spid="43"/>
                                        </p:tgtEl>
                                        <p:attrNameLst>
                                          <p:attrName>r</p:attrName>
                                        </p:attrNameLst>
                                      </p:cBhvr>
                                    </p:animRot>
                                    <p:animRot by="120000">
                                      <p:cBhvr>
                                        <p:cTn id="203" dur="200" fill="hold">
                                          <p:stCondLst>
                                            <p:cond delay="800"/>
                                          </p:stCondLst>
                                        </p:cTn>
                                        <p:tgtEl>
                                          <p:spTgt spid="43"/>
                                        </p:tgtEl>
                                        <p:attrNameLst>
                                          <p:attrName>r</p:attrName>
                                        </p:attrNameLst>
                                      </p:cBhvr>
                                    </p:animRot>
                                  </p:childTnLst>
                                </p:cTn>
                              </p:par>
                              <p:par>
                                <p:cTn id="204" presetID="32" presetClass="emph" presetSubtype="0" repeatCount="2000" fill="hold" nodeType="withEffect">
                                  <p:stCondLst>
                                    <p:cond delay="0"/>
                                  </p:stCondLst>
                                  <p:childTnLst>
                                    <p:animRot by="120000">
                                      <p:cBhvr>
                                        <p:cTn id="205" dur="100" fill="hold">
                                          <p:stCondLst>
                                            <p:cond delay="0"/>
                                          </p:stCondLst>
                                        </p:cTn>
                                        <p:tgtEl>
                                          <p:spTgt spid="44"/>
                                        </p:tgtEl>
                                        <p:attrNameLst>
                                          <p:attrName>r</p:attrName>
                                        </p:attrNameLst>
                                      </p:cBhvr>
                                    </p:animRot>
                                    <p:animRot by="-240000">
                                      <p:cBhvr>
                                        <p:cTn id="206" dur="200" fill="hold">
                                          <p:stCondLst>
                                            <p:cond delay="200"/>
                                          </p:stCondLst>
                                        </p:cTn>
                                        <p:tgtEl>
                                          <p:spTgt spid="44"/>
                                        </p:tgtEl>
                                        <p:attrNameLst>
                                          <p:attrName>r</p:attrName>
                                        </p:attrNameLst>
                                      </p:cBhvr>
                                    </p:animRot>
                                    <p:animRot by="240000">
                                      <p:cBhvr>
                                        <p:cTn id="207" dur="200" fill="hold">
                                          <p:stCondLst>
                                            <p:cond delay="400"/>
                                          </p:stCondLst>
                                        </p:cTn>
                                        <p:tgtEl>
                                          <p:spTgt spid="44"/>
                                        </p:tgtEl>
                                        <p:attrNameLst>
                                          <p:attrName>r</p:attrName>
                                        </p:attrNameLst>
                                      </p:cBhvr>
                                    </p:animRot>
                                    <p:animRot by="-240000">
                                      <p:cBhvr>
                                        <p:cTn id="208" dur="200" fill="hold">
                                          <p:stCondLst>
                                            <p:cond delay="600"/>
                                          </p:stCondLst>
                                        </p:cTn>
                                        <p:tgtEl>
                                          <p:spTgt spid="44"/>
                                        </p:tgtEl>
                                        <p:attrNameLst>
                                          <p:attrName>r</p:attrName>
                                        </p:attrNameLst>
                                      </p:cBhvr>
                                    </p:animRot>
                                    <p:animRot by="120000">
                                      <p:cBhvr>
                                        <p:cTn id="209" dur="200" fill="hold">
                                          <p:stCondLst>
                                            <p:cond delay="800"/>
                                          </p:stCondLst>
                                        </p:cTn>
                                        <p:tgtEl>
                                          <p:spTgt spid="44"/>
                                        </p:tgtEl>
                                        <p:attrNameLst>
                                          <p:attrName>r</p:attrName>
                                        </p:attrNameLst>
                                      </p:cBhvr>
                                    </p:animRot>
                                  </p:childTnLst>
                                </p:cTn>
                              </p:par>
                            </p:childTnLst>
                          </p:cTn>
                        </p:par>
                      </p:childTnLst>
                    </p:cTn>
                  </p:par>
                  <p:par>
                    <p:cTn id="210" fill="hold">
                      <p:stCondLst>
                        <p:cond delay="indefinite"/>
                      </p:stCondLst>
                      <p:childTnLst>
                        <p:par>
                          <p:cTn id="211" fill="hold">
                            <p:stCondLst>
                              <p:cond delay="0"/>
                            </p:stCondLst>
                            <p:childTnLst>
                              <p:par>
                                <p:cTn id="212" presetID="22" presetClass="entr" presetSubtype="1" fill="hold" nodeType="clickEffect">
                                  <p:stCondLst>
                                    <p:cond delay="0"/>
                                  </p:stCondLst>
                                  <p:childTnLst>
                                    <p:set>
                                      <p:cBhvr>
                                        <p:cTn id="213" dur="1" fill="hold">
                                          <p:stCondLst>
                                            <p:cond delay="0"/>
                                          </p:stCondLst>
                                        </p:cTn>
                                        <p:tgtEl>
                                          <p:spTgt spid="74"/>
                                        </p:tgtEl>
                                        <p:attrNameLst>
                                          <p:attrName>style.visibility</p:attrName>
                                        </p:attrNameLst>
                                      </p:cBhvr>
                                      <p:to>
                                        <p:strVal val="visible"/>
                                      </p:to>
                                    </p:set>
                                    <p:animEffect transition="in" filter="wipe(up)">
                                      <p:cBhvr>
                                        <p:cTn id="214" dur="500"/>
                                        <p:tgtEl>
                                          <p:spTgt spid="74"/>
                                        </p:tgtEl>
                                      </p:cBhvr>
                                    </p:animEffect>
                                  </p:childTnLst>
                                </p:cTn>
                              </p:par>
                            </p:childTnLst>
                          </p:cTn>
                        </p:par>
                        <p:par>
                          <p:cTn id="215" fill="hold">
                            <p:stCondLst>
                              <p:cond delay="500"/>
                            </p:stCondLst>
                            <p:childTnLst>
                              <p:par>
                                <p:cTn id="216" presetID="1" presetClass="entr" presetSubtype="0" fill="hold" grpId="0" nodeType="afterEffect">
                                  <p:stCondLst>
                                    <p:cond delay="0"/>
                                  </p:stCondLst>
                                  <p:childTnLst>
                                    <p:set>
                                      <p:cBhvr>
                                        <p:cTn id="217" dur="1" fill="hold">
                                          <p:stCondLst>
                                            <p:cond delay="0"/>
                                          </p:stCondLst>
                                        </p:cTn>
                                        <p:tgtEl>
                                          <p:spTgt spid="100"/>
                                        </p:tgtEl>
                                        <p:attrNameLst>
                                          <p:attrName>style.visibility</p:attrName>
                                        </p:attrNameLst>
                                      </p:cBhvr>
                                      <p:to>
                                        <p:strVal val="visible"/>
                                      </p:to>
                                    </p:set>
                                  </p:childTnLst>
                                </p:cTn>
                              </p:par>
                            </p:childTnLst>
                          </p:cTn>
                        </p:par>
                        <p:par>
                          <p:cTn id="218" fill="hold">
                            <p:stCondLst>
                              <p:cond delay="500"/>
                            </p:stCondLst>
                            <p:childTnLst>
                              <p:par>
                                <p:cTn id="219" presetID="32" presetClass="emph" presetSubtype="0" repeatCount="2000" fill="hold" nodeType="afterEffect">
                                  <p:stCondLst>
                                    <p:cond delay="0"/>
                                  </p:stCondLst>
                                  <p:childTnLst>
                                    <p:animRot by="120000">
                                      <p:cBhvr>
                                        <p:cTn id="220" dur="100" fill="hold">
                                          <p:stCondLst>
                                            <p:cond delay="0"/>
                                          </p:stCondLst>
                                        </p:cTn>
                                        <p:tgtEl>
                                          <p:spTgt spid="32"/>
                                        </p:tgtEl>
                                        <p:attrNameLst>
                                          <p:attrName>r</p:attrName>
                                        </p:attrNameLst>
                                      </p:cBhvr>
                                    </p:animRot>
                                    <p:animRot by="-240000">
                                      <p:cBhvr>
                                        <p:cTn id="221" dur="200" fill="hold">
                                          <p:stCondLst>
                                            <p:cond delay="200"/>
                                          </p:stCondLst>
                                        </p:cTn>
                                        <p:tgtEl>
                                          <p:spTgt spid="32"/>
                                        </p:tgtEl>
                                        <p:attrNameLst>
                                          <p:attrName>r</p:attrName>
                                        </p:attrNameLst>
                                      </p:cBhvr>
                                    </p:animRot>
                                    <p:animRot by="240000">
                                      <p:cBhvr>
                                        <p:cTn id="222" dur="200" fill="hold">
                                          <p:stCondLst>
                                            <p:cond delay="400"/>
                                          </p:stCondLst>
                                        </p:cTn>
                                        <p:tgtEl>
                                          <p:spTgt spid="32"/>
                                        </p:tgtEl>
                                        <p:attrNameLst>
                                          <p:attrName>r</p:attrName>
                                        </p:attrNameLst>
                                      </p:cBhvr>
                                    </p:animRot>
                                    <p:animRot by="-240000">
                                      <p:cBhvr>
                                        <p:cTn id="223" dur="200" fill="hold">
                                          <p:stCondLst>
                                            <p:cond delay="600"/>
                                          </p:stCondLst>
                                        </p:cTn>
                                        <p:tgtEl>
                                          <p:spTgt spid="32"/>
                                        </p:tgtEl>
                                        <p:attrNameLst>
                                          <p:attrName>r</p:attrName>
                                        </p:attrNameLst>
                                      </p:cBhvr>
                                    </p:animRot>
                                    <p:animRot by="120000">
                                      <p:cBhvr>
                                        <p:cTn id="224" dur="200" fill="hold">
                                          <p:stCondLst>
                                            <p:cond delay="800"/>
                                          </p:stCondLst>
                                        </p:cTn>
                                        <p:tgtEl>
                                          <p:spTgt spid="32"/>
                                        </p:tgtEl>
                                        <p:attrNameLst>
                                          <p:attrName>r</p:attrName>
                                        </p:attrNameLst>
                                      </p:cBhvr>
                                    </p:animRot>
                                  </p:childTnLst>
                                </p:cTn>
                              </p:par>
                              <p:par>
                                <p:cTn id="225" presetID="32" presetClass="emph" presetSubtype="0" repeatCount="2000" fill="hold" nodeType="withEffect">
                                  <p:stCondLst>
                                    <p:cond delay="0"/>
                                  </p:stCondLst>
                                  <p:childTnLst>
                                    <p:animRot by="120000">
                                      <p:cBhvr>
                                        <p:cTn id="226" dur="100" fill="hold">
                                          <p:stCondLst>
                                            <p:cond delay="0"/>
                                          </p:stCondLst>
                                        </p:cTn>
                                        <p:tgtEl>
                                          <p:spTgt spid="35"/>
                                        </p:tgtEl>
                                        <p:attrNameLst>
                                          <p:attrName>r</p:attrName>
                                        </p:attrNameLst>
                                      </p:cBhvr>
                                    </p:animRot>
                                    <p:animRot by="-240000">
                                      <p:cBhvr>
                                        <p:cTn id="227" dur="200" fill="hold">
                                          <p:stCondLst>
                                            <p:cond delay="200"/>
                                          </p:stCondLst>
                                        </p:cTn>
                                        <p:tgtEl>
                                          <p:spTgt spid="35"/>
                                        </p:tgtEl>
                                        <p:attrNameLst>
                                          <p:attrName>r</p:attrName>
                                        </p:attrNameLst>
                                      </p:cBhvr>
                                    </p:animRot>
                                    <p:animRot by="240000">
                                      <p:cBhvr>
                                        <p:cTn id="228" dur="200" fill="hold">
                                          <p:stCondLst>
                                            <p:cond delay="400"/>
                                          </p:stCondLst>
                                        </p:cTn>
                                        <p:tgtEl>
                                          <p:spTgt spid="35"/>
                                        </p:tgtEl>
                                        <p:attrNameLst>
                                          <p:attrName>r</p:attrName>
                                        </p:attrNameLst>
                                      </p:cBhvr>
                                    </p:animRot>
                                    <p:animRot by="-240000">
                                      <p:cBhvr>
                                        <p:cTn id="229" dur="200" fill="hold">
                                          <p:stCondLst>
                                            <p:cond delay="600"/>
                                          </p:stCondLst>
                                        </p:cTn>
                                        <p:tgtEl>
                                          <p:spTgt spid="35"/>
                                        </p:tgtEl>
                                        <p:attrNameLst>
                                          <p:attrName>r</p:attrName>
                                        </p:attrNameLst>
                                      </p:cBhvr>
                                    </p:animRot>
                                    <p:animRot by="120000">
                                      <p:cBhvr>
                                        <p:cTn id="230" dur="200" fill="hold">
                                          <p:stCondLst>
                                            <p:cond delay="800"/>
                                          </p:stCondLst>
                                        </p:cTn>
                                        <p:tgtEl>
                                          <p:spTgt spid="35"/>
                                        </p:tgtEl>
                                        <p:attrNameLst>
                                          <p:attrName>r</p:attrName>
                                        </p:attrNameLst>
                                      </p:cBhvr>
                                    </p:animRot>
                                  </p:childTnLst>
                                </p:cTn>
                              </p:par>
                              <p:par>
                                <p:cTn id="231" presetID="32" presetClass="emph" presetSubtype="0" repeatCount="2000" fill="hold" nodeType="withEffect">
                                  <p:stCondLst>
                                    <p:cond delay="0"/>
                                  </p:stCondLst>
                                  <p:childTnLst>
                                    <p:animRot by="120000">
                                      <p:cBhvr>
                                        <p:cTn id="232" dur="100" fill="hold">
                                          <p:stCondLst>
                                            <p:cond delay="0"/>
                                          </p:stCondLst>
                                        </p:cTn>
                                        <p:tgtEl>
                                          <p:spTgt spid="38"/>
                                        </p:tgtEl>
                                        <p:attrNameLst>
                                          <p:attrName>r</p:attrName>
                                        </p:attrNameLst>
                                      </p:cBhvr>
                                    </p:animRot>
                                    <p:animRot by="-240000">
                                      <p:cBhvr>
                                        <p:cTn id="233" dur="200" fill="hold">
                                          <p:stCondLst>
                                            <p:cond delay="200"/>
                                          </p:stCondLst>
                                        </p:cTn>
                                        <p:tgtEl>
                                          <p:spTgt spid="38"/>
                                        </p:tgtEl>
                                        <p:attrNameLst>
                                          <p:attrName>r</p:attrName>
                                        </p:attrNameLst>
                                      </p:cBhvr>
                                    </p:animRot>
                                    <p:animRot by="240000">
                                      <p:cBhvr>
                                        <p:cTn id="234" dur="200" fill="hold">
                                          <p:stCondLst>
                                            <p:cond delay="400"/>
                                          </p:stCondLst>
                                        </p:cTn>
                                        <p:tgtEl>
                                          <p:spTgt spid="38"/>
                                        </p:tgtEl>
                                        <p:attrNameLst>
                                          <p:attrName>r</p:attrName>
                                        </p:attrNameLst>
                                      </p:cBhvr>
                                    </p:animRot>
                                    <p:animRot by="-240000">
                                      <p:cBhvr>
                                        <p:cTn id="235" dur="200" fill="hold">
                                          <p:stCondLst>
                                            <p:cond delay="600"/>
                                          </p:stCondLst>
                                        </p:cTn>
                                        <p:tgtEl>
                                          <p:spTgt spid="38"/>
                                        </p:tgtEl>
                                        <p:attrNameLst>
                                          <p:attrName>r</p:attrName>
                                        </p:attrNameLst>
                                      </p:cBhvr>
                                    </p:animRot>
                                    <p:animRot by="120000">
                                      <p:cBhvr>
                                        <p:cTn id="236" dur="200" fill="hold">
                                          <p:stCondLst>
                                            <p:cond delay="800"/>
                                          </p:stCondLst>
                                        </p:cTn>
                                        <p:tgtEl>
                                          <p:spTgt spid="38"/>
                                        </p:tgtEl>
                                        <p:attrNameLst>
                                          <p:attrName>r</p:attrName>
                                        </p:attrNameLst>
                                      </p:cBhvr>
                                    </p:animRot>
                                  </p:childTnLst>
                                </p:cTn>
                              </p:par>
                              <p:par>
                                <p:cTn id="237" presetID="22" presetClass="entr" presetSubtype="4" fill="hold" grpId="0" nodeType="withEffect">
                                  <p:stCondLst>
                                    <p:cond delay="0"/>
                                  </p:stCondLst>
                                  <p:childTnLst>
                                    <p:set>
                                      <p:cBhvr>
                                        <p:cTn id="238" dur="1" fill="hold">
                                          <p:stCondLst>
                                            <p:cond delay="0"/>
                                          </p:stCondLst>
                                        </p:cTn>
                                        <p:tgtEl>
                                          <p:spTgt spid="52"/>
                                        </p:tgtEl>
                                        <p:attrNameLst>
                                          <p:attrName>style.visibility</p:attrName>
                                        </p:attrNameLst>
                                      </p:cBhvr>
                                      <p:to>
                                        <p:strVal val="visible"/>
                                      </p:to>
                                    </p:set>
                                    <p:animEffect transition="in" filter="wipe(down)">
                                      <p:cBhvr>
                                        <p:cTn id="239" dur="500"/>
                                        <p:tgtEl>
                                          <p:spTgt spid="52"/>
                                        </p:tgtEl>
                                      </p:cBhvr>
                                    </p:animEffect>
                                  </p:childTnLst>
                                </p:cTn>
                              </p:par>
                              <p:par>
                                <p:cTn id="240" presetID="22" presetClass="entr" presetSubtype="8" fill="hold" grpId="0" nodeType="withEffect">
                                  <p:stCondLst>
                                    <p:cond delay="0"/>
                                  </p:stCondLst>
                                  <p:childTnLst>
                                    <p:set>
                                      <p:cBhvr>
                                        <p:cTn id="241" dur="1" fill="hold">
                                          <p:stCondLst>
                                            <p:cond delay="0"/>
                                          </p:stCondLst>
                                        </p:cTn>
                                        <p:tgtEl>
                                          <p:spTgt spid="54"/>
                                        </p:tgtEl>
                                        <p:attrNameLst>
                                          <p:attrName>style.visibility</p:attrName>
                                        </p:attrNameLst>
                                      </p:cBhvr>
                                      <p:to>
                                        <p:strVal val="visible"/>
                                      </p:to>
                                    </p:set>
                                    <p:animEffect transition="in" filter="wipe(left)">
                                      <p:cBhvr>
                                        <p:cTn id="242" dur="500"/>
                                        <p:tgtEl>
                                          <p:spTgt spid="54"/>
                                        </p:tgtEl>
                                      </p:cBhvr>
                                    </p:animEffect>
                                  </p:childTnLst>
                                </p:cTn>
                              </p:par>
                              <p:par>
                                <p:cTn id="243" presetID="1" presetClass="exit" presetSubtype="0" fill="hold" grpId="1" nodeType="withEffect">
                                  <p:stCondLst>
                                    <p:cond delay="0"/>
                                  </p:stCondLst>
                                  <p:childTnLst>
                                    <p:set>
                                      <p:cBhvr>
                                        <p:cTn id="244" dur="1" fill="hold">
                                          <p:stCondLst>
                                            <p:cond delay="0"/>
                                          </p:stCondLst>
                                        </p:cTn>
                                        <p:tgtEl>
                                          <p:spTgt spid="55"/>
                                        </p:tgtEl>
                                        <p:attrNameLst>
                                          <p:attrName>style.visibility</p:attrName>
                                        </p:attrNameLst>
                                      </p:cBhvr>
                                      <p:to>
                                        <p:strVal val="hidden"/>
                                      </p:to>
                                    </p:set>
                                  </p:childTnLst>
                                </p:cTn>
                              </p:par>
                              <p:par>
                                <p:cTn id="245" presetID="1" presetClass="exit" presetSubtype="0" fill="hold" grpId="1" nodeType="withEffect">
                                  <p:stCondLst>
                                    <p:cond delay="0"/>
                                  </p:stCondLst>
                                  <p:childTnLst>
                                    <p:set>
                                      <p:cBhvr>
                                        <p:cTn id="246" dur="1" fill="hold">
                                          <p:stCondLst>
                                            <p:cond delay="0"/>
                                          </p:stCondLst>
                                        </p:cTn>
                                        <p:tgtEl>
                                          <p:spTgt spid="57"/>
                                        </p:tgtEl>
                                        <p:attrNameLst>
                                          <p:attrName>style.visibility</p:attrName>
                                        </p:attrNameLst>
                                      </p:cBhvr>
                                      <p:to>
                                        <p:strVal val="hidden"/>
                                      </p:to>
                                    </p:set>
                                  </p:childTnLst>
                                </p:cTn>
                              </p:par>
                              <p:par>
                                <p:cTn id="247" presetID="1" presetClass="exit" presetSubtype="0" fill="hold" grpId="1" nodeType="withEffect">
                                  <p:stCondLst>
                                    <p:cond delay="0"/>
                                  </p:stCondLst>
                                  <p:childTnLst>
                                    <p:set>
                                      <p:cBhvr>
                                        <p:cTn id="248" dur="1" fill="hold">
                                          <p:stCondLst>
                                            <p:cond delay="0"/>
                                          </p:stCondLst>
                                        </p:cTn>
                                        <p:tgtEl>
                                          <p:spTgt spid="56"/>
                                        </p:tgtEl>
                                        <p:attrNameLst>
                                          <p:attrName>style.visibility</p:attrName>
                                        </p:attrNameLst>
                                      </p:cBhvr>
                                      <p:to>
                                        <p:strVal val="hidden"/>
                                      </p:to>
                                    </p:set>
                                  </p:childTnLst>
                                </p:cTn>
                              </p:par>
                              <p:par>
                                <p:cTn id="249" presetID="1" presetClass="exit" presetSubtype="0" fill="hold" grpId="1" nodeType="withEffect">
                                  <p:stCondLst>
                                    <p:cond delay="0"/>
                                  </p:stCondLst>
                                  <p:childTnLst>
                                    <p:set>
                                      <p:cBhvr>
                                        <p:cTn id="250" dur="1" fill="hold">
                                          <p:stCondLst>
                                            <p:cond delay="0"/>
                                          </p:stCondLst>
                                        </p:cTn>
                                        <p:tgtEl>
                                          <p:spTgt spid="53"/>
                                        </p:tgtEl>
                                        <p:attrNameLst>
                                          <p:attrName>style.visibility</p:attrName>
                                        </p:attrNameLst>
                                      </p:cBhvr>
                                      <p:to>
                                        <p:strVal val="hidden"/>
                                      </p:to>
                                    </p:set>
                                  </p:childTnLst>
                                </p:cTn>
                              </p:par>
                              <p:par>
                                <p:cTn id="251" presetID="1" presetClass="exit" presetSubtype="0" fill="hold" grpId="1" nodeType="withEffect">
                                  <p:stCondLst>
                                    <p:cond delay="0"/>
                                  </p:stCondLst>
                                  <p:childTnLst>
                                    <p:set>
                                      <p:cBhvr>
                                        <p:cTn id="252" dur="1" fill="hold">
                                          <p:stCondLst>
                                            <p:cond delay="0"/>
                                          </p:stCondLst>
                                        </p:cTn>
                                        <p:tgtEl>
                                          <p:spTgt spid="58"/>
                                        </p:tgtEl>
                                        <p:attrNameLst>
                                          <p:attrName>style.visibility</p:attrName>
                                        </p:attrNameLst>
                                      </p:cBhvr>
                                      <p:to>
                                        <p:strVal val="hidden"/>
                                      </p:to>
                                    </p:set>
                                  </p:childTnLst>
                                </p:cTn>
                              </p:par>
                            </p:childTnLst>
                          </p:cTn>
                        </p:par>
                      </p:childTnLst>
                    </p:cTn>
                  </p:par>
                  <p:par>
                    <p:cTn id="253" fill="hold">
                      <p:stCondLst>
                        <p:cond delay="indefinite"/>
                      </p:stCondLst>
                      <p:childTnLst>
                        <p:par>
                          <p:cTn id="254" fill="hold">
                            <p:stCondLst>
                              <p:cond delay="0"/>
                            </p:stCondLst>
                            <p:childTnLst>
                              <p:par>
                                <p:cTn id="255" presetID="1" presetClass="mediacall" presetSubtype="0" fill="hold" nodeType="clickEffect">
                                  <p:stCondLst>
                                    <p:cond delay="0"/>
                                  </p:stCondLst>
                                  <p:childTnLst>
                                    <p:cmd type="call" cmd="playFrom(0.0)">
                                      <p:cBhvr>
                                        <p:cTn id="256" dur="6138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57" fill="hold" display="0">
                  <p:stCondLst>
                    <p:cond delay="indefinite"/>
                  </p:stCondLst>
                  <p:endCondLst>
                    <p:cond evt="onStopAudio" delay="0">
                      <p:tgtEl>
                        <p:sldTgt/>
                      </p:tgtEl>
                    </p:cond>
                  </p:endCondLst>
                </p:cTn>
                <p:tgtEl>
                  <p:spTgt spid="3"/>
                </p:tgtEl>
              </p:cMediaNode>
            </p:audio>
          </p:childTnLst>
        </p:cTn>
      </p:par>
    </p:tnLst>
    <p:bldLst>
      <p:bldP spid="58" grpId="0" animBg="1"/>
      <p:bldP spid="58" grpId="1" animBg="1"/>
      <p:bldP spid="54" grpId="0" animBg="1"/>
      <p:bldP spid="61" grpId="0" animBg="1"/>
      <p:bldP spid="61" grpId="1" animBg="1"/>
      <p:bldP spid="53" grpId="0" animBg="1"/>
      <p:bldP spid="53" grpId="1" animBg="1"/>
      <p:bldP spid="60" grpId="0" animBg="1"/>
      <p:bldP spid="60" grpId="1" animBg="1"/>
      <p:bldP spid="55" grpId="0" animBg="1"/>
      <p:bldP spid="55" grpId="1" animBg="1"/>
      <p:bldP spid="57" grpId="0" animBg="1"/>
      <p:bldP spid="57" grpId="1" animBg="1"/>
      <p:bldP spid="56" grpId="0" animBg="1"/>
      <p:bldP spid="56" grpId="1" animBg="1"/>
      <p:bldP spid="52" grpId="0" animBg="1"/>
      <p:bldP spid="62" grpId="0" animBg="1"/>
      <p:bldP spid="62" grpId="1" animBg="1"/>
      <p:bldP spid="63" grpId="0" animBg="1"/>
      <p:bldP spid="63" grpId="1" animBg="1"/>
      <p:bldP spid="64" grpId="0" animBg="1"/>
      <p:bldP spid="64" grpId="1" animBg="1"/>
      <p:bldP spid="97" grpId="0" animBg="1"/>
      <p:bldP spid="90" grpId="0" animBg="1"/>
      <p:bldP spid="85" grpId="0" animBg="1"/>
      <p:bldP spid="79" grpId="0" animBg="1"/>
      <p:bldP spid="47" grpId="0" animBg="1"/>
      <p:bldP spid="73" grpId="0" animBg="1"/>
      <p:bldP spid="4" grpId="0" animBg="1"/>
      <p:bldP spid="75" grpId="0" animBg="1"/>
      <p:bldP spid="75" grpId="1" build="allAtOnce" animBg="1"/>
      <p:bldP spid="76" grpId="0" animBg="1"/>
      <p:bldP spid="76" grpId="1" animBg="1"/>
      <p:bldP spid="77" grpId="0" animBg="1"/>
      <p:bldP spid="77" grpId="1" build="allAtOnce" animBg="1"/>
      <p:bldP spid="78" grpId="0" animBg="1"/>
      <p:bldP spid="78" grpId="1" animBg="1"/>
      <p:bldP spid="81" grpId="0" animBg="1"/>
      <p:bldP spid="81" grpId="1" build="allAtOnce" animBg="1"/>
      <p:bldP spid="82" grpId="0" animBg="1"/>
      <p:bldP spid="82" grpId="1" animBg="1"/>
      <p:bldP spid="83" grpId="0" animBg="1"/>
      <p:bldP spid="83" grpId="1" animBg="1"/>
      <p:bldP spid="84" grpId="0" animBg="1"/>
      <p:bldP spid="84" grpId="1" animBg="1"/>
      <p:bldP spid="59" grpId="0" animBg="1"/>
      <p:bldP spid="59" grpId="1" animBg="1"/>
      <p:bldP spid="99" grpId="0" animBg="1"/>
      <p:bldP spid="10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34175" y="3972436"/>
            <a:ext cx="2813343" cy="2679192"/>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58722" y="3983418"/>
            <a:ext cx="2809324" cy="2679192"/>
          </a:xfrm>
          <a:prstGeom prst="rect">
            <a:avLst/>
          </a:prstGeom>
        </p:spPr>
      </p:pic>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57216" y="1469487"/>
            <a:ext cx="2813343" cy="2679192"/>
          </a:xfrm>
          <a:prstGeom prst="rect">
            <a:avLst/>
          </a:prstGeom>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36145" y="1461933"/>
            <a:ext cx="2805690" cy="2675727"/>
          </a:xfrm>
          <a:prstGeom prst="rect">
            <a:avLst/>
          </a:prstGeom>
        </p:spPr>
      </p:pic>
      <p:sp>
        <p:nvSpPr>
          <p:cNvPr id="28" name="Rectangle 7"/>
          <p:cNvSpPr>
            <a:spLocks noChangeArrowheads="1"/>
          </p:cNvSpPr>
          <p:nvPr/>
        </p:nvSpPr>
        <p:spPr bwMode="auto">
          <a:xfrm>
            <a:off x="4762" y="1154110"/>
            <a:ext cx="913923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90000"/>
              </a:lnSpc>
              <a:spcBef>
                <a:spcPct val="20000"/>
              </a:spcBef>
            </a:pPr>
            <a:r>
              <a:rPr lang="en-US" sz="2000" dirty="0">
                <a:solidFill>
                  <a:schemeClr val="tx1"/>
                </a:solidFill>
              </a:rPr>
              <a:t>New 2016 </a:t>
            </a:r>
            <a:r>
              <a:rPr lang="en-US" sz="2000" dirty="0" err="1">
                <a:solidFill>
                  <a:schemeClr val="tx1"/>
                </a:solidFill>
              </a:rPr>
              <a:t>eGRID</a:t>
            </a:r>
            <a:r>
              <a:rPr lang="en-US" sz="2000" dirty="0">
                <a:solidFill>
                  <a:schemeClr val="tx1"/>
                </a:solidFill>
              </a:rPr>
              <a:t> (</a:t>
            </a:r>
            <a:r>
              <a:rPr lang="en-US" altLang="ko-KR" sz="2000" b="1" u="sng" dirty="0">
                <a:solidFill>
                  <a:srgbClr val="FF0000"/>
                </a:solidFill>
              </a:rPr>
              <a:t>Annual</a:t>
            </a:r>
            <a:r>
              <a:rPr lang="en-US" altLang="ko-KR" sz="2000" dirty="0">
                <a:solidFill>
                  <a:schemeClr val="tx1"/>
                </a:solidFill>
              </a:rPr>
              <a:t>)</a:t>
            </a:r>
            <a:r>
              <a:rPr lang="en-US" sz="2000" dirty="0">
                <a:solidFill>
                  <a:schemeClr val="tx1"/>
                </a:solidFill>
              </a:rPr>
              <a:t> for NOx Emissions – ERCOT Region</a:t>
            </a:r>
          </a:p>
        </p:txBody>
      </p:sp>
      <p:sp>
        <p:nvSpPr>
          <p:cNvPr id="29" name="Rectangle 7"/>
          <p:cNvSpPr>
            <a:spLocks noChangeArrowheads="1"/>
          </p:cNvSpPr>
          <p:nvPr/>
        </p:nvSpPr>
        <p:spPr bwMode="auto">
          <a:xfrm>
            <a:off x="1835150" y="3600856"/>
            <a:ext cx="2262673" cy="34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800" dirty="0">
                <a:solidFill>
                  <a:schemeClr val="tx1"/>
                </a:solidFill>
              </a:rPr>
              <a:t>West Zone</a:t>
            </a:r>
          </a:p>
        </p:txBody>
      </p:sp>
      <p:sp>
        <p:nvSpPr>
          <p:cNvPr id="30" name="Rectangle 7"/>
          <p:cNvSpPr>
            <a:spLocks noChangeArrowheads="1"/>
          </p:cNvSpPr>
          <p:nvPr/>
        </p:nvSpPr>
        <p:spPr bwMode="auto">
          <a:xfrm>
            <a:off x="4962525" y="3600856"/>
            <a:ext cx="2262673" cy="34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800" dirty="0">
                <a:solidFill>
                  <a:schemeClr val="tx1"/>
                </a:solidFill>
              </a:rPr>
              <a:t>North Zone</a:t>
            </a:r>
          </a:p>
        </p:txBody>
      </p:sp>
      <p:sp>
        <p:nvSpPr>
          <p:cNvPr id="31" name="Rectangle 7"/>
          <p:cNvSpPr>
            <a:spLocks noChangeArrowheads="1"/>
          </p:cNvSpPr>
          <p:nvPr/>
        </p:nvSpPr>
        <p:spPr bwMode="auto">
          <a:xfrm>
            <a:off x="4962525" y="6105930"/>
            <a:ext cx="2262673" cy="34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800">
                <a:solidFill>
                  <a:schemeClr val="tx1"/>
                </a:solidFill>
              </a:rPr>
              <a:t>Houston Zone</a:t>
            </a:r>
          </a:p>
        </p:txBody>
      </p:sp>
      <p:sp>
        <p:nvSpPr>
          <p:cNvPr id="32" name="Rectangle 7"/>
          <p:cNvSpPr>
            <a:spLocks noChangeArrowheads="1"/>
          </p:cNvSpPr>
          <p:nvPr/>
        </p:nvSpPr>
        <p:spPr bwMode="auto">
          <a:xfrm>
            <a:off x="1835150" y="6102756"/>
            <a:ext cx="2262673" cy="34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800" dirty="0">
                <a:solidFill>
                  <a:schemeClr val="tx1"/>
                </a:solidFill>
              </a:rPr>
              <a:t>South Zone</a:t>
            </a:r>
          </a:p>
        </p:txBody>
      </p:sp>
      <p:sp>
        <p:nvSpPr>
          <p:cNvPr id="33" name="Text Box 6"/>
          <p:cNvSpPr txBox="1">
            <a:spLocks noChangeArrowheads="1"/>
          </p:cNvSpPr>
          <p:nvPr/>
        </p:nvSpPr>
        <p:spPr bwMode="auto">
          <a:xfrm>
            <a:off x="96026" y="1580279"/>
            <a:ext cx="1490939" cy="2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pitchFamily="34" charset="0"/>
                <a:cs typeface="Arial" pitchFamily="34" charset="0"/>
              </a:defRPr>
            </a:lvl1pPr>
            <a:lvl2pPr marL="742950" indent="-285750" eaLnBrk="0" hangingPunct="0">
              <a:defRPr sz="2800">
                <a:solidFill>
                  <a:schemeClr val="tx1"/>
                </a:solidFill>
                <a:latin typeface="Arial" pitchFamily="34" charset="0"/>
                <a:cs typeface="Arial" pitchFamily="34" charset="0"/>
              </a:defRPr>
            </a:lvl2pPr>
            <a:lvl3pPr marL="1143000" indent="-228600" eaLnBrk="0" hangingPunct="0">
              <a:defRPr sz="2800">
                <a:solidFill>
                  <a:schemeClr val="tx1"/>
                </a:solidFill>
                <a:latin typeface="Arial" pitchFamily="34" charset="0"/>
                <a:cs typeface="Arial" pitchFamily="34" charset="0"/>
              </a:defRPr>
            </a:lvl3pPr>
            <a:lvl4pPr marL="1600200" indent="-228600" eaLnBrk="0" hangingPunct="0">
              <a:defRPr sz="2800">
                <a:solidFill>
                  <a:schemeClr val="tx1"/>
                </a:solidFill>
                <a:latin typeface="Arial" pitchFamily="34" charset="0"/>
                <a:cs typeface="Arial" pitchFamily="34" charset="0"/>
              </a:defRPr>
            </a:lvl4pPr>
            <a:lvl5pPr marL="2057400" indent="-228600" eaLnBrk="0" hangingPunct="0">
              <a:defRPr sz="28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cs typeface="Arial" pitchFamily="34" charset="0"/>
              </a:defRPr>
            </a:lvl9pPr>
          </a:lstStyle>
          <a:p>
            <a:pPr eaLnBrk="1" hangingPunct="1">
              <a:spcAft>
                <a:spcPts val="1000"/>
              </a:spcAft>
            </a:pPr>
            <a:r>
              <a:rPr lang="en-US" altLang="ko-KR" sz="1050" b="1" dirty="0">
                <a:latin typeface="Calibri" pitchFamily="34" charset="0"/>
                <a:ea typeface="맑은 고딕" pitchFamily="50" charset="-127"/>
              </a:rPr>
              <a:t>Unit: </a:t>
            </a:r>
            <a:r>
              <a:rPr lang="en-US" altLang="ko-KR" sz="1050" b="1" dirty="0" err="1">
                <a:latin typeface="Calibri" pitchFamily="34" charset="0"/>
                <a:ea typeface="맑은 고딕" pitchFamily="50" charset="-127"/>
              </a:rPr>
              <a:t>lbs</a:t>
            </a:r>
            <a:r>
              <a:rPr lang="en-US" altLang="zh-CN" sz="1050" b="1" dirty="0">
                <a:latin typeface="Calibri" pitchFamily="34" charset="0"/>
                <a:ea typeface="맑은 고딕" pitchFamily="50" charset="-127"/>
              </a:rPr>
              <a:t> of NOx</a:t>
            </a:r>
            <a:r>
              <a:rPr lang="en-US" altLang="ko-KR" sz="1050" b="1" dirty="0">
                <a:latin typeface="Calibri" pitchFamily="34" charset="0"/>
                <a:ea typeface="맑은 고딕" pitchFamily="50" charset="-127"/>
              </a:rPr>
              <a:t>/</a:t>
            </a:r>
            <a:r>
              <a:rPr lang="en-US" altLang="ko-KR" sz="1050" b="1" dirty="0" err="1">
                <a:latin typeface="Calibri" pitchFamily="34" charset="0"/>
                <a:ea typeface="맑은 고딕" pitchFamily="50" charset="-127"/>
              </a:rPr>
              <a:t>MWh</a:t>
            </a:r>
            <a:endParaRPr lang="en-US" sz="4000" dirty="0"/>
          </a:p>
        </p:txBody>
      </p:sp>
      <p:sp>
        <p:nvSpPr>
          <p:cNvPr id="34" name="Oval 33"/>
          <p:cNvSpPr/>
          <p:nvPr/>
        </p:nvSpPr>
        <p:spPr bwMode="auto">
          <a:xfrm>
            <a:off x="2486587" y="1719795"/>
            <a:ext cx="1094813" cy="1129527"/>
          </a:xfrm>
          <a:prstGeom prst="ellipse">
            <a:avLst/>
          </a:prstGeom>
          <a:solidFill>
            <a:srgbClr val="FFFF00">
              <a:alpha val="25000"/>
            </a:srgbClr>
          </a:solidFill>
          <a:ln w="381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n-US" sz="2800" b="0" i="0" u="none" strike="noStrike" cap="none" normalizeH="0" baseline="0">
              <a:ln>
                <a:noFill/>
              </a:ln>
              <a:solidFill>
                <a:schemeClr val="tx1"/>
              </a:solidFill>
              <a:effectLst/>
              <a:latin typeface="Arial" pitchFamily="34" charset="0"/>
            </a:endParaRPr>
          </a:p>
        </p:txBody>
      </p:sp>
      <p:sp>
        <p:nvSpPr>
          <p:cNvPr id="35" name="Oval 34"/>
          <p:cNvSpPr/>
          <p:nvPr/>
        </p:nvSpPr>
        <p:spPr bwMode="auto">
          <a:xfrm>
            <a:off x="6547760" y="1943458"/>
            <a:ext cx="1077193" cy="1111349"/>
          </a:xfrm>
          <a:prstGeom prst="ellipse">
            <a:avLst/>
          </a:prstGeom>
          <a:solidFill>
            <a:srgbClr val="FFFF00">
              <a:alpha val="25000"/>
            </a:srgbClr>
          </a:solidFill>
          <a:ln w="381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n-US" sz="2800" b="0" i="0" u="none" strike="noStrike" cap="none" normalizeH="0" baseline="0">
              <a:ln>
                <a:noFill/>
              </a:ln>
              <a:solidFill>
                <a:schemeClr val="tx1"/>
              </a:solidFill>
              <a:effectLst/>
              <a:latin typeface="Arial" pitchFamily="34" charset="0"/>
            </a:endParaRPr>
          </a:p>
        </p:txBody>
      </p:sp>
      <p:sp>
        <p:nvSpPr>
          <p:cNvPr id="36" name="Oval 35"/>
          <p:cNvSpPr/>
          <p:nvPr/>
        </p:nvSpPr>
        <p:spPr bwMode="auto">
          <a:xfrm>
            <a:off x="6748466" y="5077291"/>
            <a:ext cx="876487" cy="898380"/>
          </a:xfrm>
          <a:prstGeom prst="ellipse">
            <a:avLst/>
          </a:prstGeom>
          <a:solidFill>
            <a:srgbClr val="FFFF00">
              <a:alpha val="25000"/>
            </a:srgbClr>
          </a:solidFill>
          <a:ln w="381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n-US" sz="2800" b="0" i="0" u="none" strike="noStrike" cap="none" normalizeH="0" baseline="0">
              <a:ln>
                <a:noFill/>
              </a:ln>
              <a:solidFill>
                <a:schemeClr val="tx1"/>
              </a:solidFill>
              <a:effectLst/>
              <a:latin typeface="Arial" pitchFamily="34" charset="0"/>
            </a:endParaRPr>
          </a:p>
        </p:txBody>
      </p:sp>
      <p:sp>
        <p:nvSpPr>
          <p:cNvPr id="37" name="Oval 36"/>
          <p:cNvSpPr/>
          <p:nvPr/>
        </p:nvSpPr>
        <p:spPr bwMode="auto">
          <a:xfrm>
            <a:off x="2920557" y="5233134"/>
            <a:ext cx="1185244" cy="1214293"/>
          </a:xfrm>
          <a:prstGeom prst="ellipse">
            <a:avLst/>
          </a:prstGeom>
          <a:solidFill>
            <a:srgbClr val="FFFF00">
              <a:alpha val="25000"/>
            </a:srgbClr>
          </a:solidFill>
          <a:ln w="381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n-US" sz="2800" b="0" i="0" u="none" strike="noStrike" cap="none" normalizeH="0" baseline="0">
              <a:ln>
                <a:noFill/>
              </a:ln>
              <a:solidFill>
                <a:schemeClr val="tx1"/>
              </a:solidFill>
              <a:effectLst/>
              <a:latin typeface="Arial" pitchFamily="34" charset="0"/>
            </a:endParaRPr>
          </a:p>
        </p:txBody>
      </p:sp>
      <p:sp>
        <p:nvSpPr>
          <p:cNvPr id="22"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400" b="1">
                <a:solidFill>
                  <a:schemeClr val="bg1"/>
                </a:solidFill>
                <a:latin typeface="Arial" pitchFamily="34" charset="0"/>
              </a:rPr>
              <a:t>New 2016 eGRID for NOx Emissions</a:t>
            </a:r>
            <a:endParaRPr lang="en-US" sz="2400" b="1" dirty="0">
              <a:solidFill>
                <a:schemeClr val="bg1"/>
              </a:solidFill>
              <a:latin typeface="Arial" pitchFamily="34" charset="0"/>
            </a:endParaRPr>
          </a:p>
        </p:txBody>
      </p:sp>
      <p:pic>
        <p:nvPicPr>
          <p:cNvPr id="2" name="Picture 1"/>
          <p:cNvPicPr>
            <a:picLocks noChangeAspect="1"/>
          </p:cNvPicPr>
          <p:nvPr/>
        </p:nvPicPr>
        <p:blipFill>
          <a:blip r:embed="rId9" cstate="print"/>
          <a:stretch>
            <a:fillRect/>
          </a:stretch>
        </p:blipFill>
        <p:spPr>
          <a:xfrm>
            <a:off x="163800" y="1802127"/>
            <a:ext cx="1452405" cy="2181291"/>
          </a:xfrm>
          <a:prstGeom prst="rect">
            <a:avLst/>
          </a:prstGeom>
        </p:spPr>
      </p:pic>
      <p:pic>
        <p:nvPicPr>
          <p:cNvPr id="5" name="Recorded Sound">
            <a:hlinkClick r:id="" action="ppaction://media"/>
            <a:extLst>
              <a:ext uri="{FF2B5EF4-FFF2-40B4-BE49-F238E27FC236}">
                <a16:creationId xmlns:a16="http://schemas.microsoft.com/office/drawing/2014/main" id="{C7343640-5957-4328-9961-2F6B385BF813}"/>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3588338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955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34175" y="3972436"/>
            <a:ext cx="2813343" cy="2679191"/>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57216" y="1469487"/>
            <a:ext cx="2813343" cy="2679191"/>
          </a:xfrm>
          <a:prstGeom prst="rect">
            <a:avLst/>
          </a:prstGeom>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36145" y="1463845"/>
            <a:ext cx="2805690" cy="2671903"/>
          </a:xfrm>
          <a:prstGeom prst="rect">
            <a:avLst/>
          </a:prstGeom>
        </p:spPr>
      </p:pic>
      <p:sp>
        <p:nvSpPr>
          <p:cNvPr id="28" name="Rectangle 7"/>
          <p:cNvSpPr>
            <a:spLocks noChangeArrowheads="1"/>
          </p:cNvSpPr>
          <p:nvPr/>
        </p:nvSpPr>
        <p:spPr bwMode="auto">
          <a:xfrm>
            <a:off x="4762" y="1154110"/>
            <a:ext cx="913923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90000"/>
              </a:lnSpc>
              <a:spcBef>
                <a:spcPct val="20000"/>
              </a:spcBef>
            </a:pPr>
            <a:r>
              <a:rPr lang="en-US" sz="2000" dirty="0">
                <a:solidFill>
                  <a:schemeClr val="tx1"/>
                </a:solidFill>
              </a:rPr>
              <a:t>New 2016 </a:t>
            </a:r>
            <a:r>
              <a:rPr lang="en-US" sz="2000" dirty="0" err="1">
                <a:solidFill>
                  <a:schemeClr val="tx1"/>
                </a:solidFill>
              </a:rPr>
              <a:t>eGRID</a:t>
            </a:r>
            <a:r>
              <a:rPr lang="en-US" sz="2000" dirty="0">
                <a:solidFill>
                  <a:schemeClr val="tx1"/>
                </a:solidFill>
              </a:rPr>
              <a:t> (</a:t>
            </a:r>
            <a:r>
              <a:rPr lang="en-US" altLang="ko-KR" sz="2000" b="1" u="sng" dirty="0">
                <a:solidFill>
                  <a:srgbClr val="FF0000"/>
                </a:solidFill>
              </a:rPr>
              <a:t>Annual</a:t>
            </a:r>
            <a:r>
              <a:rPr lang="en-US" altLang="ko-KR" sz="2000" dirty="0">
                <a:solidFill>
                  <a:schemeClr val="tx1"/>
                </a:solidFill>
              </a:rPr>
              <a:t>)</a:t>
            </a:r>
            <a:r>
              <a:rPr lang="en-US" sz="2000" dirty="0">
                <a:solidFill>
                  <a:schemeClr val="tx1"/>
                </a:solidFill>
              </a:rPr>
              <a:t> for NOx Emissions - New Regions</a:t>
            </a:r>
          </a:p>
        </p:txBody>
      </p:sp>
      <p:sp>
        <p:nvSpPr>
          <p:cNvPr id="29" name="Rectangle 7"/>
          <p:cNvSpPr>
            <a:spLocks noChangeArrowheads="1"/>
          </p:cNvSpPr>
          <p:nvPr/>
        </p:nvSpPr>
        <p:spPr bwMode="auto">
          <a:xfrm>
            <a:off x="1835150" y="3600856"/>
            <a:ext cx="2262673" cy="34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800">
                <a:solidFill>
                  <a:schemeClr val="tx1"/>
                </a:solidFill>
              </a:rPr>
              <a:t>SPP</a:t>
            </a:r>
            <a:endParaRPr lang="en-US" sz="1800" dirty="0">
              <a:solidFill>
                <a:schemeClr val="tx1"/>
              </a:solidFill>
            </a:endParaRPr>
          </a:p>
        </p:txBody>
      </p:sp>
      <p:sp>
        <p:nvSpPr>
          <p:cNvPr id="30" name="Rectangle 7"/>
          <p:cNvSpPr>
            <a:spLocks noChangeArrowheads="1"/>
          </p:cNvSpPr>
          <p:nvPr/>
        </p:nvSpPr>
        <p:spPr bwMode="auto">
          <a:xfrm>
            <a:off x="4962525" y="3600856"/>
            <a:ext cx="2262673" cy="34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800">
                <a:solidFill>
                  <a:schemeClr val="tx1"/>
                </a:solidFill>
              </a:rPr>
              <a:t>SERC</a:t>
            </a:r>
            <a:endParaRPr lang="en-US" sz="1800" dirty="0">
              <a:solidFill>
                <a:schemeClr val="tx1"/>
              </a:solidFill>
            </a:endParaRPr>
          </a:p>
        </p:txBody>
      </p:sp>
      <p:sp>
        <p:nvSpPr>
          <p:cNvPr id="32" name="Rectangle 7"/>
          <p:cNvSpPr>
            <a:spLocks noChangeArrowheads="1"/>
          </p:cNvSpPr>
          <p:nvPr/>
        </p:nvSpPr>
        <p:spPr bwMode="auto">
          <a:xfrm>
            <a:off x="1835150" y="6102756"/>
            <a:ext cx="2262673" cy="34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800">
                <a:solidFill>
                  <a:schemeClr val="tx1"/>
                </a:solidFill>
              </a:rPr>
              <a:t>WECC</a:t>
            </a:r>
            <a:endParaRPr lang="en-US" sz="1800" dirty="0">
              <a:solidFill>
                <a:schemeClr val="tx1"/>
              </a:solidFill>
            </a:endParaRPr>
          </a:p>
        </p:txBody>
      </p:sp>
      <p:sp>
        <p:nvSpPr>
          <p:cNvPr id="33" name="Text Box 6"/>
          <p:cNvSpPr txBox="1">
            <a:spLocks noChangeArrowheads="1"/>
          </p:cNvSpPr>
          <p:nvPr/>
        </p:nvSpPr>
        <p:spPr bwMode="auto">
          <a:xfrm>
            <a:off x="96026" y="1580279"/>
            <a:ext cx="1490939" cy="2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pitchFamily="34" charset="0"/>
                <a:cs typeface="Arial" pitchFamily="34" charset="0"/>
              </a:defRPr>
            </a:lvl1pPr>
            <a:lvl2pPr marL="742950" indent="-285750" eaLnBrk="0" hangingPunct="0">
              <a:defRPr sz="2800">
                <a:solidFill>
                  <a:schemeClr val="tx1"/>
                </a:solidFill>
                <a:latin typeface="Arial" pitchFamily="34" charset="0"/>
                <a:cs typeface="Arial" pitchFamily="34" charset="0"/>
              </a:defRPr>
            </a:lvl2pPr>
            <a:lvl3pPr marL="1143000" indent="-228600" eaLnBrk="0" hangingPunct="0">
              <a:defRPr sz="2800">
                <a:solidFill>
                  <a:schemeClr val="tx1"/>
                </a:solidFill>
                <a:latin typeface="Arial" pitchFamily="34" charset="0"/>
                <a:cs typeface="Arial" pitchFamily="34" charset="0"/>
              </a:defRPr>
            </a:lvl3pPr>
            <a:lvl4pPr marL="1600200" indent="-228600" eaLnBrk="0" hangingPunct="0">
              <a:defRPr sz="2800">
                <a:solidFill>
                  <a:schemeClr val="tx1"/>
                </a:solidFill>
                <a:latin typeface="Arial" pitchFamily="34" charset="0"/>
                <a:cs typeface="Arial" pitchFamily="34" charset="0"/>
              </a:defRPr>
            </a:lvl4pPr>
            <a:lvl5pPr marL="2057400" indent="-228600" eaLnBrk="0" hangingPunct="0">
              <a:defRPr sz="28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cs typeface="Arial" pitchFamily="34" charset="0"/>
              </a:defRPr>
            </a:lvl9pPr>
          </a:lstStyle>
          <a:p>
            <a:pPr eaLnBrk="1" hangingPunct="1">
              <a:spcAft>
                <a:spcPts val="1000"/>
              </a:spcAft>
            </a:pPr>
            <a:r>
              <a:rPr lang="en-US" altLang="ko-KR" sz="1050" b="1" dirty="0">
                <a:latin typeface="Calibri" pitchFamily="34" charset="0"/>
                <a:ea typeface="맑은 고딕" pitchFamily="50" charset="-127"/>
              </a:rPr>
              <a:t>Unit: </a:t>
            </a:r>
            <a:r>
              <a:rPr lang="en-US" altLang="ko-KR" sz="1050" b="1" dirty="0" err="1">
                <a:latin typeface="Calibri" pitchFamily="34" charset="0"/>
                <a:ea typeface="맑은 고딕" pitchFamily="50" charset="-127"/>
              </a:rPr>
              <a:t>lbs</a:t>
            </a:r>
            <a:r>
              <a:rPr lang="en-US" altLang="zh-CN" sz="1050" b="1" dirty="0">
                <a:latin typeface="Calibri" pitchFamily="34" charset="0"/>
                <a:ea typeface="맑은 고딕" pitchFamily="50" charset="-127"/>
              </a:rPr>
              <a:t> of NOx</a:t>
            </a:r>
            <a:r>
              <a:rPr lang="en-US" altLang="ko-KR" sz="1050" b="1" dirty="0">
                <a:latin typeface="Calibri" pitchFamily="34" charset="0"/>
                <a:ea typeface="맑은 고딕" pitchFamily="50" charset="-127"/>
              </a:rPr>
              <a:t>/</a:t>
            </a:r>
            <a:r>
              <a:rPr lang="en-US" altLang="ko-KR" sz="1050" b="1" dirty="0" err="1">
                <a:latin typeface="Calibri" pitchFamily="34" charset="0"/>
                <a:ea typeface="맑은 고딕" pitchFamily="50" charset="-127"/>
              </a:rPr>
              <a:t>MWh</a:t>
            </a:r>
            <a:endParaRPr lang="en-US" sz="4000" dirty="0"/>
          </a:p>
        </p:txBody>
      </p:sp>
      <p:sp>
        <p:nvSpPr>
          <p:cNvPr id="34" name="Oval 33"/>
          <p:cNvSpPr/>
          <p:nvPr/>
        </p:nvSpPr>
        <p:spPr bwMode="auto">
          <a:xfrm>
            <a:off x="2488963" y="1589244"/>
            <a:ext cx="1094813" cy="1129527"/>
          </a:xfrm>
          <a:prstGeom prst="ellipse">
            <a:avLst/>
          </a:prstGeom>
          <a:solidFill>
            <a:srgbClr val="FFFF00">
              <a:alpha val="25000"/>
            </a:srgbClr>
          </a:solidFill>
          <a:ln w="381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n-US" sz="2800" b="0" i="0" u="none" strike="noStrike" cap="none" normalizeH="0" baseline="0">
              <a:ln>
                <a:noFill/>
              </a:ln>
              <a:solidFill>
                <a:schemeClr val="tx1"/>
              </a:solidFill>
              <a:effectLst/>
              <a:latin typeface="Arial" pitchFamily="34" charset="0"/>
            </a:endParaRPr>
          </a:p>
        </p:txBody>
      </p:sp>
      <p:sp>
        <p:nvSpPr>
          <p:cNvPr id="35" name="Oval 34"/>
          <p:cNvSpPr/>
          <p:nvPr/>
        </p:nvSpPr>
        <p:spPr bwMode="auto">
          <a:xfrm>
            <a:off x="6884154" y="2417030"/>
            <a:ext cx="883892" cy="911919"/>
          </a:xfrm>
          <a:prstGeom prst="ellipse">
            <a:avLst/>
          </a:prstGeom>
          <a:solidFill>
            <a:srgbClr val="FFFF00">
              <a:alpha val="25000"/>
            </a:srgbClr>
          </a:solidFill>
          <a:ln w="381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n-US" sz="2800" b="0" i="0" u="none" strike="noStrike" cap="none" normalizeH="0" baseline="0">
              <a:ln>
                <a:noFill/>
              </a:ln>
              <a:solidFill>
                <a:schemeClr val="tx1"/>
              </a:solidFill>
              <a:effectLst/>
              <a:latin typeface="Arial" pitchFamily="34" charset="0"/>
            </a:endParaRPr>
          </a:p>
        </p:txBody>
      </p:sp>
      <p:sp>
        <p:nvSpPr>
          <p:cNvPr id="37" name="Oval 36"/>
          <p:cNvSpPr/>
          <p:nvPr/>
        </p:nvSpPr>
        <p:spPr bwMode="auto">
          <a:xfrm>
            <a:off x="1849591" y="4759974"/>
            <a:ext cx="710116" cy="727520"/>
          </a:xfrm>
          <a:prstGeom prst="ellipse">
            <a:avLst/>
          </a:prstGeom>
          <a:solidFill>
            <a:srgbClr val="FFFF00">
              <a:alpha val="25000"/>
            </a:srgbClr>
          </a:solidFill>
          <a:ln w="38100" cap="flat" cmpd="sng" algn="ctr">
            <a:solidFill>
              <a:srgbClr val="FF00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0" fontAlgn="base" latinLnBrk="0" hangingPunct="0">
              <a:lnSpc>
                <a:spcPct val="100000"/>
              </a:lnSpc>
              <a:spcBef>
                <a:spcPct val="20000"/>
              </a:spcBef>
              <a:spcAft>
                <a:spcPct val="0"/>
              </a:spcAft>
              <a:buClrTx/>
              <a:buSzTx/>
              <a:buFontTx/>
              <a:buChar char="•"/>
              <a:tabLst/>
            </a:pPr>
            <a:endParaRPr kumimoji="0" lang="en-US" sz="2800" b="0" i="0" u="none" strike="noStrike" cap="none" normalizeH="0" baseline="0">
              <a:ln>
                <a:noFill/>
              </a:ln>
              <a:solidFill>
                <a:schemeClr val="tx1"/>
              </a:solidFill>
              <a:effectLst/>
              <a:latin typeface="Arial" pitchFamily="34" charset="0"/>
            </a:endParaRPr>
          </a:p>
        </p:txBody>
      </p:sp>
      <p:sp>
        <p:nvSpPr>
          <p:cNvPr id="22"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400" b="1">
                <a:solidFill>
                  <a:schemeClr val="bg1"/>
                </a:solidFill>
                <a:latin typeface="Arial" pitchFamily="34" charset="0"/>
              </a:rPr>
              <a:t>New 2016 eGRID for NOx Emissions</a:t>
            </a:r>
            <a:endParaRPr lang="en-US" sz="2400" b="1" dirty="0">
              <a:solidFill>
                <a:schemeClr val="bg1"/>
              </a:solidFill>
              <a:latin typeface="Arial" pitchFamily="34" charset="0"/>
            </a:endParaRPr>
          </a:p>
        </p:txBody>
      </p:sp>
      <p:pic>
        <p:nvPicPr>
          <p:cNvPr id="2" name="Picture 1"/>
          <p:cNvPicPr>
            <a:picLocks noChangeAspect="1"/>
          </p:cNvPicPr>
          <p:nvPr/>
        </p:nvPicPr>
        <p:blipFill>
          <a:blip r:embed="rId8" cstate="print"/>
          <a:stretch>
            <a:fillRect/>
          </a:stretch>
        </p:blipFill>
        <p:spPr>
          <a:xfrm>
            <a:off x="163800" y="1802127"/>
            <a:ext cx="1452405" cy="2181291"/>
          </a:xfrm>
          <a:prstGeom prst="rect">
            <a:avLst/>
          </a:prstGeom>
        </p:spPr>
      </p:pic>
      <p:sp>
        <p:nvSpPr>
          <p:cNvPr id="3" name="TextBox 2"/>
          <p:cNvSpPr txBox="1"/>
          <p:nvPr/>
        </p:nvSpPr>
        <p:spPr>
          <a:xfrm>
            <a:off x="4957216" y="4460283"/>
            <a:ext cx="4076693" cy="1277273"/>
          </a:xfrm>
          <a:prstGeom prst="rect">
            <a:avLst/>
          </a:prstGeom>
          <a:noFill/>
        </p:spPr>
        <p:txBody>
          <a:bodyPr wrap="none" rtlCol="0">
            <a:spAutoFit/>
          </a:bodyPr>
          <a:lstStyle/>
          <a:p>
            <a:pPr algn="l"/>
            <a:r>
              <a:rPr lang="en-US" sz="1400" b="1" dirty="0">
                <a:solidFill>
                  <a:schemeClr val="tx1"/>
                </a:solidFill>
              </a:rPr>
              <a:t>ERCOT</a:t>
            </a:r>
            <a:r>
              <a:rPr lang="en-US" sz="1400" dirty="0">
                <a:solidFill>
                  <a:schemeClr val="tx1"/>
                </a:solidFill>
              </a:rPr>
              <a:t>: Electric Reliability Council of Texas</a:t>
            </a:r>
          </a:p>
          <a:p>
            <a:pPr algn="l"/>
            <a:r>
              <a:rPr lang="en-US" sz="1400" b="1" dirty="0">
                <a:solidFill>
                  <a:schemeClr val="tx1"/>
                </a:solidFill>
              </a:rPr>
              <a:t>SPP</a:t>
            </a:r>
            <a:r>
              <a:rPr lang="en-US" sz="1400" dirty="0">
                <a:solidFill>
                  <a:schemeClr val="tx1"/>
                </a:solidFill>
              </a:rPr>
              <a:t>: Southwest Power Pool</a:t>
            </a:r>
          </a:p>
          <a:p>
            <a:pPr algn="l"/>
            <a:r>
              <a:rPr lang="en-US" sz="1400" b="1" dirty="0">
                <a:solidFill>
                  <a:schemeClr val="tx1"/>
                </a:solidFill>
              </a:rPr>
              <a:t>SERC</a:t>
            </a:r>
            <a:r>
              <a:rPr lang="en-US" sz="1400" dirty="0">
                <a:solidFill>
                  <a:schemeClr val="tx1"/>
                </a:solidFill>
              </a:rPr>
              <a:t>: Southeastern Electric Reliability Council</a:t>
            </a:r>
          </a:p>
          <a:p>
            <a:pPr algn="l"/>
            <a:r>
              <a:rPr lang="en-US" sz="1400" b="1" dirty="0">
                <a:solidFill>
                  <a:schemeClr val="tx1"/>
                </a:solidFill>
              </a:rPr>
              <a:t>WECC</a:t>
            </a:r>
            <a:r>
              <a:rPr lang="en-US" sz="1400" dirty="0">
                <a:solidFill>
                  <a:schemeClr val="tx1"/>
                </a:solidFill>
              </a:rPr>
              <a:t>: Western Electricity Coordinating Council </a:t>
            </a:r>
          </a:p>
        </p:txBody>
      </p:sp>
      <p:pic>
        <p:nvPicPr>
          <p:cNvPr id="4" name="Recorded Sound">
            <a:hlinkClick r:id="" action="ppaction://media"/>
            <a:extLst>
              <a:ext uri="{FF2B5EF4-FFF2-40B4-BE49-F238E27FC236}">
                <a16:creationId xmlns:a16="http://schemas.microsoft.com/office/drawing/2014/main" id="{2F8AE6AF-6626-4B2F-A76B-67F2C72124B1}"/>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547388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00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100000">
              <a:schemeClr val="bg1"/>
            </a:gs>
          </a:gsLst>
          <a:lin ang="5400000" scaled="1"/>
        </a:gradFill>
        <a:effectLst/>
      </p:bgPr>
    </p:bg>
    <p:spTree>
      <p:nvGrpSpPr>
        <p:cNvPr id="1" name=""/>
        <p:cNvGrpSpPr/>
        <p:nvPr/>
      </p:nvGrpSpPr>
      <p:grpSpPr>
        <a:xfrm>
          <a:off x="0" y="0"/>
          <a:ext cx="0" cy="0"/>
          <a:chOff x="0" y="0"/>
          <a:chExt cx="0" cy="0"/>
        </a:xfrm>
      </p:grpSpPr>
      <p:pic>
        <p:nvPicPr>
          <p:cNvPr id="19" name="Content Placeholder 3"/>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l="-1180" t="5915" r="1180" b="1175"/>
          <a:stretch/>
        </p:blipFill>
        <p:spPr>
          <a:xfrm rot="5400000">
            <a:off x="2900704" y="2476661"/>
            <a:ext cx="1364129" cy="950559"/>
          </a:xfrm>
        </p:spPr>
      </p:pic>
      <p:pic>
        <p:nvPicPr>
          <p:cNvPr id="27" name="Picture 26"/>
          <p:cNvPicPr>
            <a:picLocks noChangeAspect="1"/>
          </p:cNvPicPr>
          <p:nvPr/>
        </p:nvPicPr>
        <p:blipFill rotWithShape="1">
          <a:blip r:embed="rId6" cstate="print">
            <a:extLst>
              <a:ext uri="{28A0092B-C50C-407E-A947-70E740481C1C}">
                <a14:useLocalDpi xmlns:a14="http://schemas.microsoft.com/office/drawing/2010/main" val="0"/>
              </a:ext>
            </a:extLst>
          </a:blip>
          <a:srcRect l="8986" t="7206" r="8986" b="12556"/>
          <a:stretch/>
        </p:blipFill>
        <p:spPr>
          <a:xfrm>
            <a:off x="7306962" y="2269910"/>
            <a:ext cx="913485" cy="1371566"/>
          </a:xfrm>
          <a:prstGeom prst="rect">
            <a:avLst/>
          </a:prstGeom>
          <a:ln w="3175">
            <a:solidFill>
              <a:schemeClr val="tx1">
                <a:lumMod val="50000"/>
                <a:lumOff val="50000"/>
              </a:schemeClr>
            </a:solidFill>
          </a:ln>
        </p:spPr>
      </p:pic>
      <p:pic>
        <p:nvPicPr>
          <p:cNvPr id="26" name="Picture 25"/>
          <p:cNvPicPr>
            <a:picLocks noChangeAspect="1"/>
          </p:cNvPicPr>
          <p:nvPr/>
        </p:nvPicPr>
        <p:blipFill rotWithShape="1">
          <a:blip r:embed="rId7" cstate="print"/>
          <a:srcRect l="13748" t="7029" r="19319" b="26039"/>
          <a:stretch/>
        </p:blipFill>
        <p:spPr>
          <a:xfrm>
            <a:off x="6249694" y="2269876"/>
            <a:ext cx="918042" cy="1371600"/>
          </a:xfrm>
          <a:prstGeom prst="rect">
            <a:avLst/>
          </a:prstGeom>
          <a:ln w="3175">
            <a:solidFill>
              <a:schemeClr val="tx1">
                <a:lumMod val="50000"/>
                <a:lumOff val="50000"/>
              </a:schemeClr>
            </a:solidFill>
          </a:ln>
        </p:spPr>
      </p:pic>
      <p:pic>
        <p:nvPicPr>
          <p:cNvPr id="25" name="Picture 24"/>
          <p:cNvPicPr>
            <a:picLocks noChangeAspect="1"/>
          </p:cNvPicPr>
          <p:nvPr/>
        </p:nvPicPr>
        <p:blipFill rotWithShape="1">
          <a:blip r:embed="rId8" cstate="print"/>
          <a:srcRect l="20334" t="7829" r="8530" b="21033"/>
          <a:stretch/>
        </p:blipFill>
        <p:spPr>
          <a:xfrm>
            <a:off x="5202342" y="2269876"/>
            <a:ext cx="921599" cy="1371600"/>
          </a:xfrm>
          <a:prstGeom prst="rect">
            <a:avLst/>
          </a:prstGeom>
          <a:ln w="3175">
            <a:solidFill>
              <a:schemeClr val="tx1">
                <a:lumMod val="50000"/>
                <a:lumOff val="50000"/>
              </a:schemeClr>
            </a:solidFill>
          </a:ln>
        </p:spPr>
      </p:pic>
      <p:pic>
        <p:nvPicPr>
          <p:cNvPr id="24" name="Picture 23"/>
          <p:cNvPicPr>
            <a:picLocks noChangeAspect="1"/>
          </p:cNvPicPr>
          <p:nvPr/>
        </p:nvPicPr>
        <p:blipFill rotWithShape="1">
          <a:blip r:embed="rId9" cstate="print"/>
          <a:srcRect l="19526" t="10475" r="13806" b="22859"/>
          <a:stretch/>
        </p:blipFill>
        <p:spPr>
          <a:xfrm>
            <a:off x="4161141" y="2269876"/>
            <a:ext cx="914400" cy="1371600"/>
          </a:xfrm>
          <a:prstGeom prst="rect">
            <a:avLst/>
          </a:prstGeom>
          <a:ln w="3175">
            <a:solidFill>
              <a:schemeClr val="tx1">
                <a:lumMod val="50000"/>
                <a:lumOff val="50000"/>
              </a:schemeClr>
            </a:solidFill>
          </a:ln>
        </p:spPr>
      </p:pic>
      <p:pic>
        <p:nvPicPr>
          <p:cNvPr id="23" name="Picture 22"/>
          <p:cNvPicPr>
            <a:picLocks noChangeAspect="1"/>
          </p:cNvPicPr>
          <p:nvPr/>
        </p:nvPicPr>
        <p:blipFill rotWithShape="1">
          <a:blip r:embed="rId10" cstate="print"/>
          <a:srcRect l="18514" t="7376" r="7972" b="19110"/>
          <a:stretch/>
        </p:blipFill>
        <p:spPr>
          <a:xfrm>
            <a:off x="2084814" y="2281014"/>
            <a:ext cx="917139" cy="1371600"/>
          </a:xfrm>
          <a:prstGeom prst="rect">
            <a:avLst/>
          </a:prstGeom>
          <a:ln w="3175">
            <a:solidFill>
              <a:schemeClr val="tx1">
                <a:lumMod val="50000"/>
                <a:lumOff val="50000"/>
              </a:schemeClr>
            </a:solidFill>
          </a:ln>
        </p:spPr>
      </p:pic>
      <p:pic>
        <p:nvPicPr>
          <p:cNvPr id="22" name="Picture 8" descr="http://esl.tamu.edu/docs/esl/staff/pics333/0116.jpg"/>
          <p:cNvPicPr preferRelativeResize="0">
            <a:picLocks noChangeArrowheads="1"/>
          </p:cNvPicPr>
          <p:nvPr/>
        </p:nvPicPr>
        <p:blipFill rotWithShape="1">
          <a:blip r:embed="rId11" cstate="print">
            <a:extLst>
              <a:ext uri="{28A0092B-C50C-407E-A947-70E740481C1C}">
                <a14:useLocalDpi xmlns:a14="http://schemas.microsoft.com/office/drawing/2010/main" val="0"/>
              </a:ext>
            </a:extLst>
          </a:blip>
          <a:srcRect l="14055" t="5929" r="7284" b="15410"/>
          <a:stretch/>
        </p:blipFill>
        <p:spPr bwMode="auto">
          <a:xfrm>
            <a:off x="1059573" y="2269910"/>
            <a:ext cx="908453" cy="136268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57164" y="1314170"/>
            <a:ext cx="8986836" cy="903324"/>
          </a:xfrm>
          <a:prstGeom prst="rect">
            <a:avLst/>
          </a:prstGeom>
        </p:spPr>
        <p:txBody>
          <a:bodyPr wrap="square">
            <a:spAutoFit/>
          </a:bodyPr>
          <a:lstStyle/>
          <a:p>
            <a:pPr marL="1316038" lvl="0" indent="-1316038" algn="l">
              <a:lnSpc>
                <a:spcPct val="90000"/>
              </a:lnSpc>
              <a:spcBef>
                <a:spcPct val="20000"/>
              </a:spcBef>
            </a:pPr>
            <a:r>
              <a:rPr lang="en-US" sz="1700" b="1" kern="0" dirty="0">
                <a:solidFill>
                  <a:srgbClr val="000000"/>
                </a:solidFill>
                <a:latin typeface="Arial"/>
              </a:rPr>
              <a:t>Faculty/Staff:</a:t>
            </a:r>
            <a:r>
              <a:rPr lang="en-US" sz="1700" kern="0" dirty="0">
                <a:solidFill>
                  <a:srgbClr val="000000"/>
                </a:solidFill>
                <a:latin typeface="Arial"/>
              </a:rPr>
              <a:t> </a:t>
            </a:r>
            <a:r>
              <a:rPr lang="en-US" sz="1650" kern="0" dirty="0">
                <a:solidFill>
                  <a:srgbClr val="000000"/>
                </a:solidFill>
                <a:latin typeface="Arial"/>
              </a:rPr>
              <a:t>Jeff Haberl, Juan-Carlos Baltazar, Bahman Yazdani, Gali Zilbershtein,  </a:t>
            </a:r>
          </a:p>
          <a:p>
            <a:pPr marL="1316038" lvl="0" indent="-1316038" algn="l">
              <a:lnSpc>
                <a:spcPct val="90000"/>
              </a:lnSpc>
              <a:spcBef>
                <a:spcPct val="20000"/>
              </a:spcBef>
            </a:pPr>
            <a:r>
              <a:rPr lang="en-US" sz="1650" kern="0" dirty="0">
                <a:solidFill>
                  <a:srgbClr val="000000"/>
                </a:solidFill>
                <a:latin typeface="Arial"/>
              </a:rPr>
              <a:t>                        Shirley Ellis, Patrick Parker, Angela Rowell</a:t>
            </a:r>
          </a:p>
          <a:p>
            <a:pPr marL="342900" indent="-342900" algn="l">
              <a:lnSpc>
                <a:spcPct val="90000"/>
              </a:lnSpc>
              <a:spcBef>
                <a:spcPct val="20000"/>
              </a:spcBef>
            </a:pPr>
            <a:r>
              <a:rPr lang="en-US" sz="1700" b="1" kern="0" dirty="0">
                <a:solidFill>
                  <a:srgbClr val="000000"/>
                </a:solidFill>
                <a:latin typeface="Arial"/>
              </a:rPr>
              <a:t>Students:</a:t>
            </a:r>
            <a:r>
              <a:rPr lang="en-US" sz="1700" kern="0" dirty="0">
                <a:solidFill>
                  <a:srgbClr val="000000"/>
                </a:solidFill>
                <a:latin typeface="Arial"/>
              </a:rPr>
              <a:t> </a:t>
            </a:r>
            <a:r>
              <a:rPr lang="en-US" sz="1650" kern="0" dirty="0" err="1">
                <a:solidFill>
                  <a:srgbClr val="000000"/>
                </a:solidFill>
                <a:latin typeface="Arial"/>
              </a:rPr>
              <a:t>Sungkyun</a:t>
            </a:r>
            <a:r>
              <a:rPr lang="en-US" sz="1650" kern="0" dirty="0">
                <a:solidFill>
                  <a:srgbClr val="000000"/>
                </a:solidFill>
                <a:latin typeface="Arial"/>
              </a:rPr>
              <a:t> Jung, Farshad Kheiri, Qinbo Li, Chul Kim, </a:t>
            </a:r>
            <a:r>
              <a:rPr lang="en-US" sz="1650" kern="0" dirty="0" err="1">
                <a:solidFill>
                  <a:srgbClr val="000000"/>
                </a:solidFill>
                <a:latin typeface="Arial"/>
              </a:rPr>
              <a:t>Jounghwan</a:t>
            </a:r>
            <a:r>
              <a:rPr lang="en-US" sz="1650" kern="0" dirty="0">
                <a:solidFill>
                  <a:srgbClr val="000000"/>
                </a:solidFill>
                <a:latin typeface="Arial"/>
              </a:rPr>
              <a:t> </a:t>
            </a:r>
            <a:r>
              <a:rPr lang="en-US" sz="1650" kern="0" dirty="0" err="1">
                <a:solidFill>
                  <a:srgbClr val="000000"/>
                </a:solidFill>
                <a:latin typeface="Arial"/>
              </a:rPr>
              <a:t>Ahn</a:t>
            </a:r>
            <a:r>
              <a:rPr lang="en-US" sz="1650" kern="0" dirty="0">
                <a:solidFill>
                  <a:srgbClr val="000000"/>
                </a:solidFill>
                <a:latin typeface="Arial"/>
              </a:rPr>
              <a:t>, Mitra </a:t>
            </a:r>
            <a:r>
              <a:rPr lang="en-US" sz="1650" kern="0" dirty="0" err="1">
                <a:solidFill>
                  <a:srgbClr val="000000"/>
                </a:solidFill>
                <a:latin typeface="Arial"/>
              </a:rPr>
              <a:t>Azimi</a:t>
            </a:r>
            <a:endParaRPr lang="en-US" sz="1650" kern="0" dirty="0">
              <a:solidFill>
                <a:srgbClr val="000000"/>
              </a:solidFill>
              <a:latin typeface="Arial"/>
            </a:endParaRPr>
          </a:p>
        </p:txBody>
      </p:sp>
      <p:sp>
        <p:nvSpPr>
          <p:cNvPr id="16"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400" b="1" kern="0" dirty="0">
                <a:solidFill>
                  <a:schemeClr val="bg1"/>
                </a:solidFill>
              </a:rPr>
              <a:t>ACKNOWLEDGEMENTS</a:t>
            </a:r>
          </a:p>
        </p:txBody>
      </p:sp>
      <p:pic>
        <p:nvPicPr>
          <p:cNvPr id="14" name="图片 13"/>
          <p:cNvPicPr>
            <a:picLocks noChangeAspect="1"/>
          </p:cNvPicPr>
          <p:nvPr/>
        </p:nvPicPr>
        <p:blipFill rotWithShape="1">
          <a:blip r:embed="rId12" cstate="print">
            <a:extLst>
              <a:ext uri="{28A0092B-C50C-407E-A947-70E740481C1C}">
                <a14:useLocalDpi xmlns:a14="http://schemas.microsoft.com/office/drawing/2010/main" val="0"/>
              </a:ext>
            </a:extLst>
          </a:blip>
          <a:srcRect l="29759" t="7346" r="30898" b="4069"/>
          <a:stretch/>
        </p:blipFill>
        <p:spPr>
          <a:xfrm>
            <a:off x="3657600" y="3749494"/>
            <a:ext cx="921599" cy="1381369"/>
          </a:xfrm>
          <a:prstGeom prst="rect">
            <a:avLst/>
          </a:prstGeom>
          <a:ln>
            <a:solidFill>
              <a:schemeClr val="bg1">
                <a:lumMod val="75000"/>
              </a:schemeClr>
            </a:solidFill>
          </a:ln>
        </p:spPr>
      </p:pic>
      <p:pic>
        <p:nvPicPr>
          <p:cNvPr id="17" name="Picture 2"/>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2590800" y="3749494"/>
            <a:ext cx="914400" cy="1371600"/>
          </a:xfrm>
          <a:prstGeom prst="rect">
            <a:avLst/>
          </a:prstGeom>
          <a:noFill/>
          <a:ln>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3" name="Picture 2" descr="Inline image 1"/>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8821" t="2264" r="19212" b="28409"/>
          <a:stretch/>
        </p:blipFill>
        <p:spPr bwMode="auto">
          <a:xfrm>
            <a:off x="1500468" y="3749494"/>
            <a:ext cx="919163" cy="1381367"/>
          </a:xfrm>
          <a:prstGeom prst="rect">
            <a:avLst/>
          </a:prstGeom>
          <a:noFill/>
          <a:ln w="952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8" name="Rectangle 17"/>
          <p:cNvSpPr/>
          <p:nvPr/>
        </p:nvSpPr>
        <p:spPr>
          <a:xfrm>
            <a:off x="157164" y="5247382"/>
            <a:ext cx="8986836" cy="1077218"/>
          </a:xfrm>
          <a:prstGeom prst="rect">
            <a:avLst/>
          </a:prstGeom>
        </p:spPr>
        <p:txBody>
          <a:bodyPr wrap="square">
            <a:spAutoFit/>
          </a:bodyPr>
          <a:lstStyle/>
          <a:p>
            <a:pPr marL="0" lvl="7"/>
            <a:r>
              <a:rPr lang="en-US" altLang="ko-KR" sz="1600" b="1" kern="0">
                <a:solidFill>
                  <a:schemeClr val="tx1"/>
                </a:solidFill>
                <a:latin typeface="Arial"/>
              </a:rPr>
              <a:t>TCEQ:</a:t>
            </a:r>
            <a:r>
              <a:rPr lang="en-US" altLang="ko-KR" sz="1600" kern="0">
                <a:solidFill>
                  <a:schemeClr val="tx1"/>
                </a:solidFill>
                <a:latin typeface="Arial"/>
              </a:rPr>
              <a:t>   Bob Gifford</a:t>
            </a:r>
            <a:endParaRPr lang="en-US" altLang="ko-KR" sz="1600" b="1" kern="0">
              <a:solidFill>
                <a:schemeClr val="tx1"/>
              </a:solidFill>
              <a:latin typeface="Arial"/>
            </a:endParaRPr>
          </a:p>
          <a:p>
            <a:pPr marL="0" lvl="7"/>
            <a:r>
              <a:rPr lang="en-US" altLang="ko-KR" sz="1600" b="1" kern="0">
                <a:solidFill>
                  <a:schemeClr val="tx1"/>
                </a:solidFill>
                <a:latin typeface="Arial"/>
              </a:rPr>
              <a:t>PUCT:   </a:t>
            </a:r>
            <a:r>
              <a:rPr lang="en-US" altLang="ko-KR" sz="1600" kern="0">
                <a:solidFill>
                  <a:schemeClr val="tx1"/>
                </a:solidFill>
                <a:latin typeface="Arial"/>
              </a:rPr>
              <a:t>Therese Harris</a:t>
            </a:r>
            <a:endParaRPr lang="en-US" altLang="ko-KR" sz="1600" b="1" kern="0">
              <a:solidFill>
                <a:schemeClr val="tx1"/>
              </a:solidFill>
              <a:latin typeface="Arial"/>
            </a:endParaRPr>
          </a:p>
          <a:p>
            <a:pPr marL="0" lvl="7"/>
            <a:r>
              <a:rPr lang="en-US" altLang="ko-KR" sz="1600" b="1" kern="0">
                <a:solidFill>
                  <a:schemeClr val="tx1"/>
                </a:solidFill>
                <a:latin typeface="Arial"/>
              </a:rPr>
              <a:t>SECO:   </a:t>
            </a:r>
            <a:r>
              <a:rPr lang="en-US" altLang="ko-KR" sz="1600" kern="0">
                <a:solidFill>
                  <a:schemeClr val="tx1"/>
                </a:solidFill>
                <a:latin typeface="Arial"/>
              </a:rPr>
              <a:t>Eddy Trevino, Fred Yebra </a:t>
            </a:r>
            <a:endParaRPr lang="en-US" altLang="ko-KR" sz="1600" b="1" kern="0">
              <a:solidFill>
                <a:schemeClr val="tx1"/>
              </a:solidFill>
              <a:latin typeface="Arial"/>
            </a:endParaRPr>
          </a:p>
          <a:p>
            <a:pPr marL="0" lvl="7"/>
            <a:r>
              <a:rPr lang="en-US" altLang="ko-KR" sz="1600" b="1" kern="0">
                <a:solidFill>
                  <a:schemeClr val="tx1"/>
                </a:solidFill>
                <a:latin typeface="Arial"/>
              </a:rPr>
              <a:t>ERCOT: </a:t>
            </a:r>
            <a:r>
              <a:rPr lang="en-US" altLang="ko-KR" sz="1600" kern="0">
                <a:solidFill>
                  <a:schemeClr val="tx1"/>
                </a:solidFill>
                <a:latin typeface="Arial"/>
              </a:rPr>
              <a:t>Paul Wattles, Connor Anderson</a:t>
            </a:r>
            <a:endParaRPr lang="en-US" altLang="ko-KR" sz="1600" b="1" kern="0" dirty="0">
              <a:solidFill>
                <a:schemeClr val="tx1"/>
              </a:solidFill>
              <a:latin typeface="Arial"/>
            </a:endParaRPr>
          </a:p>
        </p:txBody>
      </p:sp>
      <p:pic>
        <p:nvPicPr>
          <p:cNvPr id="13" name="Picture 12"/>
          <p:cNvPicPr>
            <a:picLocks noChangeAspect="1"/>
          </p:cNvPicPr>
          <p:nvPr/>
        </p:nvPicPr>
        <p:blipFill rotWithShape="1">
          <a:blip r:embed="rId15" cstate="print">
            <a:extLst>
              <a:ext uri="{28A0092B-C50C-407E-A947-70E740481C1C}">
                <a14:useLocalDpi xmlns:a14="http://schemas.microsoft.com/office/drawing/2010/main" val="0"/>
              </a:ext>
            </a:extLst>
          </a:blip>
          <a:srcRect l="3545" t="-3606" r="4534" b="-1"/>
          <a:stretch/>
        </p:blipFill>
        <p:spPr>
          <a:xfrm>
            <a:off x="4758081" y="3752890"/>
            <a:ext cx="918043" cy="1379682"/>
          </a:xfrm>
          <a:prstGeom prst="rect">
            <a:avLst/>
          </a:prstGeom>
          <a:noFill/>
          <a:ln w="9525">
            <a:solidFill>
              <a:schemeClr val="bg1">
                <a:lumMod val="75000"/>
              </a:schemeClr>
            </a:solidFill>
            <a:miter lim="800000"/>
            <a:headEnd/>
            <a:tailEnd/>
          </a:ln>
        </p:spPr>
      </p:pic>
      <p:pic>
        <p:nvPicPr>
          <p:cNvPr id="9" name="Picture 8" descr="A person smiling for the camera&#10;&#10;Description automatically generated">
            <a:extLst>
              <a:ext uri="{FF2B5EF4-FFF2-40B4-BE49-F238E27FC236}">
                <a16:creationId xmlns:a16="http://schemas.microsoft.com/office/drawing/2014/main" id="{CF8B9DAD-1AAC-4521-926B-2C3B80148721}"/>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8165" r="17653" b="22217"/>
          <a:stretch/>
        </p:blipFill>
        <p:spPr>
          <a:xfrm>
            <a:off x="6917454" y="3740069"/>
            <a:ext cx="931146" cy="1381306"/>
          </a:xfrm>
          <a:prstGeom prst="rect">
            <a:avLst/>
          </a:prstGeom>
          <a:noFill/>
          <a:ln w="9525">
            <a:solidFill>
              <a:schemeClr val="bg1">
                <a:lumMod val="75000"/>
              </a:schemeClr>
            </a:solidFill>
            <a:miter lim="800000"/>
            <a:headEnd/>
            <a:tailEnd/>
          </a:ln>
        </p:spPr>
      </p:pic>
      <p:pic>
        <p:nvPicPr>
          <p:cNvPr id="4" name="Picture 3" descr="A person wearing a suit and tie&#10;&#10;Description automatically generated">
            <a:extLst>
              <a:ext uri="{FF2B5EF4-FFF2-40B4-BE49-F238E27FC236}">
                <a16:creationId xmlns:a16="http://schemas.microsoft.com/office/drawing/2014/main" id="{C27E195D-8C23-4AEB-A919-D4515D5989E8}"/>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822427" y="3740350"/>
            <a:ext cx="959373" cy="1380744"/>
          </a:xfrm>
          <a:prstGeom prst="rect">
            <a:avLst/>
          </a:prstGeom>
          <a:noFill/>
          <a:ln w="9525">
            <a:solidFill>
              <a:schemeClr val="bg1">
                <a:lumMod val="75000"/>
              </a:schemeClr>
            </a:solidFill>
            <a:miter lim="800000"/>
            <a:headEnd/>
            <a:tailEnd/>
          </a:ln>
        </p:spPr>
      </p:pic>
      <p:pic>
        <p:nvPicPr>
          <p:cNvPr id="7" name="Recorded Sound">
            <a:hlinkClick r:id="" action="ppaction://media"/>
            <a:extLst>
              <a:ext uri="{FF2B5EF4-FFF2-40B4-BE49-F238E27FC236}">
                <a16:creationId xmlns:a16="http://schemas.microsoft.com/office/drawing/2014/main" id="{A568558E-9237-439B-9AE8-F03BC7D69FE3}"/>
              </a:ext>
            </a:extLst>
          </p:cNvPr>
          <p:cNvPicPr>
            <a:picLocks noChangeAspect="1"/>
          </p:cNvPicPr>
          <p:nvPr>
            <a:audioFile r:link="rId2"/>
            <p:extLst>
              <p:ext uri="{DAA4B4D4-6D71-4841-9C94-3DE7FCFB9230}">
                <p14:media xmlns:p14="http://schemas.microsoft.com/office/powerpoint/2010/main" r:embed="rId1"/>
              </p:ext>
            </p:extLst>
          </p:nvPr>
        </p:nvPicPr>
        <p:blipFill>
          <a:blip r:embed="rId18"/>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66656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43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p:cNvPicPr>
          <p:nvPr/>
        </p:nvPicPr>
        <p:blipFill>
          <a:blip r:embed="rId7">
            <a:extLst>
              <a:ext uri="{28A0092B-C50C-407E-A947-70E740481C1C}">
                <a14:useLocalDpi xmlns:a14="http://schemas.microsoft.com/office/drawing/2010/main" val="0"/>
              </a:ext>
            </a:extLst>
          </a:blip>
          <a:srcRect/>
          <a:stretch/>
        </p:blipFill>
        <p:spPr>
          <a:xfrm>
            <a:off x="722220" y="1949640"/>
            <a:ext cx="7708392" cy="3937426"/>
          </a:xfrm>
          <a:prstGeom prst="rect">
            <a:avLst/>
          </a:prstGeom>
        </p:spPr>
      </p:pic>
      <p:grpSp>
        <p:nvGrpSpPr>
          <p:cNvPr id="6" name="Group 5"/>
          <p:cNvGrpSpPr/>
          <p:nvPr/>
        </p:nvGrpSpPr>
        <p:grpSpPr>
          <a:xfrm>
            <a:off x="722220" y="1946548"/>
            <a:ext cx="7712462" cy="3939505"/>
            <a:chOff x="718306" y="1946548"/>
            <a:chExt cx="7712462" cy="3939505"/>
          </a:xfrm>
        </p:grpSpPr>
        <p:pic>
          <p:nvPicPr>
            <p:cNvPr id="4" name="Picture 3"/>
            <p:cNvPicPr>
              <a:picLocks noChangeAspect="1"/>
            </p:cNvPicPr>
            <p:nvPr/>
          </p:nvPicPr>
          <p:blipFill>
            <a:blip r:embed="rId8">
              <a:extLst>
                <a:ext uri="{28A0092B-C50C-407E-A947-70E740481C1C}">
                  <a14:useLocalDpi xmlns:a14="http://schemas.microsoft.com/office/drawing/2010/main" val="0"/>
                </a:ext>
              </a:extLst>
            </a:blip>
            <a:srcRect/>
            <a:stretch/>
          </p:blipFill>
          <p:spPr>
            <a:xfrm>
              <a:off x="718306" y="1946548"/>
              <a:ext cx="7712462" cy="3939505"/>
            </a:xfrm>
            <a:prstGeom prst="rect">
              <a:avLst/>
            </a:prstGeom>
          </p:spPr>
        </p:pic>
        <p:sp>
          <p:nvSpPr>
            <p:cNvPr id="24" name="Rectangle 23"/>
            <p:cNvSpPr/>
            <p:nvPr/>
          </p:nvSpPr>
          <p:spPr bwMode="auto">
            <a:xfrm>
              <a:off x="7982799" y="2986593"/>
              <a:ext cx="214895" cy="2322525"/>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20" name="TextBox 19"/>
            <p:cNvSpPr txBox="1"/>
            <p:nvPr/>
          </p:nvSpPr>
          <p:spPr>
            <a:xfrm>
              <a:off x="6167846" y="2830072"/>
              <a:ext cx="1556836" cy="369332"/>
            </a:xfrm>
            <a:prstGeom prst="rect">
              <a:avLst/>
            </a:prstGeom>
            <a:noFill/>
          </p:spPr>
          <p:txBody>
            <a:bodyPr wrap="none" rtlCol="0">
              <a:spAutoFit/>
            </a:bodyPr>
            <a:lstStyle/>
            <a:p>
              <a:r>
                <a:rPr lang="en-US" sz="1800" b="1">
                  <a:solidFill>
                    <a:srgbClr val="FF0000"/>
                  </a:solidFill>
                </a:rPr>
                <a:t>↑ 8.4% </a:t>
              </a:r>
              <a:r>
                <a:rPr lang="en-US" sz="1800" b="1" dirty="0">
                  <a:solidFill>
                    <a:srgbClr val="FF0000"/>
                  </a:solidFill>
                </a:rPr>
                <a:t>/ year</a:t>
              </a:r>
            </a:p>
          </p:txBody>
        </p:sp>
        <p:sp>
          <p:nvSpPr>
            <p:cNvPr id="19" name="TextBox 18"/>
            <p:cNvSpPr txBox="1"/>
            <p:nvPr/>
          </p:nvSpPr>
          <p:spPr>
            <a:xfrm>
              <a:off x="7468927" y="2683990"/>
              <a:ext cx="821059" cy="304699"/>
            </a:xfrm>
            <a:prstGeom prst="rect">
              <a:avLst/>
            </a:prstGeom>
            <a:noFill/>
          </p:spPr>
          <p:txBody>
            <a:bodyPr wrap="none" rtlCol="0">
              <a:spAutoFit/>
            </a:bodyPr>
            <a:lstStyle/>
            <a:p>
              <a:r>
                <a:rPr lang="en-US" sz="1380" b="1">
                  <a:solidFill>
                    <a:schemeClr val="tx1"/>
                  </a:solidFill>
                </a:rPr>
                <a:t>281,069</a:t>
              </a:r>
            </a:p>
          </p:txBody>
        </p:sp>
      </p:grpSp>
      <p:sp>
        <p:nvSpPr>
          <p:cNvPr id="14" name="Rectangle 7"/>
          <p:cNvSpPr>
            <a:spLocks noChangeArrowheads="1"/>
          </p:cNvSpPr>
          <p:nvPr/>
        </p:nvSpPr>
        <p:spPr bwMode="auto">
          <a:xfrm>
            <a:off x="0" y="1156488"/>
            <a:ext cx="9144000" cy="33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lnSpc>
                <a:spcPct val="90000"/>
              </a:lnSpc>
              <a:spcBef>
                <a:spcPct val="20000"/>
              </a:spcBef>
            </a:pPr>
            <a:r>
              <a:rPr lang="en-US" sz="2000" dirty="0">
                <a:solidFill>
                  <a:schemeClr val="tx1"/>
                </a:solidFill>
              </a:rPr>
              <a:t>OSP Power Generation and NOx Emissions Reductions (2008 base year)</a:t>
            </a:r>
          </a:p>
        </p:txBody>
      </p:sp>
      <p:sp>
        <p:nvSpPr>
          <p:cNvPr id="10"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400" b="1" dirty="0">
                <a:solidFill>
                  <a:schemeClr val="bg1"/>
                </a:solidFill>
                <a:latin typeface="Arial" pitchFamily="34" charset="0"/>
              </a:rPr>
              <a:t>NOx REDUCTIONS FROM WIND POWER</a:t>
            </a:r>
          </a:p>
        </p:txBody>
      </p:sp>
      <p:sp>
        <p:nvSpPr>
          <p:cNvPr id="9" name="Rectangle 7"/>
          <p:cNvSpPr>
            <a:spLocks noChangeArrowheads="1"/>
          </p:cNvSpPr>
          <p:nvPr/>
        </p:nvSpPr>
        <p:spPr bwMode="auto">
          <a:xfrm>
            <a:off x="718150" y="6017556"/>
            <a:ext cx="7712462" cy="171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eaLnBrk="0" hangingPunct="0">
              <a:lnSpc>
                <a:spcPct val="90000"/>
              </a:lnSpc>
              <a:spcBef>
                <a:spcPct val="20000"/>
              </a:spcBef>
            </a:pPr>
            <a:r>
              <a:rPr lang="en-US" sz="1200" b="1">
                <a:solidFill>
                  <a:schemeClr val="tx1"/>
                </a:solidFill>
                <a:cs typeface="Times New Roman" pitchFamily="18" charset="0"/>
              </a:rPr>
              <a:t>Source: 15-min Wind Generation Data from ERCOT</a:t>
            </a:r>
            <a:endParaRPr lang="en-US" sz="1200" b="1" dirty="0">
              <a:solidFill>
                <a:schemeClr val="tx1"/>
              </a:solidFill>
              <a:cs typeface="Times New Roman" pitchFamily="18" charset="0"/>
            </a:endParaRPr>
          </a:p>
        </p:txBody>
      </p:sp>
      <p:sp>
        <p:nvSpPr>
          <p:cNvPr id="23" name="Rectangle 22"/>
          <p:cNvSpPr/>
          <p:nvPr/>
        </p:nvSpPr>
        <p:spPr bwMode="auto">
          <a:xfrm>
            <a:off x="5926226" y="3766472"/>
            <a:ext cx="227893" cy="1533316"/>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15" name="TextBox 14"/>
          <p:cNvSpPr txBox="1"/>
          <p:nvPr/>
        </p:nvSpPr>
        <p:spPr>
          <a:xfrm>
            <a:off x="4994690" y="3862047"/>
            <a:ext cx="821059" cy="304699"/>
          </a:xfrm>
          <a:prstGeom prst="rect">
            <a:avLst/>
          </a:prstGeom>
          <a:noFill/>
        </p:spPr>
        <p:txBody>
          <a:bodyPr wrap="none" rtlCol="0">
            <a:spAutoFit/>
          </a:bodyPr>
          <a:lstStyle/>
          <a:p>
            <a:r>
              <a:rPr lang="en-US" sz="1380" b="1">
                <a:solidFill>
                  <a:schemeClr val="tx1"/>
                </a:solidFill>
              </a:rPr>
              <a:t>145,064</a:t>
            </a:r>
          </a:p>
        </p:txBody>
      </p:sp>
      <p:grpSp>
        <p:nvGrpSpPr>
          <p:cNvPr id="12" name="Group 11"/>
          <p:cNvGrpSpPr/>
          <p:nvPr/>
        </p:nvGrpSpPr>
        <p:grpSpPr>
          <a:xfrm>
            <a:off x="5743619" y="3780537"/>
            <a:ext cx="152400" cy="329502"/>
            <a:chOff x="6195179" y="3944933"/>
            <a:chExt cx="152400" cy="482029"/>
          </a:xfrm>
        </p:grpSpPr>
        <p:cxnSp>
          <p:nvCxnSpPr>
            <p:cNvPr id="5" name="Straight Connector 4"/>
            <p:cNvCxnSpPr/>
            <p:nvPr/>
          </p:nvCxnSpPr>
          <p:spPr bwMode="auto">
            <a:xfrm flipH="1">
              <a:off x="6195179" y="3944933"/>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13" name="Straight Connector 12"/>
            <p:cNvCxnSpPr/>
            <p:nvPr/>
          </p:nvCxnSpPr>
          <p:spPr bwMode="auto">
            <a:xfrm flipH="1">
              <a:off x="6195179" y="4423787"/>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11" name="Straight Connector 10"/>
            <p:cNvCxnSpPr/>
            <p:nvPr/>
          </p:nvCxnSpPr>
          <p:spPr bwMode="auto">
            <a:xfrm>
              <a:off x="6271379" y="3944933"/>
              <a:ext cx="0" cy="482029"/>
            </a:xfrm>
            <a:prstGeom prst="line">
              <a:avLst/>
            </a:prstGeom>
            <a:solidFill>
              <a:schemeClr val="accent1"/>
            </a:solidFill>
            <a:ln w="22225" cap="flat" cmpd="sng" algn="ctr">
              <a:solidFill>
                <a:srgbClr val="FF0000"/>
              </a:solidFill>
              <a:prstDash val="solid"/>
              <a:round/>
              <a:headEnd type="none" w="med" len="med"/>
              <a:tailEnd type="none" w="med" len="med"/>
            </a:ln>
            <a:effectLst/>
          </p:spPr>
        </p:cxnSp>
      </p:grpSp>
      <p:sp>
        <p:nvSpPr>
          <p:cNvPr id="18" name="TextBox 17"/>
          <p:cNvSpPr txBox="1"/>
          <p:nvPr/>
        </p:nvSpPr>
        <p:spPr>
          <a:xfrm>
            <a:off x="3494730" y="3661945"/>
            <a:ext cx="1018228" cy="369332"/>
          </a:xfrm>
          <a:prstGeom prst="rect">
            <a:avLst/>
          </a:prstGeom>
          <a:noFill/>
        </p:spPr>
        <p:txBody>
          <a:bodyPr wrap="none" rtlCol="0">
            <a:spAutoFit/>
          </a:bodyPr>
          <a:lstStyle/>
          <a:p>
            <a:r>
              <a:rPr lang="en-US" sz="1800" b="1">
                <a:solidFill>
                  <a:srgbClr val="FF0000"/>
                </a:solidFill>
              </a:rPr>
              <a:t>↑ 29.1%</a:t>
            </a:r>
            <a:endParaRPr lang="en-US" sz="1800" b="1" dirty="0">
              <a:solidFill>
                <a:srgbClr val="FF0000"/>
              </a:solidFill>
            </a:endParaRPr>
          </a:p>
        </p:txBody>
      </p:sp>
      <p:sp>
        <p:nvSpPr>
          <p:cNvPr id="17" name="TextBox 16"/>
          <p:cNvSpPr txBox="1"/>
          <p:nvPr/>
        </p:nvSpPr>
        <p:spPr>
          <a:xfrm>
            <a:off x="5423271" y="3505251"/>
            <a:ext cx="821059" cy="304699"/>
          </a:xfrm>
          <a:prstGeom prst="rect">
            <a:avLst/>
          </a:prstGeom>
          <a:noFill/>
        </p:spPr>
        <p:txBody>
          <a:bodyPr wrap="none" rtlCol="0">
            <a:spAutoFit/>
          </a:bodyPr>
          <a:lstStyle/>
          <a:p>
            <a:r>
              <a:rPr lang="en-US" sz="1380" b="1">
                <a:solidFill>
                  <a:schemeClr val="tx1"/>
                </a:solidFill>
              </a:rPr>
              <a:t>187,283</a:t>
            </a:r>
            <a:endParaRPr lang="en-US" sz="1380" b="1" dirty="0">
              <a:solidFill>
                <a:schemeClr val="tx1"/>
              </a:solidFill>
            </a:endParaRPr>
          </a:p>
        </p:txBody>
      </p:sp>
      <p:sp>
        <p:nvSpPr>
          <p:cNvPr id="21" name="Rectangle 7"/>
          <p:cNvSpPr>
            <a:spLocks noChangeArrowheads="1"/>
          </p:cNvSpPr>
          <p:nvPr/>
        </p:nvSpPr>
        <p:spPr bwMode="auto">
          <a:xfrm>
            <a:off x="715769" y="6245413"/>
            <a:ext cx="7712462" cy="171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eaLnBrk="0" hangingPunct="0">
              <a:lnSpc>
                <a:spcPct val="90000"/>
              </a:lnSpc>
              <a:spcBef>
                <a:spcPct val="20000"/>
              </a:spcBef>
            </a:pPr>
            <a:r>
              <a:rPr lang="en-US" sz="1050">
                <a:solidFill>
                  <a:schemeClr val="tx1"/>
                </a:solidFill>
                <a:cs typeface="Times New Roman" pitchFamily="18" charset="0"/>
              </a:rPr>
              <a:t>OSP: The Ozone Season Period (OSP): May 1 - Sep 30</a:t>
            </a:r>
            <a:endParaRPr lang="en-US" sz="1050" dirty="0">
              <a:solidFill>
                <a:schemeClr val="tx1"/>
              </a:solidFill>
              <a:cs typeface="Times New Roman" pitchFamily="18" charset="0"/>
            </a:endParaRPr>
          </a:p>
        </p:txBody>
      </p:sp>
      <p:sp>
        <p:nvSpPr>
          <p:cNvPr id="26" name="Down Arrow 25"/>
          <p:cNvSpPr>
            <a:spLocks noChangeArrowheads="1"/>
          </p:cNvSpPr>
          <p:nvPr/>
        </p:nvSpPr>
        <p:spPr bwMode="auto">
          <a:xfrm rot="14976350">
            <a:off x="7034803" y="2471499"/>
            <a:ext cx="134724" cy="1804497"/>
          </a:xfrm>
          <a:prstGeom prst="downArrow">
            <a:avLst>
              <a:gd name="adj1" fmla="val 35860"/>
              <a:gd name="adj2" fmla="val 71272"/>
            </a:avLst>
          </a:prstGeom>
          <a:solidFill>
            <a:srgbClr val="FF0000"/>
          </a:solidFill>
          <a:ln w="9525" algn="ctr">
            <a:solidFill>
              <a:schemeClr val="tx1"/>
            </a:solidFill>
            <a:round/>
            <a:headEnd/>
            <a:tailEnd/>
          </a:ln>
        </p:spPr>
        <p:txBody>
          <a:bodyPr/>
          <a:lstStyle/>
          <a:p>
            <a:pPr marL="342900" indent="-342900" algn="l">
              <a:spcBef>
                <a:spcPct val="20000"/>
              </a:spcBef>
              <a:buFontTx/>
              <a:buChar char="•"/>
            </a:pPr>
            <a:endParaRPr lang="en-US" sz="2800">
              <a:solidFill>
                <a:schemeClr val="tx1"/>
              </a:solidFill>
              <a:cs typeface="Arial" charset="0"/>
            </a:endParaRPr>
          </a:p>
        </p:txBody>
      </p:sp>
      <p:cxnSp>
        <p:nvCxnSpPr>
          <p:cNvPr id="27" name="Straight Arrow Connector 26"/>
          <p:cNvCxnSpPr>
            <a:stCxn id="18" idx="3"/>
          </p:cNvCxnSpPr>
          <p:nvPr/>
        </p:nvCxnSpPr>
        <p:spPr bwMode="auto">
          <a:xfrm flipV="1">
            <a:off x="4512958" y="3845877"/>
            <a:ext cx="1257915" cy="734"/>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sp>
        <p:nvSpPr>
          <p:cNvPr id="22" name="TextBox 21">
            <a:extLst>
              <a:ext uri="{FF2B5EF4-FFF2-40B4-BE49-F238E27FC236}">
                <a16:creationId xmlns:a16="http://schemas.microsoft.com/office/drawing/2014/main" id="{1C7E4181-7D67-4A49-B99F-F57D9AE81FE3}"/>
              </a:ext>
            </a:extLst>
          </p:cNvPr>
          <p:cNvSpPr txBox="1"/>
          <p:nvPr/>
        </p:nvSpPr>
        <p:spPr>
          <a:xfrm>
            <a:off x="4660628" y="4238625"/>
            <a:ext cx="723276" cy="304699"/>
          </a:xfrm>
          <a:prstGeom prst="rect">
            <a:avLst/>
          </a:prstGeom>
          <a:noFill/>
        </p:spPr>
        <p:txBody>
          <a:bodyPr wrap="none" rtlCol="0">
            <a:spAutoFit/>
          </a:bodyPr>
          <a:lstStyle/>
          <a:p>
            <a:r>
              <a:rPr lang="en-US" sz="1380" b="1">
                <a:solidFill>
                  <a:schemeClr val="tx1"/>
                </a:solidFill>
              </a:rPr>
              <a:t>96,466</a:t>
            </a:r>
          </a:p>
        </p:txBody>
      </p:sp>
      <p:grpSp>
        <p:nvGrpSpPr>
          <p:cNvPr id="25" name="Group 24">
            <a:extLst>
              <a:ext uri="{FF2B5EF4-FFF2-40B4-BE49-F238E27FC236}">
                <a16:creationId xmlns:a16="http://schemas.microsoft.com/office/drawing/2014/main" id="{5EBAC5CC-2BBA-4813-85B4-B1E5E317E205}"/>
              </a:ext>
            </a:extLst>
          </p:cNvPr>
          <p:cNvGrpSpPr/>
          <p:nvPr/>
        </p:nvGrpSpPr>
        <p:grpSpPr>
          <a:xfrm>
            <a:off x="5331310" y="4124566"/>
            <a:ext cx="152400" cy="329502"/>
            <a:chOff x="6195179" y="3944933"/>
            <a:chExt cx="152400" cy="482029"/>
          </a:xfrm>
        </p:grpSpPr>
        <p:cxnSp>
          <p:nvCxnSpPr>
            <p:cNvPr id="28" name="Straight Connector 27">
              <a:extLst>
                <a:ext uri="{FF2B5EF4-FFF2-40B4-BE49-F238E27FC236}">
                  <a16:creationId xmlns:a16="http://schemas.microsoft.com/office/drawing/2014/main" id="{8E94D73B-0C1C-4D07-B28E-97898EE0AF3F}"/>
                </a:ext>
              </a:extLst>
            </p:cNvPr>
            <p:cNvCxnSpPr/>
            <p:nvPr/>
          </p:nvCxnSpPr>
          <p:spPr bwMode="auto">
            <a:xfrm flipH="1">
              <a:off x="6195179" y="3944933"/>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DD84A58C-B2DA-479C-AC12-43BC4C1CAC89}"/>
                </a:ext>
              </a:extLst>
            </p:cNvPr>
            <p:cNvCxnSpPr/>
            <p:nvPr/>
          </p:nvCxnSpPr>
          <p:spPr bwMode="auto">
            <a:xfrm flipH="1">
              <a:off x="6195179" y="4423787"/>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30" name="Straight Connector 29">
              <a:extLst>
                <a:ext uri="{FF2B5EF4-FFF2-40B4-BE49-F238E27FC236}">
                  <a16:creationId xmlns:a16="http://schemas.microsoft.com/office/drawing/2014/main" id="{44E43704-54FD-410A-BD06-923637129D70}"/>
                </a:ext>
              </a:extLst>
            </p:cNvPr>
            <p:cNvCxnSpPr/>
            <p:nvPr/>
          </p:nvCxnSpPr>
          <p:spPr bwMode="auto">
            <a:xfrm>
              <a:off x="6271379" y="3944933"/>
              <a:ext cx="0" cy="482029"/>
            </a:xfrm>
            <a:prstGeom prst="line">
              <a:avLst/>
            </a:prstGeom>
            <a:solidFill>
              <a:schemeClr val="accent1"/>
            </a:solidFill>
            <a:ln w="22225" cap="flat" cmpd="sng" algn="ctr">
              <a:solidFill>
                <a:srgbClr val="FF0000"/>
              </a:solidFill>
              <a:prstDash val="solid"/>
              <a:round/>
              <a:headEnd type="none" w="med" len="med"/>
              <a:tailEnd type="none" w="med" len="med"/>
            </a:ln>
            <a:effectLst/>
          </p:spPr>
        </p:cxnSp>
      </p:grpSp>
      <p:sp>
        <p:nvSpPr>
          <p:cNvPr id="31" name="TextBox 30">
            <a:extLst>
              <a:ext uri="{FF2B5EF4-FFF2-40B4-BE49-F238E27FC236}">
                <a16:creationId xmlns:a16="http://schemas.microsoft.com/office/drawing/2014/main" id="{36C6F9C1-F061-4F4C-9B3C-1AC7595385E1}"/>
              </a:ext>
            </a:extLst>
          </p:cNvPr>
          <p:cNvSpPr txBox="1"/>
          <p:nvPr/>
        </p:nvSpPr>
        <p:spPr>
          <a:xfrm>
            <a:off x="3082421" y="4053599"/>
            <a:ext cx="1018228" cy="369332"/>
          </a:xfrm>
          <a:prstGeom prst="rect">
            <a:avLst/>
          </a:prstGeom>
          <a:noFill/>
        </p:spPr>
        <p:txBody>
          <a:bodyPr wrap="none" rtlCol="0">
            <a:spAutoFit/>
          </a:bodyPr>
          <a:lstStyle/>
          <a:p>
            <a:r>
              <a:rPr lang="en-US" sz="1800" b="1">
                <a:solidFill>
                  <a:srgbClr val="FF0000"/>
                </a:solidFill>
              </a:rPr>
              <a:t>↑ 50.4%</a:t>
            </a:r>
            <a:endParaRPr lang="en-US" sz="1800" b="1" dirty="0">
              <a:solidFill>
                <a:srgbClr val="FF0000"/>
              </a:solidFill>
            </a:endParaRPr>
          </a:p>
        </p:txBody>
      </p:sp>
      <p:cxnSp>
        <p:nvCxnSpPr>
          <p:cNvPr id="32" name="Straight Arrow Connector 31">
            <a:extLst>
              <a:ext uri="{FF2B5EF4-FFF2-40B4-BE49-F238E27FC236}">
                <a16:creationId xmlns:a16="http://schemas.microsoft.com/office/drawing/2014/main" id="{031D2E69-FBAC-4A5F-8CA4-85D69EF64A67}"/>
              </a:ext>
            </a:extLst>
          </p:cNvPr>
          <p:cNvCxnSpPr>
            <a:stCxn id="31" idx="3"/>
          </p:cNvCxnSpPr>
          <p:nvPr/>
        </p:nvCxnSpPr>
        <p:spPr bwMode="auto">
          <a:xfrm flipV="1">
            <a:off x="4100649" y="4237531"/>
            <a:ext cx="1257915" cy="734"/>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4327525" y="3184525"/>
            <a:ext cx="487363" cy="487363"/>
          </a:xfrm>
          <a:prstGeom prst="rect">
            <a:avLst/>
          </a:prstGeom>
        </p:spPr>
      </p:pic>
      <p:pic>
        <p:nvPicPr>
          <p:cNvPr id="7" name="Recorded Sound">
            <a:hlinkClick r:id="" action="ppaction://media"/>
            <a:extLst>
              <a:ext uri="{FF2B5EF4-FFF2-40B4-BE49-F238E27FC236}">
                <a16:creationId xmlns:a16="http://schemas.microsoft.com/office/drawing/2014/main" id="{64433AC2-1389-4A98-817B-B42B9CA69180}"/>
              </a:ext>
            </a:extLst>
          </p:cNvPr>
          <p:cNvPicPr>
            <a:picLocks noChangeAspect="1"/>
          </p:cNvPicPr>
          <p:nvPr>
            <a:audioFile r:link="rId4"/>
            <p:extLst>
              <p:ext uri="{DAA4B4D4-6D71-4841-9C94-3DE7FCFB9230}">
                <p14:media xmlns:p14="http://schemas.microsoft.com/office/powerpoint/2010/main" r:embed="rId3"/>
              </p:ext>
            </p:extLst>
          </p:nvPr>
        </p:nvPicPr>
        <p:blipFill>
          <a:blip r:embed="rId9"/>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46923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down)">
                                      <p:cBhvr>
                                        <p:cTn id="38" dur="5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5689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43" restart="whenNotActive" fill="hold" evtFilter="cancelBubble" nodeType="interactiveSeq">
                <p:stCondLst>
                  <p:cond evt="onClick" delay="0">
                    <p:tgtEl>
                      <p:spTgt spid="2"/>
                    </p:tgtEl>
                  </p:cond>
                </p:stCondLst>
                <p:endSync evt="end" delay="0">
                  <p:rtn val="all"/>
                </p:endSync>
                <p:childTnLst>
                  <p:par>
                    <p:cTn id="44" fill="hold">
                      <p:stCondLst>
                        <p:cond delay="0"/>
                      </p:stCondLst>
                      <p:childTnLst>
                        <p:par>
                          <p:cTn id="45" fill="hold">
                            <p:stCondLst>
                              <p:cond delay="0"/>
                            </p:stCondLst>
                            <p:childTnLst>
                              <p:par>
                                <p:cTn id="46" presetID="1" presetClass="mediacall" presetSubtype="0" fill="hold" nodeType="clickEffect">
                                  <p:stCondLst>
                                    <p:cond delay="0"/>
                                  </p:stCondLst>
                                  <p:childTnLst>
                                    <p:cmd type="call" cmd="playFrom(0.0)">
                                      <p:cBhvr>
                                        <p:cTn id="47" dur="43448" fill="hold"/>
                                        <p:tgtEl>
                                          <p:spTgt spid="2"/>
                                        </p:tgtEl>
                                      </p:cBhvr>
                                    </p:cmd>
                                  </p:childTnLst>
                                </p:cTn>
                              </p:par>
                            </p:childTnLst>
                          </p:cTn>
                        </p:par>
                      </p:childTnLst>
                    </p:cTn>
                  </p:par>
                </p:childTnLst>
              </p:cTn>
              <p:nextCondLst>
                <p:cond evt="onClick" delay="0">
                  <p:tgtEl>
                    <p:spTgt spid="2"/>
                  </p:tgtEl>
                </p:cond>
              </p:nextCondLst>
            </p:seq>
            <p:audio>
              <p:cMediaNode vol="80000">
                <p:cTn id="48" fill="hold" display="0">
                  <p:stCondLst>
                    <p:cond delay="indefinite"/>
                  </p:stCondLst>
                  <p:endCondLst>
                    <p:cond evt="onStopAudio" delay="0">
                      <p:tgtEl>
                        <p:sldTgt/>
                      </p:tgtEl>
                    </p:cond>
                  </p:endCondLst>
                </p:cTn>
                <p:tgtEl>
                  <p:spTgt spid="2"/>
                </p:tgtEl>
              </p:cMediaNode>
            </p:audio>
            <p:audio>
              <p:cMediaNode vol="80000">
                <p:cTn id="49" fill="hold" display="0">
                  <p:stCondLst>
                    <p:cond delay="indefinite"/>
                  </p:stCondLst>
                  <p:endCondLst>
                    <p:cond evt="onStopAudio" delay="0">
                      <p:tgtEl>
                        <p:sldTgt/>
                      </p:tgtEl>
                    </p:cond>
                  </p:endCondLst>
                </p:cTn>
                <p:tgtEl>
                  <p:spTgt spid="7"/>
                </p:tgtEl>
              </p:cMediaNode>
            </p:audio>
          </p:childTnLst>
        </p:cTn>
      </p:par>
    </p:tnLst>
    <p:bldLst>
      <p:bldP spid="23" grpId="0" animBg="1"/>
      <p:bldP spid="15" grpId="0"/>
      <p:bldP spid="18" grpId="0"/>
      <p:bldP spid="17" grpId="0"/>
      <p:bldP spid="26" grpId="0" animBg="1"/>
      <p:bldP spid="22"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5">
            <a:extLst>
              <a:ext uri="{28A0092B-C50C-407E-A947-70E740481C1C}">
                <a14:useLocalDpi xmlns:a14="http://schemas.microsoft.com/office/drawing/2010/main" val="0"/>
              </a:ext>
            </a:extLst>
          </a:blip>
          <a:srcRect/>
          <a:stretch/>
        </p:blipFill>
        <p:spPr>
          <a:xfrm>
            <a:off x="715718" y="1942006"/>
            <a:ext cx="7750301" cy="3952395"/>
          </a:xfrm>
          <a:prstGeom prst="rect">
            <a:avLst/>
          </a:prstGeom>
        </p:spPr>
      </p:pic>
      <p:grpSp>
        <p:nvGrpSpPr>
          <p:cNvPr id="4" name="Group 3"/>
          <p:cNvGrpSpPr/>
          <p:nvPr/>
        </p:nvGrpSpPr>
        <p:grpSpPr>
          <a:xfrm>
            <a:off x="715718" y="1947144"/>
            <a:ext cx="7742761" cy="3942120"/>
            <a:chOff x="724474" y="1947144"/>
            <a:chExt cx="7742761" cy="3942120"/>
          </a:xfrm>
        </p:grpSpPr>
        <p:pic>
          <p:nvPicPr>
            <p:cNvPr id="2" name="Picture 1"/>
            <p:cNvPicPr>
              <a:picLocks noChangeAspect="1"/>
            </p:cNvPicPr>
            <p:nvPr/>
          </p:nvPicPr>
          <p:blipFill>
            <a:blip r:embed="rId6">
              <a:extLst>
                <a:ext uri="{28A0092B-C50C-407E-A947-70E740481C1C}">
                  <a14:useLocalDpi xmlns:a14="http://schemas.microsoft.com/office/drawing/2010/main" val="0"/>
                </a:ext>
              </a:extLst>
            </a:blip>
            <a:srcRect/>
            <a:stretch/>
          </p:blipFill>
          <p:spPr>
            <a:xfrm>
              <a:off x="724474" y="1947144"/>
              <a:ext cx="7742761" cy="3942120"/>
            </a:xfrm>
            <a:prstGeom prst="rect">
              <a:avLst/>
            </a:prstGeom>
          </p:spPr>
        </p:pic>
        <p:sp>
          <p:nvSpPr>
            <p:cNvPr id="11" name="Rectangle 10"/>
            <p:cNvSpPr/>
            <p:nvPr/>
          </p:nvSpPr>
          <p:spPr bwMode="auto">
            <a:xfrm>
              <a:off x="8030104" y="3131136"/>
              <a:ext cx="198727" cy="2183813"/>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25" name="TextBox 24"/>
            <p:cNvSpPr txBox="1"/>
            <p:nvPr/>
          </p:nvSpPr>
          <p:spPr>
            <a:xfrm>
              <a:off x="6303910" y="2815661"/>
              <a:ext cx="1556836" cy="369332"/>
            </a:xfrm>
            <a:prstGeom prst="rect">
              <a:avLst/>
            </a:prstGeom>
            <a:noFill/>
          </p:spPr>
          <p:txBody>
            <a:bodyPr wrap="none" rtlCol="0">
              <a:spAutoFit/>
            </a:bodyPr>
            <a:lstStyle/>
            <a:p>
              <a:r>
                <a:rPr lang="en-US" sz="1800" b="1">
                  <a:solidFill>
                    <a:srgbClr val="FF0000"/>
                  </a:solidFill>
                </a:rPr>
                <a:t>↑ 8.4% </a:t>
              </a:r>
              <a:r>
                <a:rPr lang="en-US" sz="1800" b="1" dirty="0">
                  <a:solidFill>
                    <a:srgbClr val="FF0000"/>
                  </a:solidFill>
                </a:rPr>
                <a:t>/ year</a:t>
              </a:r>
            </a:p>
          </p:txBody>
        </p:sp>
        <p:sp>
          <p:nvSpPr>
            <p:cNvPr id="23" name="TextBox 22"/>
            <p:cNvSpPr txBox="1"/>
            <p:nvPr/>
          </p:nvSpPr>
          <p:spPr>
            <a:xfrm>
              <a:off x="7874636" y="2847978"/>
              <a:ext cx="478016" cy="304699"/>
            </a:xfrm>
            <a:prstGeom prst="rect">
              <a:avLst/>
            </a:prstGeom>
            <a:noFill/>
          </p:spPr>
          <p:txBody>
            <a:bodyPr wrap="none" rtlCol="0">
              <a:spAutoFit/>
            </a:bodyPr>
            <a:lstStyle/>
            <a:p>
              <a:r>
                <a:rPr lang="en-US" sz="1380" b="1">
                  <a:solidFill>
                    <a:schemeClr val="tx1"/>
                  </a:solidFill>
                </a:rPr>
                <a:t>150</a:t>
              </a:r>
              <a:endParaRPr lang="en-US" sz="1380" b="1" dirty="0">
                <a:solidFill>
                  <a:schemeClr val="tx1"/>
                </a:solidFill>
              </a:endParaRPr>
            </a:p>
          </p:txBody>
        </p:sp>
      </p:grpSp>
      <p:sp>
        <p:nvSpPr>
          <p:cNvPr id="14" name="Rectangle 7"/>
          <p:cNvSpPr>
            <a:spLocks noChangeArrowheads="1"/>
          </p:cNvSpPr>
          <p:nvPr/>
        </p:nvSpPr>
        <p:spPr bwMode="auto">
          <a:xfrm>
            <a:off x="0" y="1156488"/>
            <a:ext cx="9144000" cy="33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lnSpc>
                <a:spcPct val="90000"/>
              </a:lnSpc>
              <a:spcBef>
                <a:spcPct val="20000"/>
              </a:spcBef>
            </a:pPr>
            <a:r>
              <a:rPr lang="en-US" sz="2000" dirty="0">
                <a:solidFill>
                  <a:schemeClr val="tx1"/>
                </a:solidFill>
              </a:rPr>
              <a:t>OSP Power Generation and NOx Emissions Reductions (2008 base year)</a:t>
            </a:r>
          </a:p>
        </p:txBody>
      </p:sp>
      <p:sp>
        <p:nvSpPr>
          <p:cNvPr id="10"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400" b="1" dirty="0">
                <a:solidFill>
                  <a:schemeClr val="bg1"/>
                </a:solidFill>
                <a:latin typeface="Arial" pitchFamily="34" charset="0"/>
              </a:rPr>
              <a:t>NOx REDUCTIONS FROM WIND POWER</a:t>
            </a:r>
          </a:p>
        </p:txBody>
      </p:sp>
      <p:sp>
        <p:nvSpPr>
          <p:cNvPr id="9" name="Rectangle 7"/>
          <p:cNvSpPr>
            <a:spLocks noChangeArrowheads="1"/>
          </p:cNvSpPr>
          <p:nvPr/>
        </p:nvSpPr>
        <p:spPr bwMode="auto">
          <a:xfrm>
            <a:off x="718150" y="6017556"/>
            <a:ext cx="7712462" cy="171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eaLnBrk="0" hangingPunct="0">
              <a:lnSpc>
                <a:spcPct val="90000"/>
              </a:lnSpc>
              <a:spcBef>
                <a:spcPct val="20000"/>
              </a:spcBef>
            </a:pPr>
            <a:r>
              <a:rPr lang="en-US" sz="1200" b="1">
                <a:solidFill>
                  <a:schemeClr val="tx1"/>
                </a:solidFill>
                <a:cs typeface="Times New Roman" pitchFamily="18" charset="0"/>
              </a:rPr>
              <a:t>Source: 15-min Wind Generation Data from ERCOT</a:t>
            </a:r>
            <a:endParaRPr lang="en-US" sz="1200" b="1" dirty="0">
              <a:solidFill>
                <a:schemeClr val="tx1"/>
              </a:solidFill>
              <a:cs typeface="Times New Roman" pitchFamily="18" charset="0"/>
            </a:endParaRPr>
          </a:p>
        </p:txBody>
      </p:sp>
      <p:sp>
        <p:nvSpPr>
          <p:cNvPr id="12" name="TextBox 11"/>
          <p:cNvSpPr txBox="1"/>
          <p:nvPr/>
        </p:nvSpPr>
        <p:spPr>
          <a:xfrm>
            <a:off x="5794248" y="3564430"/>
            <a:ext cx="478016" cy="304699"/>
          </a:xfrm>
          <a:prstGeom prst="rect">
            <a:avLst/>
          </a:prstGeom>
          <a:noFill/>
        </p:spPr>
        <p:txBody>
          <a:bodyPr wrap="none" rtlCol="0">
            <a:spAutoFit/>
          </a:bodyPr>
          <a:lstStyle/>
          <a:p>
            <a:r>
              <a:rPr lang="en-US" sz="1380" b="1">
                <a:solidFill>
                  <a:schemeClr val="tx1"/>
                </a:solidFill>
              </a:rPr>
              <a:t>100</a:t>
            </a:r>
            <a:endParaRPr lang="en-US" sz="1380" b="1" dirty="0">
              <a:solidFill>
                <a:schemeClr val="tx1"/>
              </a:solidFill>
            </a:endParaRPr>
          </a:p>
        </p:txBody>
      </p:sp>
      <p:sp>
        <p:nvSpPr>
          <p:cNvPr id="16" name="Rectangle 15"/>
          <p:cNvSpPr/>
          <p:nvPr/>
        </p:nvSpPr>
        <p:spPr bwMode="auto">
          <a:xfrm>
            <a:off x="5958869" y="3842656"/>
            <a:ext cx="199042" cy="1467531"/>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grpSp>
        <p:nvGrpSpPr>
          <p:cNvPr id="18" name="Group 17"/>
          <p:cNvGrpSpPr/>
          <p:nvPr/>
        </p:nvGrpSpPr>
        <p:grpSpPr>
          <a:xfrm>
            <a:off x="5748341" y="3836857"/>
            <a:ext cx="152400" cy="335093"/>
            <a:chOff x="5105400" y="3918521"/>
            <a:chExt cx="152400" cy="482029"/>
          </a:xfrm>
        </p:grpSpPr>
        <p:cxnSp>
          <p:nvCxnSpPr>
            <p:cNvPr id="20" name="Straight Connector 19"/>
            <p:cNvCxnSpPr/>
            <p:nvPr/>
          </p:nvCxnSpPr>
          <p:spPr bwMode="auto">
            <a:xfrm flipH="1">
              <a:off x="5105400" y="3918521"/>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21" name="Straight Connector 20"/>
            <p:cNvCxnSpPr/>
            <p:nvPr/>
          </p:nvCxnSpPr>
          <p:spPr bwMode="auto">
            <a:xfrm flipH="1">
              <a:off x="5105400" y="4397375"/>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22" name="Straight Connector 21"/>
            <p:cNvCxnSpPr/>
            <p:nvPr/>
          </p:nvCxnSpPr>
          <p:spPr bwMode="auto">
            <a:xfrm>
              <a:off x="5181600" y="3918521"/>
              <a:ext cx="0" cy="482029"/>
            </a:xfrm>
            <a:prstGeom prst="line">
              <a:avLst/>
            </a:prstGeom>
            <a:solidFill>
              <a:schemeClr val="accent1"/>
            </a:solidFill>
            <a:ln w="22225" cap="flat" cmpd="sng" algn="ctr">
              <a:solidFill>
                <a:srgbClr val="FF0000"/>
              </a:solidFill>
              <a:prstDash val="solid"/>
              <a:round/>
              <a:headEnd type="none" w="med" len="med"/>
              <a:tailEnd type="none" w="med" len="med"/>
            </a:ln>
            <a:effectLst/>
          </p:spPr>
        </p:cxnSp>
      </p:grpSp>
      <p:sp>
        <p:nvSpPr>
          <p:cNvPr id="19" name="TextBox 18"/>
          <p:cNvSpPr txBox="1"/>
          <p:nvPr/>
        </p:nvSpPr>
        <p:spPr>
          <a:xfrm>
            <a:off x="3848038" y="3721653"/>
            <a:ext cx="1018228" cy="369332"/>
          </a:xfrm>
          <a:prstGeom prst="rect">
            <a:avLst/>
          </a:prstGeom>
          <a:noFill/>
        </p:spPr>
        <p:txBody>
          <a:bodyPr wrap="none" rtlCol="0">
            <a:spAutoFit/>
          </a:bodyPr>
          <a:lstStyle/>
          <a:p>
            <a:r>
              <a:rPr lang="en-US" sz="1800" b="1">
                <a:solidFill>
                  <a:srgbClr val="FF0000"/>
                </a:solidFill>
              </a:rPr>
              <a:t>↑ 26.5%</a:t>
            </a:r>
            <a:endParaRPr lang="en-US" sz="1800" b="1" dirty="0">
              <a:solidFill>
                <a:srgbClr val="FF0000"/>
              </a:solidFill>
            </a:endParaRPr>
          </a:p>
        </p:txBody>
      </p:sp>
      <p:sp>
        <p:nvSpPr>
          <p:cNvPr id="24" name="TextBox 23"/>
          <p:cNvSpPr txBox="1"/>
          <p:nvPr/>
        </p:nvSpPr>
        <p:spPr>
          <a:xfrm>
            <a:off x="5450485" y="3895213"/>
            <a:ext cx="380232" cy="304699"/>
          </a:xfrm>
          <a:prstGeom prst="rect">
            <a:avLst/>
          </a:prstGeom>
          <a:noFill/>
        </p:spPr>
        <p:txBody>
          <a:bodyPr wrap="none" rtlCol="0">
            <a:spAutoFit/>
          </a:bodyPr>
          <a:lstStyle/>
          <a:p>
            <a:r>
              <a:rPr lang="en-US" sz="1380" b="1">
                <a:solidFill>
                  <a:schemeClr val="tx1"/>
                </a:solidFill>
              </a:rPr>
              <a:t>79</a:t>
            </a:r>
            <a:endParaRPr lang="en-US" sz="1380" b="1" dirty="0">
              <a:solidFill>
                <a:schemeClr val="tx1"/>
              </a:solidFill>
            </a:endParaRPr>
          </a:p>
        </p:txBody>
      </p:sp>
      <p:cxnSp>
        <p:nvCxnSpPr>
          <p:cNvPr id="26" name="Straight Arrow Connector 25"/>
          <p:cNvCxnSpPr/>
          <p:nvPr/>
        </p:nvCxnSpPr>
        <p:spPr bwMode="auto">
          <a:xfrm>
            <a:off x="4874417" y="3903666"/>
            <a:ext cx="892969" cy="0"/>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sp>
        <p:nvSpPr>
          <p:cNvPr id="27" name="Down Arrow 26"/>
          <p:cNvSpPr>
            <a:spLocks noChangeArrowheads="1"/>
          </p:cNvSpPr>
          <p:nvPr/>
        </p:nvSpPr>
        <p:spPr bwMode="auto">
          <a:xfrm rot="15011931">
            <a:off x="7006232" y="2558520"/>
            <a:ext cx="134724" cy="1820378"/>
          </a:xfrm>
          <a:prstGeom prst="downArrow">
            <a:avLst>
              <a:gd name="adj1" fmla="val 35860"/>
              <a:gd name="adj2" fmla="val 71272"/>
            </a:avLst>
          </a:prstGeom>
          <a:solidFill>
            <a:srgbClr val="FF0000"/>
          </a:solidFill>
          <a:ln w="9525" algn="ctr">
            <a:solidFill>
              <a:schemeClr val="tx1"/>
            </a:solidFill>
            <a:round/>
            <a:headEnd/>
            <a:tailEnd/>
          </a:ln>
        </p:spPr>
        <p:txBody>
          <a:bodyPr/>
          <a:lstStyle/>
          <a:p>
            <a:pPr marL="342900" indent="-342900" algn="l">
              <a:spcBef>
                <a:spcPct val="20000"/>
              </a:spcBef>
              <a:buFontTx/>
              <a:buChar char="•"/>
            </a:pPr>
            <a:endParaRPr lang="en-US" sz="2800">
              <a:solidFill>
                <a:schemeClr val="tx1"/>
              </a:solidFill>
              <a:cs typeface="Arial" charset="0"/>
            </a:endParaRPr>
          </a:p>
        </p:txBody>
      </p:sp>
      <p:sp>
        <p:nvSpPr>
          <p:cNvPr id="28" name="TextBox 27">
            <a:extLst>
              <a:ext uri="{FF2B5EF4-FFF2-40B4-BE49-F238E27FC236}">
                <a16:creationId xmlns:a16="http://schemas.microsoft.com/office/drawing/2014/main" id="{CB9EFD3A-A76F-4E70-BC2B-41DC80DB98AD}"/>
              </a:ext>
            </a:extLst>
          </p:cNvPr>
          <p:cNvSpPr txBox="1"/>
          <p:nvPr/>
        </p:nvSpPr>
        <p:spPr>
          <a:xfrm>
            <a:off x="5032153" y="4319347"/>
            <a:ext cx="380232" cy="304699"/>
          </a:xfrm>
          <a:prstGeom prst="rect">
            <a:avLst/>
          </a:prstGeom>
          <a:noFill/>
        </p:spPr>
        <p:txBody>
          <a:bodyPr wrap="none" rtlCol="0">
            <a:spAutoFit/>
          </a:bodyPr>
          <a:lstStyle/>
          <a:p>
            <a:r>
              <a:rPr lang="en-US" sz="1380" b="1">
                <a:solidFill>
                  <a:schemeClr val="tx1"/>
                </a:solidFill>
              </a:rPr>
              <a:t>50</a:t>
            </a:r>
            <a:endParaRPr lang="en-US" sz="1380" b="1" dirty="0">
              <a:solidFill>
                <a:schemeClr val="tx1"/>
              </a:solidFill>
            </a:endParaRPr>
          </a:p>
        </p:txBody>
      </p:sp>
      <p:grpSp>
        <p:nvGrpSpPr>
          <p:cNvPr id="29" name="Group 28">
            <a:extLst>
              <a:ext uri="{FF2B5EF4-FFF2-40B4-BE49-F238E27FC236}">
                <a16:creationId xmlns:a16="http://schemas.microsoft.com/office/drawing/2014/main" id="{B83FD7E8-0C1E-4501-9073-70881F1609BF}"/>
              </a:ext>
            </a:extLst>
          </p:cNvPr>
          <p:cNvGrpSpPr/>
          <p:nvPr/>
        </p:nvGrpSpPr>
        <p:grpSpPr>
          <a:xfrm>
            <a:off x="5348012" y="4175929"/>
            <a:ext cx="152400" cy="396071"/>
            <a:chOff x="5105400" y="3918521"/>
            <a:chExt cx="152400" cy="482029"/>
          </a:xfrm>
        </p:grpSpPr>
        <p:cxnSp>
          <p:nvCxnSpPr>
            <p:cNvPr id="30" name="Straight Connector 29">
              <a:extLst>
                <a:ext uri="{FF2B5EF4-FFF2-40B4-BE49-F238E27FC236}">
                  <a16:creationId xmlns:a16="http://schemas.microsoft.com/office/drawing/2014/main" id="{7616739A-F8BA-45D0-894D-AA4DBF2B6B7E}"/>
                </a:ext>
              </a:extLst>
            </p:cNvPr>
            <p:cNvCxnSpPr/>
            <p:nvPr/>
          </p:nvCxnSpPr>
          <p:spPr bwMode="auto">
            <a:xfrm flipH="1">
              <a:off x="5105400" y="3918521"/>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287EA2D9-D740-4F04-A8BA-C90DC063DDDA}"/>
                </a:ext>
              </a:extLst>
            </p:cNvPr>
            <p:cNvCxnSpPr/>
            <p:nvPr/>
          </p:nvCxnSpPr>
          <p:spPr bwMode="auto">
            <a:xfrm flipH="1">
              <a:off x="5105400" y="4397375"/>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32" name="Straight Connector 31">
              <a:extLst>
                <a:ext uri="{FF2B5EF4-FFF2-40B4-BE49-F238E27FC236}">
                  <a16:creationId xmlns:a16="http://schemas.microsoft.com/office/drawing/2014/main" id="{B9D5662D-10D8-42EC-8CBC-4D2C5FBB4A5E}"/>
                </a:ext>
              </a:extLst>
            </p:cNvPr>
            <p:cNvCxnSpPr/>
            <p:nvPr/>
          </p:nvCxnSpPr>
          <p:spPr bwMode="auto">
            <a:xfrm>
              <a:off x="5181600" y="3918521"/>
              <a:ext cx="0" cy="482029"/>
            </a:xfrm>
            <a:prstGeom prst="line">
              <a:avLst/>
            </a:prstGeom>
            <a:solidFill>
              <a:schemeClr val="accent1"/>
            </a:solidFill>
            <a:ln w="22225" cap="flat" cmpd="sng" algn="ctr">
              <a:solidFill>
                <a:srgbClr val="FF0000"/>
              </a:solidFill>
              <a:prstDash val="solid"/>
              <a:round/>
              <a:headEnd type="none" w="med" len="med"/>
              <a:tailEnd type="none" w="med" len="med"/>
            </a:ln>
            <a:effectLst/>
          </p:spPr>
        </p:cxnSp>
      </p:grpSp>
      <p:sp>
        <p:nvSpPr>
          <p:cNvPr id="33" name="TextBox 32">
            <a:extLst>
              <a:ext uri="{FF2B5EF4-FFF2-40B4-BE49-F238E27FC236}">
                <a16:creationId xmlns:a16="http://schemas.microsoft.com/office/drawing/2014/main" id="{D96F053E-EBCF-4944-A570-4B34800B65F7}"/>
              </a:ext>
            </a:extLst>
          </p:cNvPr>
          <p:cNvSpPr txBox="1"/>
          <p:nvPr/>
        </p:nvSpPr>
        <p:spPr>
          <a:xfrm>
            <a:off x="3447709" y="4108350"/>
            <a:ext cx="1018228" cy="369332"/>
          </a:xfrm>
          <a:prstGeom prst="rect">
            <a:avLst/>
          </a:prstGeom>
          <a:noFill/>
        </p:spPr>
        <p:txBody>
          <a:bodyPr wrap="none" rtlCol="0">
            <a:spAutoFit/>
          </a:bodyPr>
          <a:lstStyle/>
          <a:p>
            <a:r>
              <a:rPr lang="en-US" sz="1800" b="1">
                <a:solidFill>
                  <a:srgbClr val="FF0000"/>
                </a:solidFill>
              </a:rPr>
              <a:t>↑ 56.8%</a:t>
            </a:r>
            <a:endParaRPr lang="en-US" sz="1800" b="1" dirty="0">
              <a:solidFill>
                <a:srgbClr val="FF0000"/>
              </a:solidFill>
            </a:endParaRPr>
          </a:p>
        </p:txBody>
      </p:sp>
      <p:cxnSp>
        <p:nvCxnSpPr>
          <p:cNvPr id="34" name="Straight Arrow Connector 33">
            <a:extLst>
              <a:ext uri="{FF2B5EF4-FFF2-40B4-BE49-F238E27FC236}">
                <a16:creationId xmlns:a16="http://schemas.microsoft.com/office/drawing/2014/main" id="{695E9DD6-081F-412D-AA4C-01C5EAD91891}"/>
              </a:ext>
            </a:extLst>
          </p:cNvPr>
          <p:cNvCxnSpPr/>
          <p:nvPr/>
        </p:nvCxnSpPr>
        <p:spPr bwMode="auto">
          <a:xfrm>
            <a:off x="4474088" y="4290363"/>
            <a:ext cx="892969" cy="0"/>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pic>
        <p:nvPicPr>
          <p:cNvPr id="15" name="Recorded Sound">
            <a:hlinkClick r:id="" action="ppaction://media"/>
            <a:extLst>
              <a:ext uri="{FF2B5EF4-FFF2-40B4-BE49-F238E27FC236}">
                <a16:creationId xmlns:a16="http://schemas.microsoft.com/office/drawing/2014/main" id="{36B2C92C-A82C-4EBB-AC90-AC0948D386E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80545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down)">
                                      <p:cBhvr>
                                        <p:cTn id="38" dur="500"/>
                                        <p:tgtEl>
                                          <p:spTgt spid="27"/>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43013" fill="hold"/>
                                        <p:tgtEl>
                                          <p:spTgt spid="1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3" fill="hold" display="0">
                  <p:stCondLst>
                    <p:cond delay="indefinite"/>
                  </p:stCondLst>
                  <p:endCondLst>
                    <p:cond evt="onStopAudio" delay="0">
                      <p:tgtEl>
                        <p:sldTgt/>
                      </p:tgtEl>
                    </p:cond>
                  </p:endCondLst>
                </p:cTn>
                <p:tgtEl>
                  <p:spTgt spid="15"/>
                </p:tgtEl>
              </p:cMediaNode>
            </p:audio>
          </p:childTnLst>
        </p:cTn>
      </p:par>
    </p:tnLst>
    <p:bldLst>
      <p:bldP spid="12" grpId="0"/>
      <p:bldP spid="16" grpId="0" animBg="1"/>
      <p:bldP spid="19" grpId="0"/>
      <p:bldP spid="24" grpId="0"/>
      <p:bldP spid="27" grpId="0" animBg="1"/>
      <p:bldP spid="28"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p:cNvPicPr>
            <a:picLocks noChangeAspect="1"/>
          </p:cNvPicPr>
          <p:nvPr/>
        </p:nvPicPr>
        <p:blipFill>
          <a:blip r:embed="rId5">
            <a:extLst>
              <a:ext uri="{28A0092B-C50C-407E-A947-70E740481C1C}">
                <a14:useLocalDpi xmlns:a14="http://schemas.microsoft.com/office/drawing/2010/main" val="0"/>
              </a:ext>
            </a:extLst>
          </a:blip>
          <a:srcRect/>
          <a:stretch/>
        </p:blipFill>
        <p:spPr>
          <a:xfrm>
            <a:off x="785389" y="1986374"/>
            <a:ext cx="7725740" cy="4297196"/>
          </a:xfrm>
          <a:prstGeom prst="rect">
            <a:avLst/>
          </a:prstGeom>
        </p:spPr>
      </p:pic>
      <p:sp>
        <p:nvSpPr>
          <p:cNvPr id="65" name="Rectangle 64"/>
          <p:cNvSpPr/>
          <p:nvPr/>
        </p:nvSpPr>
        <p:spPr bwMode="auto">
          <a:xfrm>
            <a:off x="8058150" y="2895599"/>
            <a:ext cx="234950" cy="2742905"/>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36" name="Rectangle 7"/>
          <p:cNvSpPr>
            <a:spLocks noChangeArrowheads="1"/>
          </p:cNvSpPr>
          <p:nvPr/>
        </p:nvSpPr>
        <p:spPr bwMode="auto">
          <a:xfrm>
            <a:off x="-15599" y="1143000"/>
            <a:ext cx="9159599" cy="33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900" dirty="0">
                <a:solidFill>
                  <a:schemeClr val="tx1"/>
                </a:solidFill>
              </a:rPr>
              <a:t>Renewables: Biomass, Hydro, Landfill Gas, Solar, Wind</a:t>
            </a:r>
          </a:p>
        </p:txBody>
      </p:sp>
      <p:cxnSp>
        <p:nvCxnSpPr>
          <p:cNvPr id="43" name="Straight Arrow Connector 6"/>
          <p:cNvCxnSpPr>
            <a:cxnSpLocks noChangeShapeType="1"/>
          </p:cNvCxnSpPr>
          <p:nvPr/>
        </p:nvCxnSpPr>
        <p:spPr bwMode="auto">
          <a:xfrm flipV="1">
            <a:off x="2759075" y="2355764"/>
            <a:ext cx="1563688" cy="3810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arrow" w="med" len="med"/>
              </a14:hiddenLine>
            </a:ext>
          </a:extLst>
        </p:spPr>
      </p:cxnSp>
      <p:sp>
        <p:nvSpPr>
          <p:cNvPr id="44" name="Rectangle 7"/>
          <p:cNvSpPr>
            <a:spLocks noChangeArrowheads="1"/>
          </p:cNvSpPr>
          <p:nvPr/>
        </p:nvSpPr>
        <p:spPr bwMode="auto">
          <a:xfrm>
            <a:off x="0" y="1616093"/>
            <a:ext cx="3962400" cy="517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2575" indent="-282575" algn="l">
              <a:lnSpc>
                <a:spcPct val="90000"/>
              </a:lnSpc>
              <a:spcBef>
                <a:spcPct val="20000"/>
              </a:spcBef>
              <a:buFont typeface="Wingdings" panose="05000000000000000000" pitchFamily="2" charset="2"/>
              <a:buChar char="ü"/>
            </a:pPr>
            <a:r>
              <a:rPr lang="en-US" sz="1800" dirty="0">
                <a:solidFill>
                  <a:schemeClr val="tx1"/>
                </a:solidFill>
                <a:cs typeface="Arial" charset="0"/>
              </a:rPr>
              <a:t>Wind energy is the largest portion</a:t>
            </a:r>
          </a:p>
        </p:txBody>
      </p:sp>
      <p:sp>
        <p:nvSpPr>
          <p:cNvPr id="46" name="Rectangle 7"/>
          <p:cNvSpPr>
            <a:spLocks noChangeArrowheads="1"/>
          </p:cNvSpPr>
          <p:nvPr/>
        </p:nvSpPr>
        <p:spPr bwMode="auto">
          <a:xfrm>
            <a:off x="152399" y="5514889"/>
            <a:ext cx="3724275"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lnSpc>
                <a:spcPct val="90000"/>
              </a:lnSpc>
              <a:spcBef>
                <a:spcPct val="20000"/>
              </a:spcBef>
            </a:pPr>
            <a:endParaRPr lang="en-US" sz="2200" dirty="0">
              <a:solidFill>
                <a:schemeClr val="tx1"/>
              </a:solidFill>
              <a:cs typeface="Arial" charset="0"/>
            </a:endParaRPr>
          </a:p>
        </p:txBody>
      </p:sp>
      <p:sp>
        <p:nvSpPr>
          <p:cNvPr id="33"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000" b="1" dirty="0">
                <a:solidFill>
                  <a:schemeClr val="bg1"/>
                </a:solidFill>
                <a:latin typeface="Arial" pitchFamily="34" charset="0"/>
              </a:rPr>
              <a:t>SAVINGS FROM </a:t>
            </a:r>
            <a:r>
              <a:rPr lang="en-US" sz="2000" b="1">
                <a:solidFill>
                  <a:schemeClr val="bg1"/>
                </a:solidFill>
                <a:latin typeface="Arial" pitchFamily="34" charset="0"/>
              </a:rPr>
              <a:t>OTHER RENEWABLES</a:t>
            </a:r>
          </a:p>
          <a:p>
            <a:pPr>
              <a:spcBef>
                <a:spcPct val="0"/>
              </a:spcBef>
              <a:defRPr/>
            </a:pPr>
            <a:r>
              <a:rPr lang="en-US" sz="2000" b="1">
                <a:solidFill>
                  <a:schemeClr val="bg1"/>
                </a:solidFill>
                <a:latin typeface="Arial" pitchFamily="34" charset="0"/>
              </a:rPr>
              <a:t>(2001-2019)</a:t>
            </a:r>
            <a:endParaRPr lang="en-US" sz="2000" b="1" dirty="0">
              <a:solidFill>
                <a:schemeClr val="bg1"/>
              </a:solidFill>
              <a:latin typeface="Arial" pitchFamily="34" charset="0"/>
            </a:endParaRPr>
          </a:p>
        </p:txBody>
      </p:sp>
      <p:sp>
        <p:nvSpPr>
          <p:cNvPr id="27" name="TextBox 26"/>
          <p:cNvSpPr txBox="1"/>
          <p:nvPr/>
        </p:nvSpPr>
        <p:spPr>
          <a:xfrm>
            <a:off x="6496515" y="2590800"/>
            <a:ext cx="2037885" cy="323165"/>
          </a:xfrm>
          <a:prstGeom prst="rect">
            <a:avLst/>
          </a:prstGeom>
          <a:noFill/>
        </p:spPr>
        <p:txBody>
          <a:bodyPr wrap="square" rtlCol="0">
            <a:spAutoFit/>
          </a:bodyPr>
          <a:lstStyle/>
          <a:p>
            <a:r>
              <a:rPr lang="en-US" sz="1500" b="1">
                <a:solidFill>
                  <a:srgbClr val="FF0000"/>
                </a:solidFill>
              </a:rPr>
              <a:t>86,676 </a:t>
            </a:r>
            <a:r>
              <a:rPr lang="en-US" sz="1500" b="1" dirty="0" err="1">
                <a:solidFill>
                  <a:srgbClr val="FF0000"/>
                </a:solidFill>
              </a:rPr>
              <a:t>GWh</a:t>
            </a:r>
            <a:r>
              <a:rPr lang="en-US" sz="1500" b="1" dirty="0">
                <a:solidFill>
                  <a:srgbClr val="FF0000"/>
                </a:solidFill>
              </a:rPr>
              <a:t> </a:t>
            </a:r>
            <a:r>
              <a:rPr lang="en-US" sz="1500" b="1">
                <a:solidFill>
                  <a:srgbClr val="FF0000"/>
                </a:solidFill>
              </a:rPr>
              <a:t>(2019)</a:t>
            </a:r>
            <a:endParaRPr lang="en-US" sz="1500" b="1" dirty="0">
              <a:solidFill>
                <a:srgbClr val="FF0000"/>
              </a:solidFill>
            </a:endParaRPr>
          </a:p>
        </p:txBody>
      </p:sp>
      <p:sp>
        <p:nvSpPr>
          <p:cNvPr id="28" name="Rectangle 7"/>
          <p:cNvSpPr>
            <a:spLocks noChangeArrowheads="1"/>
          </p:cNvSpPr>
          <p:nvPr/>
        </p:nvSpPr>
        <p:spPr bwMode="auto">
          <a:xfrm>
            <a:off x="812283" y="6324600"/>
            <a:ext cx="7712462" cy="171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a:lnSpc>
                <a:spcPct val="90000"/>
              </a:lnSpc>
              <a:spcBef>
                <a:spcPct val="20000"/>
              </a:spcBef>
            </a:pPr>
            <a:r>
              <a:rPr lang="en-US" sz="1200" b="1">
                <a:solidFill>
                  <a:schemeClr val="tx1"/>
                </a:solidFill>
                <a:cs typeface="Times New Roman" pitchFamily="18" charset="0"/>
              </a:rPr>
              <a:t>Source: Renewable Generation Data from ERCOT-REC (Renewable Energy Credit)</a:t>
            </a:r>
            <a:endParaRPr lang="en-US" sz="1200" b="1" dirty="0">
              <a:solidFill>
                <a:schemeClr val="tx1"/>
              </a:solidFill>
              <a:cs typeface="Times New Roman" pitchFamily="18" charset="0"/>
            </a:endParaRPr>
          </a:p>
        </p:txBody>
      </p:sp>
      <p:sp>
        <p:nvSpPr>
          <p:cNvPr id="57" name="TextBox 56"/>
          <p:cNvSpPr txBox="1"/>
          <p:nvPr/>
        </p:nvSpPr>
        <p:spPr>
          <a:xfrm>
            <a:off x="5866947" y="2968068"/>
            <a:ext cx="2024593" cy="323165"/>
          </a:xfrm>
          <a:prstGeom prst="rect">
            <a:avLst/>
          </a:prstGeom>
          <a:noFill/>
        </p:spPr>
        <p:txBody>
          <a:bodyPr wrap="square" rtlCol="0">
            <a:spAutoFit/>
          </a:bodyPr>
          <a:lstStyle/>
          <a:p>
            <a:r>
              <a:rPr lang="en-US" sz="1500" b="1">
                <a:solidFill>
                  <a:srgbClr val="FF0000"/>
                </a:solidFill>
              </a:rPr>
              <a:t>78,161 </a:t>
            </a:r>
            <a:r>
              <a:rPr lang="en-US" sz="1500" b="1" dirty="0" err="1">
                <a:solidFill>
                  <a:srgbClr val="FF0000"/>
                </a:solidFill>
              </a:rPr>
              <a:t>GWh</a:t>
            </a:r>
            <a:r>
              <a:rPr lang="en-US" sz="1500" b="1" dirty="0">
                <a:solidFill>
                  <a:srgbClr val="FF0000"/>
                </a:solidFill>
              </a:rPr>
              <a:t> </a:t>
            </a:r>
            <a:r>
              <a:rPr lang="en-US" sz="1500" b="1">
                <a:solidFill>
                  <a:srgbClr val="FF0000"/>
                </a:solidFill>
              </a:rPr>
              <a:t>(2018)</a:t>
            </a:r>
            <a:endParaRPr lang="en-US" sz="1500" b="1" dirty="0">
              <a:solidFill>
                <a:srgbClr val="FF0000"/>
              </a:solidFill>
            </a:endParaRPr>
          </a:p>
        </p:txBody>
      </p:sp>
      <p:sp>
        <p:nvSpPr>
          <p:cNvPr id="58" name="TextBox 57"/>
          <p:cNvSpPr txBox="1"/>
          <p:nvPr/>
        </p:nvSpPr>
        <p:spPr>
          <a:xfrm>
            <a:off x="4839850" y="2733332"/>
            <a:ext cx="1234633" cy="584775"/>
          </a:xfrm>
          <a:prstGeom prst="rect">
            <a:avLst/>
          </a:prstGeom>
          <a:noFill/>
        </p:spPr>
        <p:txBody>
          <a:bodyPr wrap="none" rtlCol="0">
            <a:spAutoFit/>
          </a:bodyPr>
          <a:lstStyle/>
          <a:p>
            <a:pPr>
              <a:spcBef>
                <a:spcPts val="0"/>
              </a:spcBef>
            </a:pPr>
            <a:r>
              <a:rPr lang="en-US" sz="1600" b="1">
                <a:solidFill>
                  <a:srgbClr val="FF0000"/>
                </a:solidFill>
              </a:rPr>
              <a:t>8,515 GWh</a:t>
            </a:r>
          </a:p>
          <a:p>
            <a:pPr>
              <a:spcBef>
                <a:spcPts val="0"/>
              </a:spcBef>
            </a:pPr>
            <a:r>
              <a:rPr lang="en-US" sz="1600" b="1">
                <a:solidFill>
                  <a:srgbClr val="FF0000"/>
                </a:solidFill>
              </a:rPr>
              <a:t>↑ 10.9%</a:t>
            </a:r>
            <a:endParaRPr lang="en-US" sz="1600" b="1" dirty="0">
              <a:solidFill>
                <a:srgbClr val="FF0000"/>
              </a:solidFill>
            </a:endParaRPr>
          </a:p>
        </p:txBody>
      </p:sp>
      <p:cxnSp>
        <p:nvCxnSpPr>
          <p:cNvPr id="59" name="Straight Arrow Connector 58"/>
          <p:cNvCxnSpPr/>
          <p:nvPr/>
        </p:nvCxnSpPr>
        <p:spPr bwMode="auto">
          <a:xfrm>
            <a:off x="6072276" y="2969925"/>
            <a:ext cx="1864811" cy="0"/>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grpSp>
        <p:nvGrpSpPr>
          <p:cNvPr id="60" name="Group 59"/>
          <p:cNvGrpSpPr/>
          <p:nvPr/>
        </p:nvGrpSpPr>
        <p:grpSpPr>
          <a:xfrm>
            <a:off x="7944230" y="2899642"/>
            <a:ext cx="97683" cy="276946"/>
            <a:chOff x="5105400" y="3918521"/>
            <a:chExt cx="152400" cy="482029"/>
          </a:xfrm>
        </p:grpSpPr>
        <p:cxnSp>
          <p:nvCxnSpPr>
            <p:cNvPr id="66" name="Straight Connector 65"/>
            <p:cNvCxnSpPr/>
            <p:nvPr/>
          </p:nvCxnSpPr>
          <p:spPr bwMode="auto">
            <a:xfrm flipH="1">
              <a:off x="5105400" y="3918521"/>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67" name="Straight Connector 66"/>
            <p:cNvCxnSpPr/>
            <p:nvPr/>
          </p:nvCxnSpPr>
          <p:spPr bwMode="auto">
            <a:xfrm flipH="1">
              <a:off x="5105400" y="4397375"/>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68" name="Straight Connector 67"/>
            <p:cNvCxnSpPr/>
            <p:nvPr/>
          </p:nvCxnSpPr>
          <p:spPr bwMode="auto">
            <a:xfrm>
              <a:off x="5181600" y="3918521"/>
              <a:ext cx="0" cy="482029"/>
            </a:xfrm>
            <a:prstGeom prst="line">
              <a:avLst/>
            </a:prstGeom>
            <a:solidFill>
              <a:schemeClr val="accent1"/>
            </a:solidFill>
            <a:ln w="22225" cap="flat" cmpd="sng" algn="ctr">
              <a:solidFill>
                <a:srgbClr val="FF0000"/>
              </a:solidFill>
              <a:prstDash val="solid"/>
              <a:round/>
              <a:headEnd type="none" w="med" len="med"/>
              <a:tailEnd type="none" w="med" len="med"/>
            </a:ln>
            <a:effectLst/>
          </p:spPr>
        </p:cxnSp>
      </p:grpSp>
      <p:pic>
        <p:nvPicPr>
          <p:cNvPr id="2" name="Recorded Sound">
            <a:hlinkClick r:id="" action="ppaction://media"/>
            <a:extLst>
              <a:ext uri="{FF2B5EF4-FFF2-40B4-BE49-F238E27FC236}">
                <a16:creationId xmlns:a16="http://schemas.microsoft.com/office/drawing/2014/main" id="{E7B21B1D-8995-450C-9FDC-6A0BF4D57D7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1345118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6" presetClass="emph" presetSubtype="0" fill="hold" nodeType="clickEffect">
                                  <p:stCondLst>
                                    <p:cond delay="0"/>
                                  </p:stCondLst>
                                  <p:childTnLst>
                                    <p:animScale>
                                      <p:cBhvr>
                                        <p:cTn id="30" dur="1000" fill="hold"/>
                                        <p:tgtEl>
                                          <p:spTgt spid="34"/>
                                        </p:tgtEl>
                                      </p:cBhvr>
                                      <p:by x="33000" y="33000"/>
                                    </p:animScale>
                                  </p:childTnLst>
                                </p:cTn>
                              </p:par>
                              <p:par>
                                <p:cTn id="31" presetID="42" presetClass="path" presetSubtype="0" accel="50000" decel="50000" fill="hold" nodeType="withEffect">
                                  <p:stCondLst>
                                    <p:cond delay="0"/>
                                  </p:stCondLst>
                                  <p:childTnLst>
                                    <p:animMotion origin="layout" path="M 0.00504 -0.00278 L 0.31268 -0.31065 " pathEditMode="relative" rAng="0" ptsTypes="AA">
                                      <p:cBhvr>
                                        <p:cTn id="32" dur="1000" fill="hold"/>
                                        <p:tgtEl>
                                          <p:spTgt spid="34"/>
                                        </p:tgtEl>
                                        <p:attrNameLst>
                                          <p:attrName>ppt_x</p:attrName>
                                          <p:attrName>ppt_y</p:attrName>
                                        </p:attrNameLst>
                                      </p:cBhvr>
                                      <p:rCtr x="15382" y="-15394"/>
                                    </p:animMotion>
                                  </p:childTnLst>
                                </p:cTn>
                              </p:par>
                              <p:par>
                                <p:cTn id="33" presetID="1" presetClass="exit" presetSubtype="0" fill="hold" grpId="1" nodeType="withEffect">
                                  <p:stCondLst>
                                    <p:cond delay="0"/>
                                  </p:stCondLst>
                                  <p:childTnLst>
                                    <p:set>
                                      <p:cBhvr>
                                        <p:cTn id="34" dur="1" fill="hold">
                                          <p:stCondLst>
                                            <p:cond delay="0"/>
                                          </p:stCondLst>
                                        </p:cTn>
                                        <p:tgtEl>
                                          <p:spTgt spid="65"/>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27"/>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58"/>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59"/>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60"/>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57"/>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mediacall" presetSubtype="0" fill="hold" nodeType="clickEffect">
                                  <p:stCondLst>
                                    <p:cond delay="0"/>
                                  </p:stCondLst>
                                  <p:childTnLst>
                                    <p:cmd type="call" cmd="playFrom(0.0)">
                                      <p:cBhvr>
                                        <p:cTn id="48" dur="57399"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9" fill="hold" display="0">
                  <p:stCondLst>
                    <p:cond delay="indefinite"/>
                  </p:stCondLst>
                  <p:endCondLst>
                    <p:cond evt="onStopAudio" delay="0">
                      <p:tgtEl>
                        <p:sldTgt/>
                      </p:tgtEl>
                    </p:cond>
                  </p:endCondLst>
                </p:cTn>
                <p:tgtEl>
                  <p:spTgt spid="2"/>
                </p:tgtEl>
              </p:cMediaNode>
            </p:audio>
          </p:childTnLst>
        </p:cTn>
      </p:par>
    </p:tnLst>
    <p:bldLst>
      <p:bldP spid="65" grpId="0" animBg="1"/>
      <p:bldP spid="65" grpId="1" animBg="1"/>
      <p:bldP spid="27" grpId="0"/>
      <p:bldP spid="27" grpId="1"/>
      <p:bldP spid="57" grpId="0"/>
      <p:bldP spid="57" grpId="1"/>
      <p:bldP spid="58" grpId="0"/>
      <p:bldP spid="58"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p:cNvPicPr>
          <p:nvPr/>
        </p:nvPicPr>
        <p:blipFill>
          <a:blip r:embed="rId5">
            <a:extLst>
              <a:ext uri="{28A0092B-C50C-407E-A947-70E740481C1C}">
                <a14:useLocalDpi xmlns:a14="http://schemas.microsoft.com/office/drawing/2010/main" val="0"/>
              </a:ext>
            </a:extLst>
          </a:blip>
          <a:srcRect/>
          <a:stretch/>
        </p:blipFill>
        <p:spPr>
          <a:xfrm>
            <a:off x="820270" y="2400672"/>
            <a:ext cx="6534816" cy="3622440"/>
          </a:xfrm>
          <a:prstGeom prst="rect">
            <a:avLst/>
          </a:prstGeom>
        </p:spPr>
      </p:pic>
      <p:pic>
        <p:nvPicPr>
          <p:cNvPr id="37" name="Picture 36"/>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6238875" y="1287846"/>
            <a:ext cx="2544954" cy="1415549"/>
          </a:xfrm>
          <a:prstGeom prst="rect">
            <a:avLst/>
          </a:prstGeom>
        </p:spPr>
      </p:pic>
      <p:sp>
        <p:nvSpPr>
          <p:cNvPr id="36" name="Rectangle 7"/>
          <p:cNvSpPr>
            <a:spLocks noChangeArrowheads="1"/>
          </p:cNvSpPr>
          <p:nvPr/>
        </p:nvSpPr>
        <p:spPr bwMode="auto">
          <a:xfrm>
            <a:off x="-15599" y="1143000"/>
            <a:ext cx="9159599" cy="33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900" dirty="0">
                <a:solidFill>
                  <a:schemeClr val="tx1"/>
                </a:solidFill>
              </a:rPr>
              <a:t>Renewables: Biomass, Hydro, Landfill Gas, Solar, Wind</a:t>
            </a:r>
          </a:p>
        </p:txBody>
      </p:sp>
      <p:cxnSp>
        <p:nvCxnSpPr>
          <p:cNvPr id="43" name="Straight Arrow Connector 6"/>
          <p:cNvCxnSpPr>
            <a:cxnSpLocks noChangeShapeType="1"/>
          </p:cNvCxnSpPr>
          <p:nvPr/>
        </p:nvCxnSpPr>
        <p:spPr bwMode="auto">
          <a:xfrm flipV="1">
            <a:off x="2759075" y="2355764"/>
            <a:ext cx="1563688" cy="38100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arrow" w="med" len="med"/>
              </a14:hiddenLine>
            </a:ext>
          </a:extLst>
        </p:spPr>
      </p:cxnSp>
      <p:sp>
        <p:nvSpPr>
          <p:cNvPr id="44" name="Rectangle 7"/>
          <p:cNvSpPr>
            <a:spLocks noChangeArrowheads="1"/>
          </p:cNvSpPr>
          <p:nvPr/>
        </p:nvSpPr>
        <p:spPr bwMode="auto">
          <a:xfrm>
            <a:off x="0" y="1616093"/>
            <a:ext cx="3962400" cy="517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2575" indent="-282575" algn="l">
              <a:lnSpc>
                <a:spcPct val="90000"/>
              </a:lnSpc>
              <a:spcBef>
                <a:spcPct val="20000"/>
              </a:spcBef>
              <a:buFont typeface="Wingdings" panose="05000000000000000000" pitchFamily="2" charset="2"/>
              <a:buChar char="ü"/>
            </a:pPr>
            <a:r>
              <a:rPr lang="en-US" sz="1800" dirty="0">
                <a:solidFill>
                  <a:schemeClr val="tx1"/>
                </a:solidFill>
                <a:cs typeface="Arial" charset="0"/>
              </a:rPr>
              <a:t>Wind energy is the largest portion</a:t>
            </a:r>
          </a:p>
        </p:txBody>
      </p:sp>
      <p:sp>
        <p:nvSpPr>
          <p:cNvPr id="46" name="Rectangle 7"/>
          <p:cNvSpPr>
            <a:spLocks noChangeArrowheads="1"/>
          </p:cNvSpPr>
          <p:nvPr/>
        </p:nvSpPr>
        <p:spPr bwMode="auto">
          <a:xfrm>
            <a:off x="152399" y="5514889"/>
            <a:ext cx="3724275"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lnSpc>
                <a:spcPct val="90000"/>
              </a:lnSpc>
              <a:spcBef>
                <a:spcPct val="20000"/>
              </a:spcBef>
            </a:pPr>
            <a:endParaRPr lang="en-US" sz="2200" dirty="0">
              <a:solidFill>
                <a:schemeClr val="tx1"/>
              </a:solidFill>
              <a:cs typeface="Arial" charset="0"/>
            </a:endParaRPr>
          </a:p>
        </p:txBody>
      </p:sp>
      <p:sp>
        <p:nvSpPr>
          <p:cNvPr id="47" name="Rectangle 46"/>
          <p:cNvSpPr>
            <a:spLocks noChangeArrowheads="1"/>
          </p:cNvSpPr>
          <p:nvPr/>
        </p:nvSpPr>
        <p:spPr bwMode="auto">
          <a:xfrm>
            <a:off x="6991350" y="3171825"/>
            <a:ext cx="176780" cy="80148"/>
          </a:xfrm>
          <a:prstGeom prst="rect">
            <a:avLst/>
          </a:prstGeom>
          <a:noFill/>
          <a:ln w="28575" algn="ctr">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chemeClr val="tx1"/>
              </a:solidFill>
              <a:cs typeface="Arial" charset="0"/>
            </a:endParaRPr>
          </a:p>
        </p:txBody>
      </p:sp>
      <p:sp>
        <p:nvSpPr>
          <p:cNvPr id="48" name="Oval 47"/>
          <p:cNvSpPr>
            <a:spLocks noChangeArrowheads="1"/>
          </p:cNvSpPr>
          <p:nvPr/>
        </p:nvSpPr>
        <p:spPr bwMode="auto">
          <a:xfrm>
            <a:off x="8597151" y="1567703"/>
            <a:ext cx="152401" cy="116542"/>
          </a:xfrm>
          <a:prstGeom prst="ellipse">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chemeClr val="tx1"/>
              </a:solidFill>
              <a:cs typeface="Arial" charset="0"/>
            </a:endParaRPr>
          </a:p>
        </p:txBody>
      </p:sp>
      <p:sp>
        <p:nvSpPr>
          <p:cNvPr id="49" name="Down Arrow 48"/>
          <p:cNvSpPr>
            <a:spLocks noChangeArrowheads="1"/>
          </p:cNvSpPr>
          <p:nvPr/>
        </p:nvSpPr>
        <p:spPr bwMode="auto">
          <a:xfrm rot="2695016">
            <a:off x="7851283" y="1486600"/>
            <a:ext cx="134724" cy="1810796"/>
          </a:xfrm>
          <a:prstGeom prst="downArrow">
            <a:avLst>
              <a:gd name="adj1" fmla="val 35860"/>
              <a:gd name="adj2" fmla="val 71272"/>
            </a:avLst>
          </a:prstGeom>
          <a:solidFill>
            <a:srgbClr val="FF0000"/>
          </a:solidFill>
          <a:ln w="9525" algn="ctr">
            <a:solidFill>
              <a:schemeClr val="tx1"/>
            </a:solidFill>
            <a:round/>
            <a:headEnd/>
            <a:tailEnd/>
          </a:ln>
        </p:spPr>
        <p:txBody>
          <a:bodyPr/>
          <a:lstStyle/>
          <a:p>
            <a:pPr marL="342900" indent="-342900" algn="l">
              <a:spcBef>
                <a:spcPct val="20000"/>
              </a:spcBef>
              <a:buFontTx/>
              <a:buChar char="•"/>
            </a:pPr>
            <a:endParaRPr lang="en-US" sz="2800">
              <a:solidFill>
                <a:schemeClr val="tx1"/>
              </a:solidFill>
              <a:cs typeface="Arial" charset="0"/>
            </a:endParaRPr>
          </a:p>
        </p:txBody>
      </p:sp>
      <p:sp>
        <p:nvSpPr>
          <p:cNvPr id="50" name="Rectangle 49"/>
          <p:cNvSpPr>
            <a:spLocks noChangeArrowheads="1"/>
          </p:cNvSpPr>
          <p:nvPr/>
        </p:nvSpPr>
        <p:spPr bwMode="auto">
          <a:xfrm>
            <a:off x="6991349" y="3514725"/>
            <a:ext cx="177801" cy="1965326"/>
          </a:xfrm>
          <a:prstGeom prst="rect">
            <a:avLst/>
          </a:prstGeom>
          <a:noFill/>
          <a:ln w="28575" algn="ctr">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chemeClr val="tx1"/>
              </a:solidFill>
              <a:cs typeface="Arial" charset="0"/>
            </a:endParaRPr>
          </a:p>
        </p:txBody>
      </p:sp>
      <p:sp>
        <p:nvSpPr>
          <p:cNvPr id="51" name="Right Arrow 50"/>
          <p:cNvSpPr/>
          <p:nvPr/>
        </p:nvSpPr>
        <p:spPr bwMode="auto">
          <a:xfrm flipH="1">
            <a:off x="7210194" y="3124200"/>
            <a:ext cx="276455" cy="117947"/>
          </a:xfrm>
          <a:prstGeom prst="rightArrow">
            <a:avLst>
              <a:gd name="adj1" fmla="val 22799"/>
              <a:gd name="adj2" fmla="val 50000"/>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52" name="Right Arrow 51"/>
          <p:cNvSpPr/>
          <p:nvPr/>
        </p:nvSpPr>
        <p:spPr bwMode="auto">
          <a:xfrm flipH="1">
            <a:off x="7210194" y="4219357"/>
            <a:ext cx="278677" cy="119531"/>
          </a:xfrm>
          <a:prstGeom prst="rightArrow">
            <a:avLst>
              <a:gd name="adj1" fmla="val 23158"/>
              <a:gd name="adj2" fmla="val 50000"/>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53" name="TextBox 52"/>
          <p:cNvSpPr txBox="1"/>
          <p:nvPr/>
        </p:nvSpPr>
        <p:spPr>
          <a:xfrm>
            <a:off x="7484708" y="3011103"/>
            <a:ext cx="1678341" cy="276999"/>
          </a:xfrm>
          <a:prstGeom prst="rect">
            <a:avLst/>
          </a:prstGeom>
          <a:noFill/>
        </p:spPr>
        <p:txBody>
          <a:bodyPr wrap="square" rtlCol="0">
            <a:spAutoFit/>
          </a:bodyPr>
          <a:lstStyle/>
          <a:p>
            <a:pPr algn="l"/>
            <a:r>
              <a:rPr lang="en-US" sz="1200" b="1">
                <a:solidFill>
                  <a:srgbClr val="C00000"/>
                </a:solidFill>
              </a:rPr>
              <a:t>Biomass </a:t>
            </a:r>
            <a:r>
              <a:rPr lang="en-US" sz="1200">
                <a:solidFill>
                  <a:srgbClr val="C00000"/>
                </a:solidFill>
              </a:rPr>
              <a:t>(154 </a:t>
            </a:r>
            <a:r>
              <a:rPr lang="en-US" sz="1200" dirty="0" err="1">
                <a:solidFill>
                  <a:srgbClr val="C00000"/>
                </a:solidFill>
              </a:rPr>
              <a:t>GWh</a:t>
            </a:r>
            <a:r>
              <a:rPr lang="en-US" sz="1200" dirty="0">
                <a:solidFill>
                  <a:srgbClr val="C00000"/>
                </a:solidFill>
              </a:rPr>
              <a:t>)</a:t>
            </a:r>
          </a:p>
        </p:txBody>
      </p:sp>
      <p:sp>
        <p:nvSpPr>
          <p:cNvPr id="54" name="TextBox 53"/>
          <p:cNvSpPr txBox="1"/>
          <p:nvPr/>
        </p:nvSpPr>
        <p:spPr>
          <a:xfrm>
            <a:off x="7484708" y="4127629"/>
            <a:ext cx="1678341" cy="276999"/>
          </a:xfrm>
          <a:prstGeom prst="rect">
            <a:avLst/>
          </a:prstGeom>
          <a:noFill/>
        </p:spPr>
        <p:txBody>
          <a:bodyPr wrap="square" rtlCol="0">
            <a:spAutoFit/>
          </a:bodyPr>
          <a:lstStyle/>
          <a:p>
            <a:pPr algn="l"/>
            <a:r>
              <a:rPr lang="en-US" sz="1200" b="1">
                <a:solidFill>
                  <a:srgbClr val="C00000"/>
                </a:solidFill>
              </a:rPr>
              <a:t>Solar</a:t>
            </a:r>
            <a:r>
              <a:rPr lang="en-US" sz="1200">
                <a:solidFill>
                  <a:srgbClr val="C00000"/>
                </a:solidFill>
              </a:rPr>
              <a:t> (4,466 </a:t>
            </a:r>
            <a:r>
              <a:rPr lang="en-US" sz="1200" dirty="0" err="1">
                <a:solidFill>
                  <a:srgbClr val="C00000"/>
                </a:solidFill>
              </a:rPr>
              <a:t>GWh</a:t>
            </a:r>
            <a:r>
              <a:rPr lang="en-US" sz="1200" dirty="0">
                <a:solidFill>
                  <a:srgbClr val="C00000"/>
                </a:solidFill>
              </a:rPr>
              <a:t>)</a:t>
            </a:r>
          </a:p>
        </p:txBody>
      </p:sp>
      <p:sp>
        <p:nvSpPr>
          <p:cNvPr id="55" name="Rectangle 54"/>
          <p:cNvSpPr>
            <a:spLocks noChangeArrowheads="1"/>
          </p:cNvSpPr>
          <p:nvPr/>
        </p:nvSpPr>
        <p:spPr bwMode="auto">
          <a:xfrm>
            <a:off x="6991349" y="3257550"/>
            <a:ext cx="178833" cy="104536"/>
          </a:xfrm>
          <a:prstGeom prst="rect">
            <a:avLst/>
          </a:prstGeom>
          <a:noFill/>
          <a:ln w="28575" algn="ctr">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chemeClr val="tx1"/>
              </a:solidFill>
              <a:cs typeface="Arial" charset="0"/>
            </a:endParaRPr>
          </a:p>
        </p:txBody>
      </p:sp>
      <p:sp>
        <p:nvSpPr>
          <p:cNvPr id="56" name="Rectangle 55"/>
          <p:cNvSpPr>
            <a:spLocks noChangeArrowheads="1"/>
          </p:cNvSpPr>
          <p:nvPr/>
        </p:nvSpPr>
        <p:spPr bwMode="auto">
          <a:xfrm>
            <a:off x="6991349" y="3362324"/>
            <a:ext cx="176780" cy="151925"/>
          </a:xfrm>
          <a:prstGeom prst="rect">
            <a:avLst/>
          </a:prstGeom>
          <a:noFill/>
          <a:ln w="28575" algn="ctr">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chemeClr val="tx1"/>
              </a:solidFill>
              <a:cs typeface="Arial" charset="0"/>
            </a:endParaRPr>
          </a:p>
        </p:txBody>
      </p:sp>
      <p:sp>
        <p:nvSpPr>
          <p:cNvPr id="61" name="Right Arrow 60"/>
          <p:cNvSpPr/>
          <p:nvPr/>
        </p:nvSpPr>
        <p:spPr bwMode="auto">
          <a:xfrm flipH="1">
            <a:off x="7210192" y="3423765"/>
            <a:ext cx="278939" cy="119531"/>
          </a:xfrm>
          <a:prstGeom prst="rightArrow">
            <a:avLst>
              <a:gd name="adj1" fmla="val 23158"/>
              <a:gd name="adj2" fmla="val 50000"/>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62" name="TextBox 61"/>
          <p:cNvSpPr txBox="1"/>
          <p:nvPr/>
        </p:nvSpPr>
        <p:spPr>
          <a:xfrm>
            <a:off x="7484708" y="3351936"/>
            <a:ext cx="1678341" cy="276999"/>
          </a:xfrm>
          <a:prstGeom prst="rect">
            <a:avLst/>
          </a:prstGeom>
          <a:noFill/>
        </p:spPr>
        <p:txBody>
          <a:bodyPr wrap="square" rtlCol="0">
            <a:spAutoFit/>
          </a:bodyPr>
          <a:lstStyle/>
          <a:p>
            <a:pPr algn="l">
              <a:spcBef>
                <a:spcPts val="0"/>
              </a:spcBef>
            </a:pPr>
            <a:r>
              <a:rPr lang="en-US" sz="1200" b="1">
                <a:solidFill>
                  <a:srgbClr val="C00000"/>
                </a:solidFill>
              </a:rPr>
              <a:t>Landfill </a:t>
            </a:r>
            <a:r>
              <a:rPr lang="en-US" sz="1200">
                <a:solidFill>
                  <a:srgbClr val="C00000"/>
                </a:solidFill>
              </a:rPr>
              <a:t>(335 </a:t>
            </a:r>
            <a:r>
              <a:rPr lang="en-US" sz="1200" dirty="0" err="1">
                <a:solidFill>
                  <a:srgbClr val="C00000"/>
                </a:solidFill>
              </a:rPr>
              <a:t>GWh</a:t>
            </a:r>
            <a:r>
              <a:rPr lang="en-US" sz="1200" dirty="0">
                <a:solidFill>
                  <a:srgbClr val="C00000"/>
                </a:solidFill>
              </a:rPr>
              <a:t>)</a:t>
            </a:r>
          </a:p>
        </p:txBody>
      </p:sp>
      <p:sp>
        <p:nvSpPr>
          <p:cNvPr id="63" name="Right Arrow 62"/>
          <p:cNvSpPr/>
          <p:nvPr/>
        </p:nvSpPr>
        <p:spPr bwMode="auto">
          <a:xfrm flipH="1">
            <a:off x="7210194" y="3257548"/>
            <a:ext cx="277011" cy="119531"/>
          </a:xfrm>
          <a:prstGeom prst="rightArrow">
            <a:avLst>
              <a:gd name="adj1" fmla="val 24319"/>
              <a:gd name="adj2" fmla="val 50000"/>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64" name="TextBox 63"/>
          <p:cNvSpPr txBox="1"/>
          <p:nvPr/>
        </p:nvSpPr>
        <p:spPr>
          <a:xfrm>
            <a:off x="7486634" y="3181402"/>
            <a:ext cx="1676415" cy="276999"/>
          </a:xfrm>
          <a:prstGeom prst="rect">
            <a:avLst/>
          </a:prstGeom>
          <a:noFill/>
        </p:spPr>
        <p:txBody>
          <a:bodyPr wrap="square" rtlCol="0">
            <a:spAutoFit/>
          </a:bodyPr>
          <a:lstStyle/>
          <a:p>
            <a:pPr algn="l"/>
            <a:r>
              <a:rPr lang="en-US" sz="1200" b="1">
                <a:solidFill>
                  <a:srgbClr val="C00000"/>
                </a:solidFill>
              </a:rPr>
              <a:t>Hydro</a:t>
            </a:r>
            <a:r>
              <a:rPr lang="en-US" sz="1200">
                <a:solidFill>
                  <a:srgbClr val="C00000"/>
                </a:solidFill>
              </a:rPr>
              <a:t> (249 </a:t>
            </a:r>
            <a:r>
              <a:rPr lang="en-US" sz="1200" dirty="0" err="1">
                <a:solidFill>
                  <a:srgbClr val="C00000"/>
                </a:solidFill>
              </a:rPr>
              <a:t>GWh</a:t>
            </a:r>
            <a:r>
              <a:rPr lang="en-US" sz="1200" dirty="0">
                <a:solidFill>
                  <a:srgbClr val="C00000"/>
                </a:solidFill>
              </a:rPr>
              <a:t>)</a:t>
            </a:r>
          </a:p>
        </p:txBody>
      </p:sp>
      <p:sp>
        <p:nvSpPr>
          <p:cNvPr id="86" name="Rectangle 7"/>
          <p:cNvSpPr>
            <a:spLocks noChangeArrowheads="1"/>
          </p:cNvSpPr>
          <p:nvPr/>
        </p:nvSpPr>
        <p:spPr bwMode="auto">
          <a:xfrm>
            <a:off x="2952489" y="1988472"/>
            <a:ext cx="2358757" cy="4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90000"/>
              </a:lnSpc>
              <a:spcBef>
                <a:spcPct val="20000"/>
              </a:spcBef>
            </a:pPr>
            <a:r>
              <a:rPr lang="en-US" sz="1800" b="1" dirty="0">
                <a:solidFill>
                  <a:schemeClr val="tx1"/>
                </a:solidFill>
                <a:cs typeface="Arial" charset="0"/>
              </a:rPr>
              <a:t>Excluding Wind</a:t>
            </a:r>
          </a:p>
        </p:txBody>
      </p:sp>
      <p:sp>
        <p:nvSpPr>
          <p:cNvPr id="33"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000" b="1" dirty="0">
                <a:solidFill>
                  <a:schemeClr val="bg1"/>
                </a:solidFill>
                <a:latin typeface="Arial" pitchFamily="34" charset="0"/>
              </a:rPr>
              <a:t>SAVINGS FROM </a:t>
            </a:r>
            <a:r>
              <a:rPr lang="en-US" sz="2000" b="1">
                <a:solidFill>
                  <a:schemeClr val="bg1"/>
                </a:solidFill>
                <a:latin typeface="Arial" pitchFamily="34" charset="0"/>
              </a:rPr>
              <a:t>OTHER RENEWABLES</a:t>
            </a:r>
          </a:p>
          <a:p>
            <a:pPr>
              <a:spcBef>
                <a:spcPct val="0"/>
              </a:spcBef>
              <a:defRPr/>
            </a:pPr>
            <a:r>
              <a:rPr lang="en-US" sz="2000" b="1">
                <a:solidFill>
                  <a:schemeClr val="bg1"/>
                </a:solidFill>
                <a:latin typeface="Arial" pitchFamily="34" charset="0"/>
              </a:rPr>
              <a:t>(2001-2019)</a:t>
            </a:r>
            <a:endParaRPr lang="en-US" sz="2000" b="1" dirty="0">
              <a:solidFill>
                <a:schemeClr val="bg1"/>
              </a:solidFill>
              <a:latin typeface="Arial" pitchFamily="34" charset="0"/>
            </a:endParaRPr>
          </a:p>
        </p:txBody>
      </p:sp>
      <p:sp>
        <p:nvSpPr>
          <p:cNvPr id="28" name="Rectangle 7"/>
          <p:cNvSpPr>
            <a:spLocks noChangeArrowheads="1"/>
          </p:cNvSpPr>
          <p:nvPr/>
        </p:nvSpPr>
        <p:spPr bwMode="auto">
          <a:xfrm>
            <a:off x="812283" y="6324600"/>
            <a:ext cx="7712462" cy="171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a:lnSpc>
                <a:spcPct val="90000"/>
              </a:lnSpc>
              <a:spcBef>
                <a:spcPct val="20000"/>
              </a:spcBef>
            </a:pPr>
            <a:r>
              <a:rPr lang="en-US" sz="1200" b="1">
                <a:solidFill>
                  <a:schemeClr val="tx1"/>
                </a:solidFill>
                <a:cs typeface="Times New Roman" pitchFamily="18" charset="0"/>
              </a:rPr>
              <a:t>Source: Renewable Generation Data from ERCOT-REC (Renewable Energy Credit)</a:t>
            </a:r>
            <a:endParaRPr lang="en-US" sz="1200" b="1" dirty="0">
              <a:solidFill>
                <a:schemeClr val="tx1"/>
              </a:solidFill>
              <a:cs typeface="Times New Roman" pitchFamily="18" charset="0"/>
            </a:endParaRPr>
          </a:p>
        </p:txBody>
      </p:sp>
      <p:sp>
        <p:nvSpPr>
          <p:cNvPr id="30" name="Rectangle 29"/>
          <p:cNvSpPr>
            <a:spLocks noChangeArrowheads="1"/>
          </p:cNvSpPr>
          <p:nvPr/>
        </p:nvSpPr>
        <p:spPr bwMode="auto">
          <a:xfrm>
            <a:off x="6715125" y="4076700"/>
            <a:ext cx="174220" cy="1397000"/>
          </a:xfrm>
          <a:prstGeom prst="rect">
            <a:avLst/>
          </a:prstGeom>
          <a:noFill/>
          <a:ln w="28575" algn="ctr">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chemeClr val="tx1"/>
              </a:solidFill>
              <a:cs typeface="Arial" charset="0"/>
            </a:endParaRPr>
          </a:p>
        </p:txBody>
      </p:sp>
      <p:sp>
        <p:nvSpPr>
          <p:cNvPr id="31" name="Right Arrow 30"/>
          <p:cNvSpPr/>
          <p:nvPr/>
        </p:nvSpPr>
        <p:spPr bwMode="auto">
          <a:xfrm rot="10800000" flipH="1">
            <a:off x="6395637" y="4205996"/>
            <a:ext cx="278677" cy="119531"/>
          </a:xfrm>
          <a:prstGeom prst="rightArrow">
            <a:avLst>
              <a:gd name="adj1" fmla="val 23158"/>
              <a:gd name="adj2" fmla="val 50000"/>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25000">
              <a:ln>
                <a:noFill/>
              </a:ln>
              <a:solidFill>
                <a:schemeClr val="tx1"/>
              </a:solidFill>
              <a:effectLst/>
              <a:latin typeface="Arial" charset="0"/>
              <a:ea typeface="ＭＳ Ｐゴシック" charset="-128"/>
            </a:endParaRPr>
          </a:p>
        </p:txBody>
      </p:sp>
      <p:sp>
        <p:nvSpPr>
          <p:cNvPr id="32" name="TextBox 31"/>
          <p:cNvSpPr txBox="1"/>
          <p:nvPr/>
        </p:nvSpPr>
        <p:spPr>
          <a:xfrm>
            <a:off x="4755825" y="4111868"/>
            <a:ext cx="1678341" cy="276999"/>
          </a:xfrm>
          <a:prstGeom prst="rect">
            <a:avLst/>
          </a:prstGeom>
          <a:noFill/>
        </p:spPr>
        <p:txBody>
          <a:bodyPr wrap="square" rtlCol="0">
            <a:spAutoFit/>
          </a:bodyPr>
          <a:lstStyle/>
          <a:p>
            <a:pPr algn="r"/>
            <a:r>
              <a:rPr lang="en-US" sz="1200" b="1">
                <a:solidFill>
                  <a:srgbClr val="C00000"/>
                </a:solidFill>
              </a:rPr>
              <a:t>Solar</a:t>
            </a:r>
            <a:r>
              <a:rPr lang="en-US" sz="1200">
                <a:solidFill>
                  <a:srgbClr val="C00000"/>
                </a:solidFill>
              </a:rPr>
              <a:t> (3,183 </a:t>
            </a:r>
            <a:r>
              <a:rPr lang="en-US" sz="1200" dirty="0" err="1">
                <a:solidFill>
                  <a:srgbClr val="C00000"/>
                </a:solidFill>
              </a:rPr>
              <a:t>GWh</a:t>
            </a:r>
            <a:r>
              <a:rPr lang="en-US" sz="1200" dirty="0">
                <a:solidFill>
                  <a:srgbClr val="C00000"/>
                </a:solidFill>
              </a:rPr>
              <a:t>)</a:t>
            </a:r>
          </a:p>
        </p:txBody>
      </p:sp>
      <p:grpSp>
        <p:nvGrpSpPr>
          <p:cNvPr id="2" name="Group 1"/>
          <p:cNvGrpSpPr/>
          <p:nvPr/>
        </p:nvGrpSpPr>
        <p:grpSpPr>
          <a:xfrm>
            <a:off x="5334000" y="3453824"/>
            <a:ext cx="1684155" cy="625250"/>
            <a:chOff x="5250045" y="3573939"/>
            <a:chExt cx="1684155" cy="628728"/>
          </a:xfrm>
        </p:grpSpPr>
        <p:grpSp>
          <p:nvGrpSpPr>
            <p:cNvPr id="38" name="Group 37"/>
            <p:cNvGrpSpPr/>
            <p:nvPr/>
          </p:nvGrpSpPr>
          <p:grpSpPr>
            <a:xfrm>
              <a:off x="6500331" y="3635221"/>
              <a:ext cx="433869" cy="567446"/>
              <a:chOff x="5105400" y="3918521"/>
              <a:chExt cx="433869" cy="482029"/>
            </a:xfrm>
          </p:grpSpPr>
          <p:cxnSp>
            <p:nvCxnSpPr>
              <p:cNvPr id="40" name="Straight Connector 39"/>
              <p:cNvCxnSpPr/>
              <p:nvPr/>
            </p:nvCxnSpPr>
            <p:spPr bwMode="auto">
              <a:xfrm flipH="1">
                <a:off x="5105400" y="3918521"/>
                <a:ext cx="433869"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41" name="Straight Connector 40"/>
              <p:cNvCxnSpPr/>
              <p:nvPr/>
            </p:nvCxnSpPr>
            <p:spPr bwMode="auto">
              <a:xfrm flipH="1">
                <a:off x="5105400" y="4397375"/>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42" name="Straight Connector 41"/>
              <p:cNvCxnSpPr/>
              <p:nvPr/>
            </p:nvCxnSpPr>
            <p:spPr bwMode="auto">
              <a:xfrm>
                <a:off x="5181600" y="3918521"/>
                <a:ext cx="0" cy="482029"/>
              </a:xfrm>
              <a:prstGeom prst="line">
                <a:avLst/>
              </a:prstGeom>
              <a:solidFill>
                <a:schemeClr val="accent1"/>
              </a:solidFill>
              <a:ln w="22225" cap="flat" cmpd="sng" algn="ctr">
                <a:solidFill>
                  <a:srgbClr val="FF0000"/>
                </a:solidFill>
                <a:prstDash val="solid"/>
                <a:round/>
                <a:headEnd type="none" w="med" len="med"/>
                <a:tailEnd type="none" w="med" len="med"/>
              </a:ln>
              <a:effectLst/>
            </p:spPr>
          </p:cxnSp>
        </p:grpSp>
        <p:sp>
          <p:nvSpPr>
            <p:cNvPr id="39" name="TextBox 38"/>
            <p:cNvSpPr txBox="1"/>
            <p:nvPr/>
          </p:nvSpPr>
          <p:spPr>
            <a:xfrm>
              <a:off x="5250045" y="3573939"/>
              <a:ext cx="1234633" cy="588028"/>
            </a:xfrm>
            <a:prstGeom prst="rect">
              <a:avLst/>
            </a:prstGeom>
            <a:noFill/>
          </p:spPr>
          <p:txBody>
            <a:bodyPr wrap="none" rtlCol="0">
              <a:spAutoFit/>
            </a:bodyPr>
            <a:lstStyle/>
            <a:p>
              <a:pPr>
                <a:spcBef>
                  <a:spcPts val="0"/>
                </a:spcBef>
              </a:pPr>
              <a:r>
                <a:rPr lang="en-US" sz="1600" b="1">
                  <a:solidFill>
                    <a:srgbClr val="FF0000"/>
                  </a:solidFill>
                </a:rPr>
                <a:t>1,283 GWh</a:t>
              </a:r>
            </a:p>
            <a:p>
              <a:pPr>
                <a:spcBef>
                  <a:spcPts val="0"/>
                </a:spcBef>
              </a:pPr>
              <a:r>
                <a:rPr lang="en-US" sz="1600" b="1">
                  <a:solidFill>
                    <a:srgbClr val="FF0000"/>
                  </a:solidFill>
                </a:rPr>
                <a:t>↑ 40.3%</a:t>
              </a:r>
              <a:endParaRPr lang="en-US" sz="1600" b="1" dirty="0">
                <a:solidFill>
                  <a:srgbClr val="FF0000"/>
                </a:solidFill>
              </a:endParaRPr>
            </a:p>
          </p:txBody>
        </p:sp>
      </p:grpSp>
      <p:pic>
        <p:nvPicPr>
          <p:cNvPr id="5" name="Recorded Sound">
            <a:hlinkClick r:id="" action="ppaction://media"/>
            <a:extLst>
              <a:ext uri="{FF2B5EF4-FFF2-40B4-BE49-F238E27FC236}">
                <a16:creationId xmlns:a16="http://schemas.microsoft.com/office/drawing/2014/main" id="{993F1152-0800-4FB2-A855-2B07092EDF6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43190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22" presetClass="entr" presetSubtype="1"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animEffect transition="in" filter="wipe(up)">
                                      <p:cBhvr>
                                        <p:cTn id="9" dur="500"/>
                                        <p:tgtEl>
                                          <p:spTgt spid="49"/>
                                        </p:tgtEl>
                                      </p:cBhvr>
                                    </p:animEffect>
                                  </p:childTnLst>
                                </p:cTn>
                              </p:par>
                              <p:par>
                                <p:cTn id="10" presetID="1" presetClass="entr" presetSubtype="0" fill="hold" nodeType="withEffect">
                                  <p:stCondLst>
                                    <p:cond delay="0"/>
                                  </p:stCondLst>
                                  <p:childTnLst>
                                    <p:set>
                                      <p:cBhvr>
                                        <p:cTn id="11" dur="1" fill="hold">
                                          <p:stCondLst>
                                            <p:cond delay="0"/>
                                          </p:stCondLst>
                                        </p:cTn>
                                        <p:tgtEl>
                                          <p:spTgt spid="86">
                                            <p:txEl>
                                              <p:pRg st="0" end="0"/>
                                            </p:txEl>
                                          </p:spTgt>
                                        </p:tgtEl>
                                        <p:attrNameLst>
                                          <p:attrName>style.visibility</p:attrName>
                                        </p:attrNameLst>
                                      </p:cBhvr>
                                      <p:to>
                                        <p:strVal val="visible"/>
                                      </p:to>
                                    </p:set>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62"/>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61"/>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56"/>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64"/>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63"/>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55"/>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53"/>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51"/>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47"/>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down)">
                                      <p:cBhvr>
                                        <p:cTn id="69" dur="500"/>
                                        <p:tgtEl>
                                          <p:spTgt spid="32"/>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down)">
                                      <p:cBhvr>
                                        <p:cTn id="72" dur="500"/>
                                        <p:tgtEl>
                                          <p:spTgt spid="31"/>
                                        </p:tgtEl>
                                      </p:cBhvr>
                                    </p:animEffect>
                                  </p:childTnLst>
                                </p:cTn>
                              </p:par>
                              <p:par>
                                <p:cTn id="73" presetID="22" presetClass="entr" presetSubtype="4" fill="hold" nodeType="withEffect">
                                  <p:stCondLst>
                                    <p:cond delay="0"/>
                                  </p:stCondLst>
                                  <p:childTnLst>
                                    <p:set>
                                      <p:cBhvr>
                                        <p:cTn id="74" dur="1" fill="hold">
                                          <p:stCondLst>
                                            <p:cond delay="0"/>
                                          </p:stCondLst>
                                        </p:cTn>
                                        <p:tgtEl>
                                          <p:spTgt spid="2"/>
                                        </p:tgtEl>
                                        <p:attrNameLst>
                                          <p:attrName>style.visibility</p:attrName>
                                        </p:attrNameLst>
                                      </p:cBhvr>
                                      <p:to>
                                        <p:strVal val="visible"/>
                                      </p:to>
                                    </p:set>
                                    <p:animEffect transition="in" filter="wipe(down)">
                                      <p:cBhvr>
                                        <p:cTn id="75" dur="500"/>
                                        <p:tgtEl>
                                          <p:spTgt spid="2"/>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down)">
                                      <p:cBhvr>
                                        <p:cTn id="78" dur="500"/>
                                        <p:tgtEl>
                                          <p:spTgt spid="30"/>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mediacall" presetSubtype="0" fill="hold" nodeType="clickEffect">
                                  <p:stCondLst>
                                    <p:cond delay="0"/>
                                  </p:stCondLst>
                                  <p:childTnLst>
                                    <p:cmd type="call" cmd="playFrom(0.0)">
                                      <p:cBhvr>
                                        <p:cTn id="82" dur="3782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83" fill="hold" display="0">
                  <p:stCondLst>
                    <p:cond delay="indefinite"/>
                  </p:stCondLst>
                  <p:endCondLst>
                    <p:cond evt="onStopAudio" delay="0">
                      <p:tgtEl>
                        <p:sldTgt/>
                      </p:tgtEl>
                    </p:cond>
                  </p:endCondLst>
                </p:cTn>
                <p:tgtEl>
                  <p:spTgt spid="5"/>
                </p:tgtEl>
              </p:cMediaNode>
            </p:audio>
          </p:childTnLst>
        </p:cTn>
      </p:par>
    </p:tnLst>
    <p:bldLst>
      <p:bldP spid="47" grpId="0" animBg="1"/>
      <p:bldP spid="47" grpId="1" animBg="1"/>
      <p:bldP spid="48" grpId="0" animBg="1"/>
      <p:bldP spid="49" grpId="0" animBg="1"/>
      <p:bldP spid="50" grpId="0" animBg="1"/>
      <p:bldP spid="51" grpId="0" animBg="1"/>
      <p:bldP spid="51" grpId="1" animBg="1"/>
      <p:bldP spid="52" grpId="0" animBg="1"/>
      <p:bldP spid="53" grpId="0"/>
      <p:bldP spid="53" grpId="1"/>
      <p:bldP spid="54" grpId="0"/>
      <p:bldP spid="55" grpId="0" animBg="1"/>
      <p:bldP spid="55" grpId="1" animBg="1"/>
      <p:bldP spid="56" grpId="0" animBg="1"/>
      <p:bldP spid="56" grpId="1" animBg="1"/>
      <p:bldP spid="61" grpId="0" animBg="1"/>
      <p:bldP spid="61" grpId="1" animBg="1"/>
      <p:bldP spid="62" grpId="0"/>
      <p:bldP spid="62" grpId="1"/>
      <p:bldP spid="63" grpId="0" animBg="1"/>
      <p:bldP spid="63" grpId="1" animBg="1"/>
      <p:bldP spid="64" grpId="0"/>
      <p:bldP spid="64" grpId="1"/>
      <p:bldP spid="30" grpId="0" animBg="1"/>
      <p:bldP spid="31"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p:nvPr/>
        </p:nvPicPr>
        <p:blipFill>
          <a:blip r:embed="rId5">
            <a:extLst>
              <a:ext uri="{28A0092B-C50C-407E-A947-70E740481C1C}">
                <a14:useLocalDpi xmlns:a14="http://schemas.microsoft.com/office/drawing/2010/main" val="0"/>
              </a:ext>
            </a:extLst>
          </a:blip>
          <a:srcRect/>
          <a:stretch/>
        </p:blipFill>
        <p:spPr bwMode="auto">
          <a:xfrm>
            <a:off x="410547" y="1526261"/>
            <a:ext cx="4749282" cy="4271397"/>
          </a:xfrm>
          <a:prstGeom prst="rect">
            <a:avLst/>
          </a:prstGeom>
          <a:noFill/>
          <a:ln>
            <a:noFill/>
          </a:ln>
        </p:spPr>
      </p:pic>
      <p:pic>
        <p:nvPicPr>
          <p:cNvPr id="37" name="Picture 36"/>
          <p:cNvPicPr>
            <a:picLocks noChangeAspect="1"/>
          </p:cNvPicPr>
          <p:nvPr/>
        </p:nvPicPr>
        <p:blipFill>
          <a:blip r:embed="rId6">
            <a:extLst>
              <a:ext uri="{28A0092B-C50C-407E-A947-70E740481C1C}">
                <a14:useLocalDpi xmlns:a14="http://schemas.microsoft.com/office/drawing/2010/main" val="0"/>
              </a:ext>
            </a:extLst>
          </a:blip>
          <a:srcRect/>
          <a:stretch/>
        </p:blipFill>
        <p:spPr bwMode="auto">
          <a:xfrm>
            <a:off x="394866" y="1525336"/>
            <a:ext cx="4764964" cy="4272322"/>
          </a:xfrm>
          <a:prstGeom prst="rect">
            <a:avLst/>
          </a:prstGeom>
          <a:noFill/>
          <a:ln>
            <a:noFill/>
          </a:ln>
        </p:spPr>
      </p:pic>
      <p:pic>
        <p:nvPicPr>
          <p:cNvPr id="41" name="Picture 40"/>
          <p:cNvPicPr>
            <a:picLocks noChangeAspect="1"/>
          </p:cNvPicPr>
          <p:nvPr/>
        </p:nvPicPr>
        <p:blipFill>
          <a:blip r:embed="rId7">
            <a:extLst>
              <a:ext uri="{28A0092B-C50C-407E-A947-70E740481C1C}">
                <a14:useLocalDpi xmlns:a14="http://schemas.microsoft.com/office/drawing/2010/main" val="0"/>
              </a:ext>
            </a:extLst>
          </a:blip>
          <a:srcRect/>
          <a:stretch/>
        </p:blipFill>
        <p:spPr bwMode="auto">
          <a:xfrm>
            <a:off x="328908" y="1498726"/>
            <a:ext cx="4940260" cy="4441837"/>
          </a:xfrm>
          <a:prstGeom prst="rect">
            <a:avLst/>
          </a:prstGeom>
          <a:noFill/>
          <a:ln>
            <a:noFill/>
          </a:ln>
        </p:spPr>
      </p:pic>
      <p:pic>
        <p:nvPicPr>
          <p:cNvPr id="42" name="Picture 41"/>
          <p:cNvPicPr/>
          <p:nvPr/>
        </p:nvPicPr>
        <p:blipFill>
          <a:blip r:embed="rId8">
            <a:extLst>
              <a:ext uri="{28A0092B-C50C-407E-A947-70E740481C1C}">
                <a14:useLocalDpi xmlns:a14="http://schemas.microsoft.com/office/drawing/2010/main" val="0"/>
              </a:ext>
            </a:extLst>
          </a:blip>
          <a:srcRect/>
          <a:stretch/>
        </p:blipFill>
        <p:spPr bwMode="auto">
          <a:xfrm>
            <a:off x="338956" y="1509705"/>
            <a:ext cx="4903737" cy="4398352"/>
          </a:xfrm>
          <a:prstGeom prst="rect">
            <a:avLst/>
          </a:prstGeom>
          <a:noFill/>
          <a:ln>
            <a:noFill/>
          </a:ln>
        </p:spPr>
      </p:pic>
      <p:pic>
        <p:nvPicPr>
          <p:cNvPr id="54" name="Picture 53"/>
          <p:cNvPicPr/>
          <p:nvPr/>
        </p:nvPicPr>
        <p:blipFill>
          <a:blip r:embed="rId9">
            <a:extLst>
              <a:ext uri="{28A0092B-C50C-407E-A947-70E740481C1C}">
                <a14:useLocalDpi xmlns:a14="http://schemas.microsoft.com/office/drawing/2010/main" val="0"/>
              </a:ext>
            </a:extLst>
          </a:blip>
          <a:srcRect/>
          <a:stretch/>
        </p:blipFill>
        <p:spPr bwMode="auto">
          <a:xfrm>
            <a:off x="344097" y="1496955"/>
            <a:ext cx="4930007" cy="4415018"/>
          </a:xfrm>
          <a:prstGeom prst="rect">
            <a:avLst/>
          </a:prstGeom>
          <a:noFill/>
        </p:spPr>
      </p:pic>
      <p:pic>
        <p:nvPicPr>
          <p:cNvPr id="62" name="Picture 61"/>
          <p:cNvPicPr/>
          <p:nvPr/>
        </p:nvPicPr>
        <p:blipFill>
          <a:blip r:embed="rId10">
            <a:extLst>
              <a:ext uri="{28A0092B-C50C-407E-A947-70E740481C1C}">
                <a14:useLocalDpi xmlns:a14="http://schemas.microsoft.com/office/drawing/2010/main" val="0"/>
              </a:ext>
            </a:extLst>
          </a:blip>
          <a:srcRect/>
          <a:stretch/>
        </p:blipFill>
        <p:spPr bwMode="auto">
          <a:xfrm>
            <a:off x="357275" y="1480613"/>
            <a:ext cx="4897356" cy="4399611"/>
          </a:xfrm>
          <a:prstGeom prst="rect">
            <a:avLst/>
          </a:prstGeom>
          <a:noFill/>
          <a:ln>
            <a:noFill/>
          </a:ln>
        </p:spPr>
      </p:pic>
      <p:sp>
        <p:nvSpPr>
          <p:cNvPr id="52" name="Rectangle 7"/>
          <p:cNvSpPr>
            <a:spLocks noChangeArrowheads="1"/>
          </p:cNvSpPr>
          <p:nvPr/>
        </p:nvSpPr>
        <p:spPr bwMode="auto">
          <a:xfrm>
            <a:off x="1395589" y="1219902"/>
            <a:ext cx="2554941" cy="242669"/>
          </a:xfrm>
          <a:prstGeom prst="rect">
            <a:avLst/>
          </a:prstGeom>
          <a:solidFill>
            <a:schemeClr val="bg1"/>
          </a:solidFill>
          <a:ln>
            <a:noFill/>
          </a:ln>
        </p:spPr>
        <p:txBody>
          <a:bodyPr anchor="ctr" anchorCtr="0"/>
          <a:lstStyle/>
          <a:p>
            <a:pPr marL="342900" indent="-342900" algn="ctr" eaLnBrk="0" hangingPunct="0">
              <a:lnSpc>
                <a:spcPct val="90000"/>
              </a:lnSpc>
              <a:spcBef>
                <a:spcPct val="20000"/>
              </a:spcBef>
            </a:pPr>
            <a:r>
              <a:rPr lang="en-US" sz="1800">
                <a:solidFill>
                  <a:schemeClr val="tx1"/>
                </a:solidFill>
              </a:rPr>
              <a:t>Solar PV</a:t>
            </a:r>
            <a:endParaRPr lang="en-US" sz="1800" dirty="0">
              <a:solidFill>
                <a:schemeClr val="tx1"/>
              </a:solidFill>
            </a:endParaRPr>
          </a:p>
        </p:txBody>
      </p:sp>
      <p:sp>
        <p:nvSpPr>
          <p:cNvPr id="38" name="Rectangle 7"/>
          <p:cNvSpPr>
            <a:spLocks noChangeArrowheads="1"/>
          </p:cNvSpPr>
          <p:nvPr/>
        </p:nvSpPr>
        <p:spPr bwMode="auto">
          <a:xfrm>
            <a:off x="1395588" y="1228923"/>
            <a:ext cx="2554941" cy="242669"/>
          </a:xfrm>
          <a:prstGeom prst="rect">
            <a:avLst/>
          </a:prstGeom>
          <a:solidFill>
            <a:schemeClr val="bg1"/>
          </a:solidFill>
          <a:ln>
            <a:noFill/>
          </a:ln>
        </p:spPr>
        <p:txBody>
          <a:bodyPr anchor="ctr" anchorCtr="0"/>
          <a:lstStyle/>
          <a:p>
            <a:pPr marL="342900" indent="-342900" algn="ctr" eaLnBrk="0" hangingPunct="0">
              <a:lnSpc>
                <a:spcPct val="90000"/>
              </a:lnSpc>
              <a:spcBef>
                <a:spcPct val="20000"/>
              </a:spcBef>
            </a:pPr>
            <a:r>
              <a:rPr lang="en-US" sz="1800">
                <a:solidFill>
                  <a:schemeClr val="tx1"/>
                </a:solidFill>
              </a:rPr>
              <a:t>Biomass</a:t>
            </a:r>
            <a:endParaRPr lang="en-US" sz="1800" dirty="0">
              <a:solidFill>
                <a:schemeClr val="tx1"/>
              </a:solidFill>
            </a:endParaRPr>
          </a:p>
        </p:txBody>
      </p:sp>
      <p:sp>
        <p:nvSpPr>
          <p:cNvPr id="46" name="Rectangle 7"/>
          <p:cNvSpPr>
            <a:spLocks noChangeArrowheads="1"/>
          </p:cNvSpPr>
          <p:nvPr/>
        </p:nvSpPr>
        <p:spPr bwMode="auto">
          <a:xfrm>
            <a:off x="1395588" y="1219204"/>
            <a:ext cx="2554941" cy="242669"/>
          </a:xfrm>
          <a:prstGeom prst="rect">
            <a:avLst/>
          </a:prstGeom>
          <a:solidFill>
            <a:schemeClr val="bg1"/>
          </a:solidFill>
          <a:ln>
            <a:noFill/>
          </a:ln>
        </p:spPr>
        <p:txBody>
          <a:bodyPr anchor="ctr" anchorCtr="0"/>
          <a:lstStyle/>
          <a:p>
            <a:pPr marL="342900" indent="-342900" algn="ctr" eaLnBrk="0" hangingPunct="0">
              <a:lnSpc>
                <a:spcPct val="90000"/>
              </a:lnSpc>
              <a:spcBef>
                <a:spcPct val="20000"/>
              </a:spcBef>
            </a:pPr>
            <a:r>
              <a:rPr lang="en-US" sz="1800">
                <a:solidFill>
                  <a:schemeClr val="tx1"/>
                </a:solidFill>
              </a:rPr>
              <a:t>Hydro</a:t>
            </a:r>
            <a:endParaRPr lang="en-US" sz="1800" dirty="0">
              <a:solidFill>
                <a:schemeClr val="tx1"/>
              </a:solidFill>
            </a:endParaRPr>
          </a:p>
        </p:txBody>
      </p:sp>
      <p:sp>
        <p:nvSpPr>
          <p:cNvPr id="61" name="Rectangle 7"/>
          <p:cNvSpPr>
            <a:spLocks noChangeArrowheads="1"/>
          </p:cNvSpPr>
          <p:nvPr/>
        </p:nvSpPr>
        <p:spPr bwMode="auto">
          <a:xfrm>
            <a:off x="1395588" y="1218872"/>
            <a:ext cx="2554941" cy="242669"/>
          </a:xfrm>
          <a:prstGeom prst="rect">
            <a:avLst/>
          </a:prstGeom>
          <a:solidFill>
            <a:schemeClr val="bg1"/>
          </a:solidFill>
          <a:ln>
            <a:noFill/>
          </a:ln>
        </p:spPr>
        <p:txBody>
          <a:bodyPr anchor="ctr" anchorCtr="0"/>
          <a:lstStyle/>
          <a:p>
            <a:pPr marL="342900" indent="-342900" algn="ctr" eaLnBrk="0" hangingPunct="0">
              <a:lnSpc>
                <a:spcPct val="90000"/>
              </a:lnSpc>
              <a:spcBef>
                <a:spcPct val="20000"/>
              </a:spcBef>
            </a:pPr>
            <a:r>
              <a:rPr lang="en-US" sz="1800">
                <a:solidFill>
                  <a:schemeClr val="tx1"/>
                </a:solidFill>
              </a:rPr>
              <a:t>Geothermal</a:t>
            </a:r>
            <a:endParaRPr lang="en-US" sz="1800" dirty="0">
              <a:solidFill>
                <a:schemeClr val="tx1"/>
              </a:solidFill>
            </a:endParaRPr>
          </a:p>
        </p:txBody>
      </p:sp>
      <p:sp>
        <p:nvSpPr>
          <p:cNvPr id="63" name="Rectangle 7"/>
          <p:cNvSpPr>
            <a:spLocks noChangeArrowheads="1"/>
          </p:cNvSpPr>
          <p:nvPr/>
        </p:nvSpPr>
        <p:spPr bwMode="auto">
          <a:xfrm>
            <a:off x="1395588" y="1218872"/>
            <a:ext cx="2554941" cy="242669"/>
          </a:xfrm>
          <a:prstGeom prst="rect">
            <a:avLst/>
          </a:prstGeom>
          <a:solidFill>
            <a:schemeClr val="bg1"/>
          </a:solidFill>
          <a:ln>
            <a:noFill/>
          </a:ln>
        </p:spPr>
        <p:txBody>
          <a:bodyPr anchor="ctr" anchorCtr="0"/>
          <a:lstStyle/>
          <a:p>
            <a:pPr marL="342900" indent="-342900" algn="ctr" eaLnBrk="0" hangingPunct="0">
              <a:lnSpc>
                <a:spcPct val="90000"/>
              </a:lnSpc>
              <a:spcBef>
                <a:spcPct val="20000"/>
              </a:spcBef>
            </a:pPr>
            <a:r>
              <a:rPr lang="en-US" sz="1800">
                <a:solidFill>
                  <a:schemeClr val="tx1"/>
                </a:solidFill>
              </a:rPr>
              <a:t>Landfill Gas</a:t>
            </a:r>
            <a:endParaRPr lang="en-US" sz="1800" dirty="0">
              <a:solidFill>
                <a:schemeClr val="tx1"/>
              </a:solidFill>
            </a:endParaRPr>
          </a:p>
        </p:txBody>
      </p:sp>
      <p:grpSp>
        <p:nvGrpSpPr>
          <p:cNvPr id="3" name="Group 2"/>
          <p:cNvGrpSpPr/>
          <p:nvPr/>
        </p:nvGrpSpPr>
        <p:grpSpPr>
          <a:xfrm>
            <a:off x="6133668" y="4177445"/>
            <a:ext cx="2615466" cy="1875361"/>
            <a:chOff x="-277196" y="3140137"/>
            <a:chExt cx="2615466" cy="1875361"/>
          </a:xfrm>
        </p:grpSpPr>
        <p:pic>
          <p:nvPicPr>
            <p:cNvPr id="43" name="Picture 5"/>
            <p:cNvPicPr preferRelativeResize="0">
              <a:picLocks noChangeArrowheads="1"/>
            </p:cNvPicPr>
            <p:nvPr/>
          </p:nvPicPr>
          <p:blipFill>
            <a:blip r:embed="rId11" cstate="print">
              <a:extLst>
                <a:ext uri="{28A0092B-C50C-407E-A947-70E740481C1C}">
                  <a14:useLocalDpi xmlns:a14="http://schemas.microsoft.com/office/drawing/2010/main" val="0"/>
                </a:ext>
              </a:extLst>
            </a:blip>
            <a:stretch>
              <a:fillRect/>
            </a:stretch>
          </p:blipFill>
          <p:spPr bwMode="auto">
            <a:xfrm>
              <a:off x="-191040" y="3446218"/>
              <a:ext cx="2524125" cy="1569280"/>
            </a:xfrm>
            <a:prstGeom prst="rect">
              <a:avLst/>
            </a:prstGeom>
            <a:noFill/>
            <a:ln w="3175">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
          <p:nvSpPr>
            <p:cNvPr id="2" name="Rectangle 1"/>
            <p:cNvSpPr/>
            <p:nvPr/>
          </p:nvSpPr>
          <p:spPr bwMode="auto">
            <a:xfrm>
              <a:off x="-277196" y="3140137"/>
              <a:ext cx="2615466" cy="261610"/>
            </a:xfrm>
            <a:prstGeom prst="rect">
              <a:avLst/>
            </a:prstGeom>
            <a:solidFill>
              <a:schemeClr val="bg1"/>
            </a:solidFill>
          </p:spPr>
          <p:txBody>
            <a:bodyPr wrap="square" rtlCol="0">
              <a:spAutoFit/>
            </a:bodyPr>
            <a:lstStyle/>
            <a:p>
              <a:r>
                <a:rPr lang="en-US" altLang="ko-KR" sz="1050">
                  <a:solidFill>
                    <a:schemeClr val="tx1"/>
                  </a:solidFill>
                </a:rPr>
                <a:t>Solar Pv - non utility scale</a:t>
              </a:r>
              <a:endParaRPr lang="ko-KR" altLang="en-US" sz="1050">
                <a:solidFill>
                  <a:schemeClr val="tx1"/>
                </a:solidFill>
              </a:endParaRPr>
            </a:p>
          </p:txBody>
        </p:sp>
      </p:grpSp>
      <p:sp>
        <p:nvSpPr>
          <p:cNvPr id="55" name="Rectangle 7"/>
          <p:cNvSpPr>
            <a:spLocks noChangeArrowheads="1"/>
          </p:cNvSpPr>
          <p:nvPr/>
        </p:nvSpPr>
        <p:spPr bwMode="auto">
          <a:xfrm>
            <a:off x="245901" y="6298401"/>
            <a:ext cx="2303884" cy="207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pPr>
            <a:r>
              <a:rPr lang="en-US" sz="1200" dirty="0">
                <a:solidFill>
                  <a:schemeClr val="tx1">
                    <a:lumMod val="50000"/>
                    <a:lumOff val="50000"/>
                  </a:schemeClr>
                </a:solidFill>
              </a:rPr>
              <a:t>https://openpv.nrel.gov</a:t>
            </a:r>
          </a:p>
        </p:txBody>
      </p:sp>
      <p:sp>
        <p:nvSpPr>
          <p:cNvPr id="60" name="Rectangle 7"/>
          <p:cNvSpPr>
            <a:spLocks noChangeArrowheads="1"/>
          </p:cNvSpPr>
          <p:nvPr/>
        </p:nvSpPr>
        <p:spPr bwMode="auto">
          <a:xfrm>
            <a:off x="1635237" y="6355081"/>
            <a:ext cx="4478647"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r" eaLnBrk="0" hangingPunct="0">
              <a:lnSpc>
                <a:spcPct val="90000"/>
              </a:lnSpc>
              <a:spcBef>
                <a:spcPct val="20000"/>
              </a:spcBef>
            </a:pPr>
            <a:r>
              <a:rPr lang="en-US" sz="900" dirty="0">
                <a:solidFill>
                  <a:schemeClr val="tx1"/>
                </a:solidFill>
              </a:rPr>
              <a:t>* Included renewable projects if their information/data are available</a:t>
            </a:r>
          </a:p>
        </p:txBody>
      </p:sp>
      <p:sp>
        <p:nvSpPr>
          <p:cNvPr id="23"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400" b="1" dirty="0">
                <a:solidFill>
                  <a:schemeClr val="bg1"/>
                </a:solidFill>
                <a:latin typeface="Arial" pitchFamily="34" charset="0"/>
              </a:rPr>
              <a:t>RENEWABLE PROJECTS </a:t>
            </a:r>
            <a:r>
              <a:rPr lang="en-US" sz="2400" b="1">
                <a:solidFill>
                  <a:schemeClr val="bg1"/>
                </a:solidFill>
                <a:latin typeface="Arial" pitchFamily="34" charset="0"/>
              </a:rPr>
              <a:t>IN TEXAS (2019)</a:t>
            </a:r>
            <a:endParaRPr lang="en-US" sz="2400" b="1" dirty="0">
              <a:solidFill>
                <a:schemeClr val="bg1"/>
              </a:solidFill>
              <a:latin typeface="Arial" pitchFamily="34" charset="0"/>
            </a:endParaRPr>
          </a:p>
        </p:txBody>
      </p:sp>
      <p:grpSp>
        <p:nvGrpSpPr>
          <p:cNvPr id="4" name="Group 3"/>
          <p:cNvGrpSpPr/>
          <p:nvPr/>
        </p:nvGrpSpPr>
        <p:grpSpPr>
          <a:xfrm>
            <a:off x="6165068" y="4223721"/>
            <a:ext cx="2633636" cy="1941188"/>
            <a:chOff x="2362200" y="4216447"/>
            <a:chExt cx="2633636" cy="1941188"/>
          </a:xfrm>
        </p:grpSpPr>
        <p:pic>
          <p:nvPicPr>
            <p:cNvPr id="25" name="Picture 2"/>
            <p:cNvPicPr preferRelativeResize="0">
              <a:picLocks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2380370" y="4432937"/>
              <a:ext cx="2615466" cy="1724698"/>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p:nvSpPr>
          <p:spPr bwMode="auto">
            <a:xfrm>
              <a:off x="2362200" y="4216447"/>
              <a:ext cx="2615466" cy="253916"/>
            </a:xfrm>
            <a:prstGeom prst="rect">
              <a:avLst/>
            </a:prstGeom>
            <a:solidFill>
              <a:schemeClr val="bg1"/>
            </a:solidFill>
          </p:spPr>
          <p:txBody>
            <a:bodyPr wrap="square" rtlCol="0">
              <a:spAutoFit/>
            </a:bodyPr>
            <a:lstStyle/>
            <a:p>
              <a:r>
                <a:rPr lang="en-US" altLang="ko-KR" sz="1050">
                  <a:solidFill>
                    <a:schemeClr val="tx1"/>
                  </a:solidFill>
                </a:rPr>
                <a:t>Blue Wing Solar PV Array ,San Antonio</a:t>
              </a:r>
            </a:p>
          </p:txBody>
        </p:sp>
      </p:grpSp>
      <p:grpSp>
        <p:nvGrpSpPr>
          <p:cNvPr id="7" name="Group 6"/>
          <p:cNvGrpSpPr/>
          <p:nvPr/>
        </p:nvGrpSpPr>
        <p:grpSpPr>
          <a:xfrm>
            <a:off x="6196593" y="4220863"/>
            <a:ext cx="2589636" cy="2012009"/>
            <a:chOff x="6014072" y="4084532"/>
            <a:chExt cx="2589636" cy="2012009"/>
          </a:xfrm>
          <a:solidFill>
            <a:schemeClr val="bg1"/>
          </a:solidFill>
        </p:grpSpPr>
        <p:pic>
          <p:nvPicPr>
            <p:cNvPr id="45" name="Picture 4"/>
            <p:cNvPicPr preferRelativeResize="0">
              <a:picLocks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6014072" y="4336397"/>
              <a:ext cx="2589636" cy="1760144"/>
            </a:xfrm>
            <a:prstGeom prst="rect">
              <a:avLst/>
            </a:prstGeom>
            <a:grpFill/>
            <a:ln w="3175">
              <a:solidFill>
                <a:schemeClr val="tx1"/>
              </a:solidFill>
            </a:ln>
          </p:spPr>
        </p:pic>
        <p:sp>
          <p:nvSpPr>
            <p:cNvPr id="33" name="TextBox 32"/>
            <p:cNvSpPr txBox="1"/>
            <p:nvPr/>
          </p:nvSpPr>
          <p:spPr>
            <a:xfrm>
              <a:off x="6014072" y="4084532"/>
              <a:ext cx="2589636" cy="253916"/>
            </a:xfrm>
            <a:prstGeom prst="rect">
              <a:avLst/>
            </a:prstGeom>
            <a:grpFill/>
          </p:spPr>
          <p:txBody>
            <a:bodyPr wrap="square" rtlCol="0">
              <a:spAutoFit/>
            </a:bodyPr>
            <a:lstStyle/>
            <a:p>
              <a:r>
                <a:rPr lang="en-US" sz="1050">
                  <a:solidFill>
                    <a:schemeClr val="tx1"/>
                  </a:solidFill>
                </a:rPr>
                <a:t>2.5 Miles Southwest of Woodville, TX</a:t>
              </a:r>
            </a:p>
          </p:txBody>
        </p:sp>
      </p:grpSp>
      <p:grpSp>
        <p:nvGrpSpPr>
          <p:cNvPr id="5" name="Group 4"/>
          <p:cNvGrpSpPr/>
          <p:nvPr/>
        </p:nvGrpSpPr>
        <p:grpSpPr>
          <a:xfrm>
            <a:off x="6143624" y="4278694"/>
            <a:ext cx="2686051" cy="1963908"/>
            <a:chOff x="5387595" y="3956437"/>
            <a:chExt cx="2904610" cy="2123707"/>
          </a:xfrm>
        </p:grpSpPr>
        <p:pic>
          <p:nvPicPr>
            <p:cNvPr id="28" name="Picture 8" descr="http://www.airphotona.com/stockimg/images/16011.jpg"/>
            <p:cNvPicPr preferRelativeResize="0">
              <a:picLocks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424073" y="4220863"/>
              <a:ext cx="2834640" cy="1859281"/>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5387595" y="3956437"/>
              <a:ext cx="2904610" cy="274577"/>
            </a:xfrm>
            <a:prstGeom prst="rect">
              <a:avLst/>
            </a:prstGeom>
            <a:solidFill>
              <a:schemeClr val="bg1"/>
            </a:solidFill>
          </p:spPr>
          <p:txBody>
            <a:bodyPr wrap="square" rtlCol="0">
              <a:spAutoFit/>
            </a:bodyPr>
            <a:lstStyle/>
            <a:p>
              <a:r>
                <a:rPr lang="en-US" sz="1050" dirty="0">
                  <a:solidFill>
                    <a:schemeClr val="tx1"/>
                  </a:solidFill>
                </a:rPr>
                <a:t>Dam at Elephant Butte, El Paso, TX</a:t>
              </a:r>
            </a:p>
          </p:txBody>
        </p:sp>
      </p:grpSp>
      <p:grpSp>
        <p:nvGrpSpPr>
          <p:cNvPr id="6" name="Group 5"/>
          <p:cNvGrpSpPr/>
          <p:nvPr/>
        </p:nvGrpSpPr>
        <p:grpSpPr>
          <a:xfrm>
            <a:off x="6187795" y="4288788"/>
            <a:ext cx="2594979" cy="1931831"/>
            <a:chOff x="5687765" y="3325890"/>
            <a:chExt cx="2594979" cy="1931831"/>
          </a:xfrm>
        </p:grpSpPr>
        <p:pic>
          <p:nvPicPr>
            <p:cNvPr id="24" name="Picture 6" descr="http://www.gesgeo.com/wp-content/uploads/2012/03/Ground-Source-Heat-Pump-Schematic2_560x425.jpg"/>
            <p:cNvPicPr preferRelativeResize="0">
              <a:picLocks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687765" y="3583541"/>
              <a:ext cx="2594979" cy="1674180"/>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5687765" y="3325890"/>
              <a:ext cx="2589636" cy="253916"/>
            </a:xfrm>
            <a:prstGeom prst="rect">
              <a:avLst/>
            </a:prstGeom>
            <a:solidFill>
              <a:schemeClr val="bg1"/>
            </a:solidFill>
          </p:spPr>
          <p:txBody>
            <a:bodyPr wrap="square" rtlCol="0">
              <a:spAutoFit/>
            </a:bodyPr>
            <a:lstStyle/>
            <a:p>
              <a:r>
                <a:rPr lang="en-US" sz="1050">
                  <a:solidFill>
                    <a:schemeClr val="tx1"/>
                  </a:solidFill>
                </a:rPr>
                <a:t>Ground Source Heat Pump</a:t>
              </a:r>
              <a:endParaRPr lang="en-US" sz="1050" dirty="0">
                <a:solidFill>
                  <a:schemeClr val="tx1"/>
                </a:solidFill>
              </a:endParaRPr>
            </a:p>
          </p:txBody>
        </p:sp>
      </p:grpSp>
      <p:grpSp>
        <p:nvGrpSpPr>
          <p:cNvPr id="8" name="Group 7"/>
          <p:cNvGrpSpPr/>
          <p:nvPr/>
        </p:nvGrpSpPr>
        <p:grpSpPr>
          <a:xfrm>
            <a:off x="6125015" y="4296377"/>
            <a:ext cx="2819399" cy="2011549"/>
            <a:chOff x="5938369" y="4413638"/>
            <a:chExt cx="2819399" cy="2011549"/>
          </a:xfrm>
        </p:grpSpPr>
        <p:pic>
          <p:nvPicPr>
            <p:cNvPr id="44" name="Picture 17"/>
            <p:cNvPicPr preferRelativeResize="0">
              <a:picLocks noChangeArrowheads="1"/>
            </p:cNvPicPr>
            <p:nvPr/>
          </p:nvPicPr>
          <p:blipFill>
            <a:blip r:embed="rId16" cstate="print">
              <a:extLst>
                <a:ext uri="{28A0092B-C50C-407E-A947-70E740481C1C}">
                  <a14:useLocalDpi xmlns:a14="http://schemas.microsoft.com/office/drawing/2010/main" val="0"/>
                </a:ext>
              </a:extLst>
            </a:blip>
            <a:stretch>
              <a:fillRect/>
            </a:stretch>
          </p:blipFill>
          <p:spPr bwMode="auto">
            <a:xfrm>
              <a:off x="5985553" y="4650207"/>
              <a:ext cx="2638425" cy="1774980"/>
            </a:xfrm>
            <a:prstGeom prst="rect">
              <a:avLst/>
            </a:prstGeom>
            <a:noFill/>
            <a:ln w="3175">
              <a:solidFill>
                <a:schemeClr val="tx1">
                  <a:lumMod val="85000"/>
                  <a:lumOff val="15000"/>
                </a:schemeClr>
              </a:solidFill>
            </a:ln>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5938369" y="4413638"/>
              <a:ext cx="2819399" cy="253916"/>
            </a:xfrm>
            <a:prstGeom prst="rect">
              <a:avLst/>
            </a:prstGeom>
            <a:solidFill>
              <a:schemeClr val="bg1"/>
            </a:solidFill>
          </p:spPr>
          <p:txBody>
            <a:bodyPr wrap="square" rtlCol="0">
              <a:spAutoFit/>
            </a:bodyPr>
            <a:lstStyle/>
            <a:p>
              <a:r>
                <a:rPr lang="en-US" sz="1050">
                  <a:solidFill>
                    <a:schemeClr val="tx1"/>
                  </a:solidFill>
                </a:rPr>
                <a:t>Aspen Power plant in Lufkin, TX</a:t>
              </a:r>
            </a:p>
          </p:txBody>
        </p:sp>
      </p:grpSp>
      <p:sp>
        <p:nvSpPr>
          <p:cNvPr id="40" name="Rectangle 39"/>
          <p:cNvSpPr>
            <a:spLocks noChangeArrowheads="1"/>
          </p:cNvSpPr>
          <p:nvPr/>
        </p:nvSpPr>
        <p:spPr bwMode="auto">
          <a:xfrm>
            <a:off x="5257800" y="1192371"/>
            <a:ext cx="3886201" cy="305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eaLnBrk="0" hangingPunct="0">
              <a:lnSpc>
                <a:spcPct val="90000"/>
              </a:lnSpc>
              <a:spcBef>
                <a:spcPct val="20000"/>
              </a:spcBef>
              <a:spcAft>
                <a:spcPts val="600"/>
              </a:spcAft>
            </a:pPr>
            <a:r>
              <a:rPr lang="en-US" sz="2000" u="sng" dirty="0">
                <a:solidFill>
                  <a:schemeClr val="tx1"/>
                </a:solidFill>
              </a:rPr>
              <a:t>Renewables*:</a:t>
            </a:r>
          </a:p>
          <a:p>
            <a:pPr marL="111125" algn="l" eaLnBrk="0" hangingPunct="0">
              <a:lnSpc>
                <a:spcPct val="90000"/>
              </a:lnSpc>
              <a:spcBef>
                <a:spcPts val="0"/>
              </a:spcBef>
              <a:spcAft>
                <a:spcPts val="0"/>
              </a:spcAft>
            </a:pPr>
            <a:r>
              <a:rPr lang="en-US" sz="1600" b="1">
                <a:solidFill>
                  <a:schemeClr val="tx1"/>
                </a:solidFill>
              </a:rPr>
              <a:t>Solar PV (272 MW) </a:t>
            </a:r>
            <a:r>
              <a:rPr lang="en-US" sz="1600" dirty="0">
                <a:solidFill>
                  <a:schemeClr val="tx1"/>
                </a:solidFill>
              </a:rPr>
              <a:t>- </a:t>
            </a:r>
            <a:r>
              <a:rPr lang="en-US" sz="1600" u="sng" dirty="0">
                <a:solidFill>
                  <a:schemeClr val="tx1"/>
                </a:solidFill>
              </a:rPr>
              <a:t>non </a:t>
            </a:r>
            <a:r>
              <a:rPr lang="en-US" sz="1600" u="sng">
                <a:solidFill>
                  <a:schemeClr val="tx1"/>
                </a:solidFill>
              </a:rPr>
              <a:t>utility scale</a:t>
            </a:r>
            <a:endParaRPr lang="en-US" sz="1600" u="sng" dirty="0">
              <a:solidFill>
                <a:schemeClr val="tx1"/>
              </a:solidFill>
            </a:endParaRPr>
          </a:p>
          <a:p>
            <a:pPr marL="111125" algn="l" eaLnBrk="0" hangingPunct="0">
              <a:lnSpc>
                <a:spcPct val="90000"/>
              </a:lnSpc>
              <a:spcBef>
                <a:spcPts val="0"/>
              </a:spcBef>
              <a:spcAft>
                <a:spcPts val="700"/>
              </a:spcAft>
            </a:pPr>
            <a:r>
              <a:rPr lang="en-US" sz="1600">
                <a:solidFill>
                  <a:schemeClr val="tx1"/>
                </a:solidFill>
              </a:rPr>
              <a:t>(29,406 </a:t>
            </a:r>
            <a:r>
              <a:rPr lang="en-US" sz="1600" dirty="0">
                <a:solidFill>
                  <a:schemeClr val="tx1"/>
                </a:solidFill>
              </a:rPr>
              <a:t>projects</a:t>
            </a:r>
            <a:r>
              <a:rPr lang="en-US" sz="1600">
                <a:solidFill>
                  <a:schemeClr val="tx1"/>
                </a:solidFill>
              </a:rPr>
              <a:t>) </a:t>
            </a:r>
            <a:r>
              <a:rPr lang="en-US" sz="1600">
                <a:solidFill>
                  <a:srgbClr val="FF0000"/>
                </a:solidFill>
              </a:rPr>
              <a:t>+4,747 projects </a:t>
            </a:r>
          </a:p>
          <a:p>
            <a:pPr marL="111125" algn="l" eaLnBrk="0" hangingPunct="0">
              <a:lnSpc>
                <a:spcPct val="90000"/>
              </a:lnSpc>
              <a:spcBef>
                <a:spcPts val="0"/>
              </a:spcBef>
            </a:pPr>
            <a:r>
              <a:rPr lang="en-US" sz="1600" b="1">
                <a:solidFill>
                  <a:schemeClr val="tx1"/>
                </a:solidFill>
              </a:rPr>
              <a:t>Solar PV (3,838 MW)</a:t>
            </a:r>
            <a:r>
              <a:rPr lang="en-US" sz="1600">
                <a:solidFill>
                  <a:schemeClr val="tx1"/>
                </a:solidFill>
              </a:rPr>
              <a:t>- </a:t>
            </a:r>
            <a:r>
              <a:rPr lang="en-US" sz="1600" u="sng">
                <a:solidFill>
                  <a:schemeClr val="tx1"/>
                </a:solidFill>
              </a:rPr>
              <a:t>utility scale </a:t>
            </a:r>
            <a:endParaRPr lang="en-US" sz="1600" u="sng" dirty="0">
              <a:solidFill>
                <a:schemeClr val="tx1"/>
              </a:solidFill>
            </a:endParaRPr>
          </a:p>
          <a:p>
            <a:pPr marL="111125" algn="l" eaLnBrk="0" hangingPunct="0">
              <a:lnSpc>
                <a:spcPct val="90000"/>
              </a:lnSpc>
              <a:spcBef>
                <a:spcPts val="0"/>
              </a:spcBef>
              <a:spcAft>
                <a:spcPts val="700"/>
              </a:spcAft>
            </a:pPr>
            <a:r>
              <a:rPr lang="en-US" sz="1600">
                <a:solidFill>
                  <a:schemeClr val="tx1"/>
                </a:solidFill>
              </a:rPr>
              <a:t>(77 </a:t>
            </a:r>
            <a:r>
              <a:rPr lang="en-US" sz="1600" dirty="0">
                <a:solidFill>
                  <a:schemeClr val="tx1"/>
                </a:solidFill>
              </a:rPr>
              <a:t>projects</a:t>
            </a:r>
            <a:r>
              <a:rPr lang="en-US" sz="1600">
                <a:solidFill>
                  <a:schemeClr val="tx1"/>
                </a:solidFill>
              </a:rPr>
              <a:t>) </a:t>
            </a:r>
            <a:r>
              <a:rPr lang="en-US" sz="1600">
                <a:solidFill>
                  <a:srgbClr val="FF0000"/>
                </a:solidFill>
              </a:rPr>
              <a:t>+21 projects </a:t>
            </a:r>
            <a:endParaRPr lang="en-US" sz="1600" dirty="0">
              <a:solidFill>
                <a:srgbClr val="FF0000"/>
              </a:solidFill>
            </a:endParaRPr>
          </a:p>
          <a:p>
            <a:pPr marL="111125" algn="l" eaLnBrk="0" hangingPunct="0">
              <a:lnSpc>
                <a:spcPct val="90000"/>
              </a:lnSpc>
              <a:spcBef>
                <a:spcPct val="20000"/>
              </a:spcBef>
              <a:buFont typeface="Arial" pitchFamily="34" charset="0"/>
              <a:buChar char="•"/>
            </a:pPr>
            <a:endParaRPr lang="en-US" sz="200" dirty="0">
              <a:solidFill>
                <a:schemeClr val="tx1"/>
              </a:solidFill>
            </a:endParaRPr>
          </a:p>
          <a:p>
            <a:pPr marL="111125" algn="l" eaLnBrk="0" hangingPunct="0">
              <a:lnSpc>
                <a:spcPct val="90000"/>
              </a:lnSpc>
              <a:spcBef>
                <a:spcPts val="0"/>
              </a:spcBef>
              <a:spcAft>
                <a:spcPts val="700"/>
              </a:spcAft>
            </a:pPr>
            <a:r>
              <a:rPr lang="en-US" sz="1600" b="1">
                <a:solidFill>
                  <a:schemeClr val="tx1"/>
                </a:solidFill>
              </a:rPr>
              <a:t>Biomass (183 MW)</a:t>
            </a:r>
            <a:r>
              <a:rPr lang="en-US" sz="1600">
                <a:solidFill>
                  <a:schemeClr val="tx1"/>
                </a:solidFill>
              </a:rPr>
              <a:t> </a:t>
            </a:r>
            <a:r>
              <a:rPr lang="en-US" sz="1600" dirty="0">
                <a:solidFill>
                  <a:schemeClr val="tx1"/>
                </a:solidFill>
              </a:rPr>
              <a:t>(14 </a:t>
            </a:r>
            <a:r>
              <a:rPr lang="en-US" sz="1600">
                <a:solidFill>
                  <a:schemeClr val="tx1"/>
                </a:solidFill>
              </a:rPr>
              <a:t>projects)</a:t>
            </a:r>
            <a:endParaRPr lang="en-US" sz="1600" dirty="0">
              <a:solidFill>
                <a:schemeClr val="tx1"/>
              </a:solidFill>
            </a:endParaRPr>
          </a:p>
          <a:p>
            <a:pPr marL="111125" algn="l" eaLnBrk="0" hangingPunct="0">
              <a:lnSpc>
                <a:spcPct val="90000"/>
              </a:lnSpc>
              <a:spcBef>
                <a:spcPct val="20000"/>
              </a:spcBef>
              <a:buFont typeface="Arial" pitchFamily="34" charset="0"/>
              <a:buChar char="•"/>
            </a:pPr>
            <a:endParaRPr lang="en-US" sz="200" dirty="0">
              <a:solidFill>
                <a:schemeClr val="tx1"/>
              </a:solidFill>
            </a:endParaRPr>
          </a:p>
          <a:p>
            <a:pPr marL="111125" algn="l" eaLnBrk="0" hangingPunct="0">
              <a:lnSpc>
                <a:spcPct val="90000"/>
              </a:lnSpc>
              <a:spcBef>
                <a:spcPts val="0"/>
              </a:spcBef>
              <a:spcAft>
                <a:spcPts val="700"/>
              </a:spcAft>
            </a:pPr>
            <a:r>
              <a:rPr lang="en-US" sz="1600" b="1">
                <a:solidFill>
                  <a:schemeClr val="tx1"/>
                </a:solidFill>
              </a:rPr>
              <a:t>Hydro (557 MW)</a:t>
            </a:r>
            <a:r>
              <a:rPr lang="en-US" sz="1600">
                <a:solidFill>
                  <a:schemeClr val="tx1"/>
                </a:solidFill>
              </a:rPr>
              <a:t>  (30 projects)</a:t>
            </a:r>
            <a:endParaRPr lang="en-US" sz="1600" dirty="0">
              <a:solidFill>
                <a:schemeClr val="tx1"/>
              </a:solidFill>
            </a:endParaRPr>
          </a:p>
          <a:p>
            <a:pPr marL="111125" algn="l" eaLnBrk="0" hangingPunct="0">
              <a:lnSpc>
                <a:spcPct val="90000"/>
              </a:lnSpc>
              <a:spcBef>
                <a:spcPct val="20000"/>
              </a:spcBef>
              <a:buFont typeface="Arial" pitchFamily="34" charset="0"/>
              <a:buChar char="•"/>
            </a:pPr>
            <a:endParaRPr lang="en-US" sz="200" dirty="0">
              <a:solidFill>
                <a:schemeClr val="tx1"/>
              </a:solidFill>
            </a:endParaRPr>
          </a:p>
          <a:p>
            <a:pPr marL="111125" algn="l">
              <a:lnSpc>
                <a:spcPct val="90000"/>
              </a:lnSpc>
              <a:spcBef>
                <a:spcPts val="0"/>
              </a:spcBef>
              <a:spcAft>
                <a:spcPts val="700"/>
              </a:spcAft>
            </a:pPr>
            <a:r>
              <a:rPr lang="en-US" sz="1600" b="1">
                <a:solidFill>
                  <a:schemeClr val="tx1"/>
                </a:solidFill>
              </a:rPr>
              <a:t>Geothermal (125 MW)</a:t>
            </a:r>
          </a:p>
          <a:p>
            <a:pPr marL="111125" algn="l">
              <a:lnSpc>
                <a:spcPct val="90000"/>
              </a:lnSpc>
              <a:spcBef>
                <a:spcPts val="0"/>
              </a:spcBef>
              <a:spcAft>
                <a:spcPts val="700"/>
              </a:spcAft>
            </a:pPr>
            <a:r>
              <a:rPr lang="en-US" sz="1600">
                <a:solidFill>
                  <a:schemeClr val="tx1"/>
                </a:solidFill>
              </a:rPr>
              <a:t>(294 projects) </a:t>
            </a:r>
            <a:r>
              <a:rPr lang="en-US" sz="1600">
                <a:solidFill>
                  <a:srgbClr val="FF0000"/>
                </a:solidFill>
              </a:rPr>
              <a:t>+8 projects</a:t>
            </a:r>
            <a:endParaRPr lang="en-US" sz="1600" dirty="0">
              <a:solidFill>
                <a:schemeClr val="tx1"/>
              </a:solidFill>
            </a:endParaRPr>
          </a:p>
          <a:p>
            <a:pPr marL="111125" algn="l">
              <a:lnSpc>
                <a:spcPct val="90000"/>
              </a:lnSpc>
              <a:spcBef>
                <a:spcPct val="20000"/>
              </a:spcBef>
            </a:pPr>
            <a:r>
              <a:rPr lang="en-US" altLang="ko-KR" sz="1600" b="1">
                <a:solidFill>
                  <a:schemeClr val="tx1"/>
                </a:solidFill>
              </a:rPr>
              <a:t>Landfill Gas (58 MW)</a:t>
            </a:r>
            <a:r>
              <a:rPr lang="en-US" altLang="ko-KR" sz="1600">
                <a:solidFill>
                  <a:schemeClr val="tx1"/>
                </a:solidFill>
              </a:rPr>
              <a:t>  (33 projects)</a:t>
            </a:r>
            <a:endParaRPr lang="en-US" altLang="ko-KR" sz="1600" dirty="0">
              <a:solidFill>
                <a:schemeClr val="tx1"/>
              </a:solidFill>
            </a:endParaRPr>
          </a:p>
        </p:txBody>
      </p:sp>
      <p:pic>
        <p:nvPicPr>
          <p:cNvPr id="12" name="Recorded Sound">
            <a:hlinkClick r:id="" action="ppaction://media"/>
            <a:extLst>
              <a:ext uri="{FF2B5EF4-FFF2-40B4-BE49-F238E27FC236}">
                <a16:creationId xmlns:a16="http://schemas.microsoft.com/office/drawing/2014/main" id="{72E4A4CC-4994-42D4-BA25-3DADB29BBEB5}"/>
              </a:ext>
            </a:extLst>
          </p:cNvPr>
          <p:cNvPicPr>
            <a:picLocks noChangeAspect="1"/>
          </p:cNvPicPr>
          <p:nvPr>
            <a:audioFile r:link="rId2"/>
            <p:extLst>
              <p:ext uri="{DAA4B4D4-6D71-4841-9C94-3DE7FCFB9230}">
                <p14:media xmlns:p14="http://schemas.microsoft.com/office/powerpoint/2010/main" r:embed="rId1"/>
              </p:ext>
            </p:extLst>
          </p:nvPr>
        </p:nvPicPr>
        <p:blipFill>
          <a:blip r:embed="rId17"/>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384928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0">
                                            <p:txEl>
                                              <p:pRg st="10" end="1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0">
                                            <p:txEl>
                                              <p:pRg st="11" end="11"/>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0">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mediacall" presetSubtype="0" fill="hold" nodeType="clickEffect">
                                  <p:stCondLst>
                                    <p:cond delay="0"/>
                                  </p:stCondLst>
                                  <p:childTnLst>
                                    <p:cmd type="call" cmd="playFrom(0.0)">
                                      <p:cBhvr>
                                        <p:cTn id="58" dur="89280"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59" fill="hold" display="0">
                  <p:stCondLst>
                    <p:cond delay="indefinite"/>
                  </p:stCondLst>
                  <p:endCondLst>
                    <p:cond evt="onStopAudio" delay="0">
                      <p:tgtEl>
                        <p:sldTgt/>
                      </p:tgtEl>
                    </p:cond>
                  </p:endCondLst>
                </p:cTn>
                <p:tgtEl>
                  <p:spTgt spid="12"/>
                </p:tgtEl>
              </p:cMediaNode>
            </p:audio>
          </p:childTnLst>
        </p:cTn>
      </p:par>
    </p:tnLst>
    <p:bldLst>
      <p:bldP spid="38" grpId="0" animBg="1"/>
      <p:bldP spid="46" grpId="0" animBg="1"/>
      <p:bldP spid="61" grpId="0" animBg="1"/>
      <p:bldP spid="6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5">
            <a:extLst>
              <a:ext uri="{28A0092B-C50C-407E-A947-70E740481C1C}">
                <a14:useLocalDpi xmlns:a14="http://schemas.microsoft.com/office/drawing/2010/main" val="0"/>
              </a:ext>
            </a:extLst>
          </a:blip>
          <a:srcRect/>
          <a:stretch/>
        </p:blipFill>
        <p:spPr>
          <a:xfrm>
            <a:off x="1328405" y="2832555"/>
            <a:ext cx="6626920" cy="354814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rcRect/>
          <a:stretch/>
        </p:blipFill>
        <p:spPr>
          <a:xfrm>
            <a:off x="1319094" y="2835563"/>
            <a:ext cx="6645544" cy="3552121"/>
          </a:xfrm>
          <a:prstGeom prst="rect">
            <a:avLst/>
          </a:prstGeom>
        </p:spPr>
      </p:pic>
      <p:sp>
        <p:nvSpPr>
          <p:cNvPr id="4" name="Rectangle 3"/>
          <p:cNvSpPr txBox="1">
            <a:spLocks noChangeArrowheads="1"/>
          </p:cNvSpPr>
          <p:nvPr/>
        </p:nvSpPr>
        <p:spPr bwMode="auto">
          <a:xfrm>
            <a:off x="4762" y="1143000"/>
            <a:ext cx="91392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1600200" indent="-1374775">
              <a:buNone/>
              <a:defRPr/>
            </a:pPr>
            <a:r>
              <a:rPr lang="en-US" sz="2000" b="1" kern="0" dirty="0">
                <a:solidFill>
                  <a:srgbClr val="000000"/>
                </a:solidFill>
              </a:rPr>
              <a:t>PUC SB7 Savings and Projections</a:t>
            </a:r>
            <a:endParaRPr lang="en-US" sz="1800" kern="0" dirty="0">
              <a:solidFill>
                <a:srgbClr val="000000"/>
              </a:solidFill>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8"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400" b="1" kern="0" dirty="0">
                <a:solidFill>
                  <a:schemeClr val="bg1"/>
                </a:solidFill>
              </a:rPr>
              <a:t>ENERGY SAVINGS FROM PUC SB7 </a:t>
            </a:r>
          </a:p>
        </p:txBody>
      </p:sp>
      <p:pic>
        <p:nvPicPr>
          <p:cNvPr id="6" name="Picture 4" descr="PUCTX"/>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72400" y="1295400"/>
            <a:ext cx="1371600" cy="13716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4763" y="1600200"/>
            <a:ext cx="7767636"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285750" indent="-285750">
              <a:spcBef>
                <a:spcPct val="25000"/>
              </a:spcBef>
              <a:buFont typeface="Arial" panose="020B0604020202020204" pitchFamily="34" charset="0"/>
              <a:buChar char="•"/>
            </a:pPr>
            <a:r>
              <a:rPr lang="en-US" altLang="ko-KR" sz="1600" dirty="0">
                <a:ea typeface="굴림" charset="-127"/>
              </a:rPr>
              <a:t>The Public Utility Commission of Texas (PUC) Senate Bill 7 program includes their incentive and rebates programs managed by the different Utilities for Texas. </a:t>
            </a:r>
          </a:p>
          <a:p>
            <a:pPr marL="285750" indent="-285750">
              <a:spcBef>
                <a:spcPct val="25000"/>
              </a:spcBef>
              <a:buFont typeface="Arial" panose="020B0604020202020204" pitchFamily="34" charset="0"/>
              <a:buChar char="•"/>
            </a:pPr>
            <a:r>
              <a:rPr lang="en-US" altLang="ko-KR" sz="1600" dirty="0">
                <a:ea typeface="굴림" charset="-127"/>
              </a:rPr>
              <a:t>These include the Residential Energy Efficiency Programs (REEP) as well as the Commercial &amp; Industrial Standard Offer Programs. </a:t>
            </a:r>
          </a:p>
        </p:txBody>
      </p:sp>
      <p:sp>
        <p:nvSpPr>
          <p:cNvPr id="7" name="TextBox 6"/>
          <p:cNvSpPr txBox="1"/>
          <p:nvPr/>
        </p:nvSpPr>
        <p:spPr>
          <a:xfrm>
            <a:off x="5593718" y="3967490"/>
            <a:ext cx="598241" cy="253916"/>
          </a:xfrm>
          <a:prstGeom prst="rect">
            <a:avLst/>
          </a:prstGeom>
          <a:noFill/>
        </p:spPr>
        <p:txBody>
          <a:bodyPr wrap="none" rtlCol="0">
            <a:spAutoFit/>
          </a:bodyPr>
          <a:lstStyle/>
          <a:p>
            <a:r>
              <a:rPr lang="en-US" sz="1050" b="1">
                <a:solidFill>
                  <a:schemeClr val="tx1"/>
                </a:solidFill>
              </a:rPr>
              <a:t>12,680</a:t>
            </a:r>
            <a:endParaRPr lang="en-US" sz="1050" b="1" dirty="0">
              <a:solidFill>
                <a:schemeClr val="tx1"/>
              </a:solidFill>
            </a:endParaRPr>
          </a:p>
        </p:txBody>
      </p:sp>
      <p:sp>
        <p:nvSpPr>
          <p:cNvPr id="10" name="TextBox 9"/>
          <p:cNvSpPr txBox="1"/>
          <p:nvPr/>
        </p:nvSpPr>
        <p:spPr>
          <a:xfrm>
            <a:off x="7298692" y="3345820"/>
            <a:ext cx="598241" cy="253916"/>
          </a:xfrm>
          <a:prstGeom prst="rect">
            <a:avLst/>
          </a:prstGeom>
          <a:noFill/>
        </p:spPr>
        <p:txBody>
          <a:bodyPr wrap="none" rtlCol="0">
            <a:spAutoFit/>
          </a:bodyPr>
          <a:lstStyle/>
          <a:p>
            <a:r>
              <a:rPr lang="en-US" sz="1050" b="1">
                <a:solidFill>
                  <a:schemeClr val="tx1"/>
                </a:solidFill>
              </a:rPr>
              <a:t>17,615</a:t>
            </a:r>
            <a:endParaRPr lang="en-US" sz="1050" b="1" dirty="0">
              <a:solidFill>
                <a:schemeClr val="tx1"/>
              </a:solidFill>
            </a:endParaRPr>
          </a:p>
        </p:txBody>
      </p:sp>
      <p:sp>
        <p:nvSpPr>
          <p:cNvPr id="11" name="TextBox 10"/>
          <p:cNvSpPr txBox="1"/>
          <p:nvPr/>
        </p:nvSpPr>
        <p:spPr>
          <a:xfrm>
            <a:off x="5222240" y="4139565"/>
            <a:ext cx="598241" cy="253916"/>
          </a:xfrm>
          <a:prstGeom prst="rect">
            <a:avLst/>
          </a:prstGeom>
          <a:noFill/>
        </p:spPr>
        <p:txBody>
          <a:bodyPr wrap="none" rtlCol="0">
            <a:spAutoFit/>
          </a:bodyPr>
          <a:lstStyle/>
          <a:p>
            <a:r>
              <a:rPr lang="en-US" sz="1050" b="1">
                <a:solidFill>
                  <a:schemeClr val="tx1"/>
                </a:solidFill>
              </a:rPr>
              <a:t>11,532</a:t>
            </a:r>
            <a:endParaRPr lang="en-US" sz="1050" b="1" dirty="0">
              <a:solidFill>
                <a:schemeClr val="tx1"/>
              </a:solidFill>
            </a:endParaRPr>
          </a:p>
        </p:txBody>
      </p:sp>
      <p:grpSp>
        <p:nvGrpSpPr>
          <p:cNvPr id="13" name="Group 12"/>
          <p:cNvGrpSpPr/>
          <p:nvPr/>
        </p:nvGrpSpPr>
        <p:grpSpPr>
          <a:xfrm>
            <a:off x="5753099" y="4185525"/>
            <a:ext cx="97579" cy="132475"/>
            <a:chOff x="5105400" y="3918521"/>
            <a:chExt cx="152400" cy="482029"/>
          </a:xfrm>
        </p:grpSpPr>
        <p:cxnSp>
          <p:nvCxnSpPr>
            <p:cNvPr id="15" name="Straight Connector 14"/>
            <p:cNvCxnSpPr/>
            <p:nvPr/>
          </p:nvCxnSpPr>
          <p:spPr bwMode="auto">
            <a:xfrm flipH="1">
              <a:off x="5105400" y="3918521"/>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16" name="Straight Connector 15"/>
            <p:cNvCxnSpPr/>
            <p:nvPr/>
          </p:nvCxnSpPr>
          <p:spPr bwMode="auto">
            <a:xfrm flipH="1">
              <a:off x="5105400" y="4397375"/>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17" name="Straight Connector 16"/>
            <p:cNvCxnSpPr/>
            <p:nvPr/>
          </p:nvCxnSpPr>
          <p:spPr bwMode="auto">
            <a:xfrm>
              <a:off x="5181600" y="3918521"/>
              <a:ext cx="0" cy="482029"/>
            </a:xfrm>
            <a:prstGeom prst="line">
              <a:avLst/>
            </a:prstGeom>
            <a:solidFill>
              <a:schemeClr val="accent1"/>
            </a:solidFill>
            <a:ln w="22225" cap="flat" cmpd="sng" algn="ctr">
              <a:solidFill>
                <a:srgbClr val="FF0000"/>
              </a:solidFill>
              <a:prstDash val="solid"/>
              <a:round/>
              <a:headEnd type="none" w="med" len="med"/>
              <a:tailEnd type="none" w="med" len="med"/>
            </a:ln>
            <a:effectLst/>
          </p:spPr>
        </p:cxnSp>
      </p:grpSp>
      <p:sp>
        <p:nvSpPr>
          <p:cNvPr id="14" name="TextBox 13"/>
          <p:cNvSpPr txBox="1"/>
          <p:nvPr/>
        </p:nvSpPr>
        <p:spPr>
          <a:xfrm>
            <a:off x="2819400" y="3530313"/>
            <a:ext cx="2532305" cy="646331"/>
          </a:xfrm>
          <a:prstGeom prst="rect">
            <a:avLst/>
          </a:prstGeom>
          <a:noFill/>
        </p:spPr>
        <p:txBody>
          <a:bodyPr wrap="square" rtlCol="0">
            <a:spAutoFit/>
          </a:bodyPr>
          <a:lstStyle/>
          <a:p>
            <a:pPr>
              <a:spcBef>
                <a:spcPts val="0"/>
              </a:spcBef>
            </a:pPr>
            <a:r>
              <a:rPr lang="en-US" sz="1800" b="1">
                <a:solidFill>
                  <a:srgbClr val="FF0000"/>
                </a:solidFill>
              </a:rPr>
              <a:t>1,148 MWh</a:t>
            </a:r>
          </a:p>
          <a:p>
            <a:pPr>
              <a:spcBef>
                <a:spcPts val="0"/>
              </a:spcBef>
            </a:pPr>
            <a:r>
              <a:rPr lang="en-US" sz="1800" b="1">
                <a:solidFill>
                  <a:srgbClr val="FF0000"/>
                </a:solidFill>
              </a:rPr>
              <a:t>↑ 10% (2018 to 2019)</a:t>
            </a:r>
            <a:endParaRPr lang="en-US" sz="1800" b="1" dirty="0">
              <a:solidFill>
                <a:srgbClr val="FF0000"/>
              </a:solidFill>
            </a:endParaRPr>
          </a:p>
        </p:txBody>
      </p:sp>
      <p:cxnSp>
        <p:nvCxnSpPr>
          <p:cNvPr id="18" name="Straight Arrow Connector 17"/>
          <p:cNvCxnSpPr>
            <a:cxnSpLocks/>
          </p:cNvCxnSpPr>
          <p:nvPr/>
        </p:nvCxnSpPr>
        <p:spPr bwMode="auto">
          <a:xfrm>
            <a:off x="5251450" y="4064000"/>
            <a:ext cx="447675" cy="123825"/>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sp>
        <p:nvSpPr>
          <p:cNvPr id="21" name="TextBox 20"/>
          <p:cNvSpPr txBox="1"/>
          <p:nvPr/>
        </p:nvSpPr>
        <p:spPr>
          <a:xfrm>
            <a:off x="5782253" y="3249056"/>
            <a:ext cx="1556836" cy="369332"/>
          </a:xfrm>
          <a:prstGeom prst="rect">
            <a:avLst/>
          </a:prstGeom>
          <a:noFill/>
        </p:spPr>
        <p:txBody>
          <a:bodyPr wrap="none" rtlCol="0">
            <a:spAutoFit/>
          </a:bodyPr>
          <a:lstStyle/>
          <a:p>
            <a:r>
              <a:rPr lang="en-US" sz="1800" b="1" dirty="0">
                <a:solidFill>
                  <a:srgbClr val="FF0000"/>
                </a:solidFill>
              </a:rPr>
              <a:t>↑ 6.5% / year</a:t>
            </a:r>
          </a:p>
        </p:txBody>
      </p:sp>
      <p:sp>
        <p:nvSpPr>
          <p:cNvPr id="22" name="Down Arrow 21"/>
          <p:cNvSpPr>
            <a:spLocks noChangeArrowheads="1"/>
          </p:cNvSpPr>
          <p:nvPr/>
        </p:nvSpPr>
        <p:spPr bwMode="auto">
          <a:xfrm rot="14959860">
            <a:off x="6648966" y="3225163"/>
            <a:ext cx="134724" cy="1085790"/>
          </a:xfrm>
          <a:prstGeom prst="downArrow">
            <a:avLst>
              <a:gd name="adj1" fmla="val 35860"/>
              <a:gd name="adj2" fmla="val 71272"/>
            </a:avLst>
          </a:prstGeom>
          <a:solidFill>
            <a:srgbClr val="FF0000"/>
          </a:solidFill>
          <a:ln w="9525" algn="ctr">
            <a:solidFill>
              <a:schemeClr val="tx1"/>
            </a:solidFill>
            <a:round/>
            <a:headEnd/>
            <a:tailEnd/>
          </a:ln>
        </p:spPr>
        <p:txBody>
          <a:bodyPr/>
          <a:lstStyle/>
          <a:p>
            <a:pPr marL="342900" indent="-342900" algn="l">
              <a:spcBef>
                <a:spcPct val="20000"/>
              </a:spcBef>
              <a:buFontTx/>
              <a:buChar char="•"/>
            </a:pPr>
            <a:endParaRPr lang="en-US" sz="2800">
              <a:solidFill>
                <a:schemeClr val="tx1"/>
              </a:solidFill>
              <a:cs typeface="Arial" charset="0"/>
            </a:endParaRPr>
          </a:p>
        </p:txBody>
      </p:sp>
      <p:pic>
        <p:nvPicPr>
          <p:cNvPr id="3" name="Recorded Sound">
            <a:hlinkClick r:id="" action="ppaction://media"/>
            <a:extLst>
              <a:ext uri="{FF2B5EF4-FFF2-40B4-BE49-F238E27FC236}">
                <a16:creationId xmlns:a16="http://schemas.microsoft.com/office/drawing/2014/main" id="{5D35555F-E69A-47FF-9D1B-64B2B0CA9F9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342151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par>
                                <p:cTn id="14" presetID="22" presetClass="entr" presetSubtype="8"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mediacall" presetSubtype="0" fill="hold" nodeType="clickEffect">
                                  <p:stCondLst>
                                    <p:cond delay="0"/>
                                  </p:stCondLst>
                                  <p:childTnLst>
                                    <p:cmd type="call" cmd="playFrom(0.0)">
                                      <p:cBhvr>
                                        <p:cTn id="37" dur="4839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8" fill="hold" display="0">
                  <p:stCondLst>
                    <p:cond delay="indefinite"/>
                  </p:stCondLst>
                  <p:endCondLst>
                    <p:cond evt="onStopAudio" delay="0">
                      <p:tgtEl>
                        <p:sldTgt/>
                      </p:tgtEl>
                    </p:cond>
                  </p:endCondLst>
                </p:cTn>
                <p:tgtEl>
                  <p:spTgt spid="3"/>
                </p:tgtEl>
              </p:cMediaNode>
            </p:audio>
          </p:childTnLst>
        </p:cTn>
      </p:par>
    </p:tnLst>
    <p:bldLst>
      <p:bldP spid="7" grpId="0"/>
      <p:bldP spid="10" grpId="0"/>
      <p:bldP spid="11" grpId="0"/>
      <p:bldP spid="14" grpId="0"/>
      <p:bldP spid="21" grpId="0"/>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5">
            <a:extLst>
              <a:ext uri="{28A0092B-C50C-407E-A947-70E740481C1C}">
                <a14:useLocalDpi xmlns:a14="http://schemas.microsoft.com/office/drawing/2010/main" val="0"/>
              </a:ext>
            </a:extLst>
          </a:blip>
          <a:srcRect/>
          <a:stretch/>
        </p:blipFill>
        <p:spPr>
          <a:xfrm>
            <a:off x="1472852" y="3014058"/>
            <a:ext cx="6244481" cy="3383280"/>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rcRect/>
          <a:stretch/>
        </p:blipFill>
        <p:spPr>
          <a:xfrm>
            <a:off x="1468511" y="3013100"/>
            <a:ext cx="6253164" cy="3383280"/>
          </a:xfrm>
          <a:prstGeom prst="rect">
            <a:avLst/>
          </a:prstGeom>
        </p:spPr>
      </p:pic>
      <p:sp>
        <p:nvSpPr>
          <p:cNvPr id="8"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400" b="1" kern="0" dirty="0">
                <a:solidFill>
                  <a:schemeClr val="bg1"/>
                </a:solidFill>
              </a:rPr>
              <a:t>ENERGY SAVINGS FROM SECO </a:t>
            </a:r>
          </a:p>
        </p:txBody>
      </p:sp>
      <p:pic>
        <p:nvPicPr>
          <p:cNvPr id="5" name="Picture 2" descr="State Energy Conservation Office"/>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27589" y="1447800"/>
            <a:ext cx="1540211" cy="762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txBox="1">
            <a:spLocks noChangeArrowheads="1"/>
          </p:cNvSpPr>
          <p:nvPr/>
        </p:nvSpPr>
        <p:spPr bwMode="auto">
          <a:xfrm>
            <a:off x="4762" y="1143000"/>
            <a:ext cx="91392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1600200" indent="-1374775">
              <a:buNone/>
              <a:defRPr/>
            </a:pPr>
            <a:r>
              <a:rPr lang="en-US" sz="2000" b="1" kern="0" dirty="0">
                <a:solidFill>
                  <a:srgbClr val="000000"/>
                </a:solidFill>
              </a:rPr>
              <a:t>SECO Savings and Projections</a:t>
            </a:r>
            <a:endParaRPr lang="en-US" sz="1800" kern="0" dirty="0">
              <a:solidFill>
                <a:srgbClr val="000000"/>
              </a:solidFill>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a:endParaRPr>
          </a:p>
        </p:txBody>
      </p:sp>
      <p:sp>
        <p:nvSpPr>
          <p:cNvPr id="7" name="Rectangle 6"/>
          <p:cNvSpPr>
            <a:spLocks noChangeArrowheads="1"/>
          </p:cNvSpPr>
          <p:nvPr/>
        </p:nvSpPr>
        <p:spPr bwMode="auto">
          <a:xfrm>
            <a:off x="4763" y="1600200"/>
            <a:ext cx="7767636"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285750" indent="-285750">
              <a:spcBef>
                <a:spcPct val="25000"/>
              </a:spcBef>
              <a:buFont typeface="Arial" panose="020B0604020202020204" pitchFamily="34" charset="0"/>
              <a:buChar char="•"/>
            </a:pPr>
            <a:r>
              <a:rPr lang="en-US" altLang="ko-KR" sz="1600" dirty="0">
                <a:ea typeface="굴림" charset="-127"/>
              </a:rPr>
              <a:t>The Texas State Energy Conservation Office (SECO) funds energy-efficiency programs directed towards school districts, government agencies, city and county governments, private industries and residential energy consumers. </a:t>
            </a:r>
          </a:p>
          <a:p>
            <a:pPr marL="285750" indent="-285750">
              <a:spcBef>
                <a:spcPct val="25000"/>
              </a:spcBef>
              <a:buFont typeface="Arial" panose="020B0604020202020204" pitchFamily="34" charset="0"/>
              <a:buChar char="•"/>
            </a:pPr>
            <a:r>
              <a:rPr lang="en-US" altLang="ko-KR" sz="1600" dirty="0">
                <a:ea typeface="굴림" charset="-127"/>
              </a:rPr>
              <a:t>The annual electricity savings are obtained from SECO’s energy conservation projects reported by political subdivisions</a:t>
            </a:r>
            <a:endParaRPr lang="en-US" altLang="ko-KR" sz="1600" dirty="0">
              <a:solidFill>
                <a:schemeClr val="accent1"/>
              </a:solidFill>
              <a:ea typeface="굴림" charset="-127"/>
            </a:endParaRPr>
          </a:p>
        </p:txBody>
      </p:sp>
      <p:sp>
        <p:nvSpPr>
          <p:cNvPr id="9" name="TextBox 8"/>
          <p:cNvSpPr txBox="1"/>
          <p:nvPr/>
        </p:nvSpPr>
        <p:spPr>
          <a:xfrm>
            <a:off x="5486400" y="4401601"/>
            <a:ext cx="522900" cy="253916"/>
          </a:xfrm>
          <a:prstGeom prst="rect">
            <a:avLst/>
          </a:prstGeom>
          <a:noFill/>
        </p:spPr>
        <p:txBody>
          <a:bodyPr wrap="none" rtlCol="0">
            <a:spAutoFit/>
          </a:bodyPr>
          <a:lstStyle/>
          <a:p>
            <a:r>
              <a:rPr lang="en-US" sz="1050" b="1">
                <a:solidFill>
                  <a:schemeClr val="tx1"/>
                </a:solidFill>
              </a:rPr>
              <a:t>4,633</a:t>
            </a:r>
            <a:endParaRPr lang="en-US" sz="1050" b="1" dirty="0">
              <a:solidFill>
                <a:schemeClr val="tx1"/>
              </a:solidFill>
            </a:endParaRPr>
          </a:p>
        </p:txBody>
      </p:sp>
      <p:sp>
        <p:nvSpPr>
          <p:cNvPr id="10" name="TextBox 9"/>
          <p:cNvSpPr txBox="1"/>
          <p:nvPr/>
        </p:nvSpPr>
        <p:spPr>
          <a:xfrm>
            <a:off x="7058021" y="3490213"/>
            <a:ext cx="522900" cy="253916"/>
          </a:xfrm>
          <a:prstGeom prst="rect">
            <a:avLst/>
          </a:prstGeom>
          <a:noFill/>
        </p:spPr>
        <p:txBody>
          <a:bodyPr wrap="none" rtlCol="0">
            <a:spAutoFit/>
          </a:bodyPr>
          <a:lstStyle/>
          <a:p>
            <a:r>
              <a:rPr lang="en-US" sz="1050" b="1">
                <a:solidFill>
                  <a:schemeClr val="tx1"/>
                </a:solidFill>
              </a:rPr>
              <a:t>8,036</a:t>
            </a:r>
          </a:p>
        </p:txBody>
      </p:sp>
      <p:sp>
        <p:nvSpPr>
          <p:cNvPr id="11" name="TextBox 10"/>
          <p:cNvSpPr txBox="1"/>
          <p:nvPr/>
        </p:nvSpPr>
        <p:spPr>
          <a:xfrm>
            <a:off x="5142888" y="4623657"/>
            <a:ext cx="522900" cy="253916"/>
          </a:xfrm>
          <a:prstGeom prst="rect">
            <a:avLst/>
          </a:prstGeom>
          <a:noFill/>
        </p:spPr>
        <p:txBody>
          <a:bodyPr wrap="none" rtlCol="0">
            <a:spAutoFit/>
          </a:bodyPr>
          <a:lstStyle/>
          <a:p>
            <a:r>
              <a:rPr lang="en-US" sz="1050" b="1">
                <a:solidFill>
                  <a:schemeClr val="tx1"/>
                </a:solidFill>
              </a:rPr>
              <a:t>3,841</a:t>
            </a:r>
            <a:endParaRPr lang="en-US" sz="1050" b="1" dirty="0">
              <a:solidFill>
                <a:schemeClr val="tx1"/>
              </a:solidFill>
            </a:endParaRPr>
          </a:p>
        </p:txBody>
      </p:sp>
      <p:grpSp>
        <p:nvGrpSpPr>
          <p:cNvPr id="13" name="Group 12"/>
          <p:cNvGrpSpPr/>
          <p:nvPr/>
        </p:nvGrpSpPr>
        <p:grpSpPr>
          <a:xfrm>
            <a:off x="5588000" y="4631281"/>
            <a:ext cx="100013" cy="210593"/>
            <a:chOff x="5105400" y="3918521"/>
            <a:chExt cx="152400" cy="482029"/>
          </a:xfrm>
        </p:grpSpPr>
        <p:cxnSp>
          <p:nvCxnSpPr>
            <p:cNvPr id="15" name="Straight Connector 14"/>
            <p:cNvCxnSpPr/>
            <p:nvPr/>
          </p:nvCxnSpPr>
          <p:spPr bwMode="auto">
            <a:xfrm flipH="1">
              <a:off x="5105400" y="3918521"/>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16" name="Straight Connector 15"/>
            <p:cNvCxnSpPr/>
            <p:nvPr/>
          </p:nvCxnSpPr>
          <p:spPr bwMode="auto">
            <a:xfrm flipH="1">
              <a:off x="5105400" y="4397375"/>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17" name="Straight Connector 16"/>
            <p:cNvCxnSpPr/>
            <p:nvPr/>
          </p:nvCxnSpPr>
          <p:spPr bwMode="auto">
            <a:xfrm>
              <a:off x="5181600" y="3918521"/>
              <a:ext cx="0" cy="482029"/>
            </a:xfrm>
            <a:prstGeom prst="line">
              <a:avLst/>
            </a:prstGeom>
            <a:solidFill>
              <a:schemeClr val="accent1"/>
            </a:solidFill>
            <a:ln w="22225" cap="flat" cmpd="sng" algn="ctr">
              <a:solidFill>
                <a:srgbClr val="FF0000"/>
              </a:solidFill>
              <a:prstDash val="solid"/>
              <a:round/>
              <a:headEnd type="none" w="med" len="med"/>
              <a:tailEnd type="none" w="med" len="med"/>
            </a:ln>
            <a:effectLst/>
          </p:spPr>
        </p:cxnSp>
      </p:grpSp>
      <p:sp>
        <p:nvSpPr>
          <p:cNvPr id="14" name="TextBox 13"/>
          <p:cNvSpPr txBox="1"/>
          <p:nvPr/>
        </p:nvSpPr>
        <p:spPr>
          <a:xfrm>
            <a:off x="2590800" y="4186342"/>
            <a:ext cx="2857008" cy="646331"/>
          </a:xfrm>
          <a:prstGeom prst="rect">
            <a:avLst/>
          </a:prstGeom>
          <a:noFill/>
        </p:spPr>
        <p:txBody>
          <a:bodyPr wrap="square" rtlCol="0">
            <a:spAutoFit/>
          </a:bodyPr>
          <a:lstStyle/>
          <a:p>
            <a:pPr>
              <a:spcBef>
                <a:spcPts val="0"/>
              </a:spcBef>
            </a:pPr>
            <a:r>
              <a:rPr lang="en-US" sz="1800" b="1">
                <a:solidFill>
                  <a:srgbClr val="FF0000"/>
                </a:solidFill>
              </a:rPr>
              <a:t>792 MWh</a:t>
            </a:r>
          </a:p>
          <a:p>
            <a:pPr>
              <a:spcBef>
                <a:spcPts val="0"/>
              </a:spcBef>
            </a:pPr>
            <a:r>
              <a:rPr lang="en-US" sz="1800" b="1">
                <a:solidFill>
                  <a:srgbClr val="FF0000"/>
                </a:solidFill>
              </a:rPr>
              <a:t>↑ 20.6% (2018 to 2019)</a:t>
            </a:r>
            <a:endParaRPr lang="en-US" sz="1800" b="1" dirty="0">
              <a:solidFill>
                <a:srgbClr val="FF0000"/>
              </a:solidFill>
            </a:endParaRPr>
          </a:p>
        </p:txBody>
      </p:sp>
      <p:cxnSp>
        <p:nvCxnSpPr>
          <p:cNvPr id="18" name="Straight Arrow Connector 17"/>
          <p:cNvCxnSpPr>
            <a:cxnSpLocks/>
          </p:cNvCxnSpPr>
          <p:nvPr/>
        </p:nvCxnSpPr>
        <p:spPr bwMode="auto">
          <a:xfrm>
            <a:off x="5245100" y="4641850"/>
            <a:ext cx="283130" cy="3175"/>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sp>
        <p:nvSpPr>
          <p:cNvPr id="20" name="Down Arrow 19"/>
          <p:cNvSpPr>
            <a:spLocks noChangeArrowheads="1"/>
          </p:cNvSpPr>
          <p:nvPr/>
        </p:nvSpPr>
        <p:spPr bwMode="auto">
          <a:xfrm rot="14315028">
            <a:off x="6532144" y="3393041"/>
            <a:ext cx="134724" cy="1454864"/>
          </a:xfrm>
          <a:prstGeom prst="downArrow">
            <a:avLst>
              <a:gd name="adj1" fmla="val 35860"/>
              <a:gd name="adj2" fmla="val 71272"/>
            </a:avLst>
          </a:prstGeom>
          <a:solidFill>
            <a:srgbClr val="FF0000"/>
          </a:solidFill>
          <a:ln w="9525" algn="ctr">
            <a:solidFill>
              <a:schemeClr val="tx1"/>
            </a:solidFill>
            <a:round/>
            <a:headEnd/>
            <a:tailEnd/>
          </a:ln>
        </p:spPr>
        <p:txBody>
          <a:bodyPr/>
          <a:lstStyle/>
          <a:p>
            <a:pPr marL="342900" indent="-342900" algn="l">
              <a:spcBef>
                <a:spcPct val="20000"/>
              </a:spcBef>
              <a:buFontTx/>
              <a:buChar char="•"/>
            </a:pPr>
            <a:endParaRPr lang="en-US" sz="2800">
              <a:solidFill>
                <a:schemeClr val="tx1"/>
              </a:solidFill>
              <a:cs typeface="Arial" charset="0"/>
            </a:endParaRPr>
          </a:p>
        </p:txBody>
      </p:sp>
      <p:sp>
        <p:nvSpPr>
          <p:cNvPr id="21" name="TextBox 20"/>
          <p:cNvSpPr txBox="1"/>
          <p:nvPr/>
        </p:nvSpPr>
        <p:spPr>
          <a:xfrm>
            <a:off x="5343320" y="3634524"/>
            <a:ext cx="1685078" cy="369332"/>
          </a:xfrm>
          <a:prstGeom prst="rect">
            <a:avLst/>
          </a:prstGeom>
          <a:noFill/>
        </p:spPr>
        <p:txBody>
          <a:bodyPr wrap="none" rtlCol="0">
            <a:spAutoFit/>
          </a:bodyPr>
          <a:lstStyle/>
          <a:p>
            <a:r>
              <a:rPr lang="en-US" sz="1800" b="1">
                <a:solidFill>
                  <a:srgbClr val="FF0000"/>
                </a:solidFill>
              </a:rPr>
              <a:t>↑ 12.2% </a:t>
            </a:r>
            <a:r>
              <a:rPr lang="en-US" sz="1800" b="1" dirty="0">
                <a:solidFill>
                  <a:srgbClr val="FF0000"/>
                </a:solidFill>
              </a:rPr>
              <a:t>/ year</a:t>
            </a:r>
          </a:p>
        </p:txBody>
      </p:sp>
      <p:pic>
        <p:nvPicPr>
          <p:cNvPr id="4" name="Recorded Sound">
            <a:hlinkClick r:id="" action="ppaction://media"/>
            <a:extLst>
              <a:ext uri="{FF2B5EF4-FFF2-40B4-BE49-F238E27FC236}">
                <a16:creationId xmlns:a16="http://schemas.microsoft.com/office/drawing/2014/main" id="{32756662-D621-4AB7-86A7-E54C929900C7}"/>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92755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down)">
                                      <p:cBhvr>
                                        <p:cTn id="16" dur="500"/>
                                        <p:tgtEl>
                                          <p:spTgt spid="1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down)">
                                      <p:cBhvr>
                                        <p:cTn id="30" dur="500"/>
                                        <p:tgtEl>
                                          <p:spTgt spid="21"/>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mediacall" presetSubtype="0" fill="hold" nodeType="clickEffect">
                                  <p:stCondLst>
                                    <p:cond delay="0"/>
                                  </p:stCondLst>
                                  <p:childTnLst>
                                    <p:cmd type="call" cmd="playFrom(0.0)">
                                      <p:cBhvr>
                                        <p:cTn id="37" dur="4739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8" fill="hold" display="0">
                  <p:stCondLst>
                    <p:cond delay="indefinite"/>
                  </p:stCondLst>
                  <p:endCondLst>
                    <p:cond evt="onStopAudio" delay="0">
                      <p:tgtEl>
                        <p:sldTgt/>
                      </p:tgtEl>
                    </p:cond>
                  </p:endCondLst>
                </p:cTn>
                <p:tgtEl>
                  <p:spTgt spid="4"/>
                </p:tgtEl>
              </p:cMediaNode>
            </p:audio>
          </p:childTnLst>
        </p:cTn>
      </p:par>
    </p:tnLst>
    <p:bldLst>
      <p:bldP spid="9" grpId="0"/>
      <p:bldP spid="10" grpId="0"/>
      <p:bldP spid="11" grpId="0"/>
      <p:bldP spid="14" grpId="0"/>
      <p:bldP spid="20" grpId="0" animBg="1"/>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5" cstate="print"/>
          <a:tile tx="0" ty="0" sx="100000" sy="100000" flip="none" algn="tl"/>
        </a:blipFill>
        <a:effectLst/>
      </p:bgPr>
    </p:bg>
    <p:spTree>
      <p:nvGrpSpPr>
        <p:cNvPr id="1" name=""/>
        <p:cNvGrpSpPr/>
        <p:nvPr/>
      </p:nvGrpSpPr>
      <p:grpSpPr>
        <a:xfrm>
          <a:off x="0" y="0"/>
          <a:ext cx="0" cy="0"/>
          <a:chOff x="0" y="0"/>
          <a:chExt cx="0" cy="0"/>
        </a:xfrm>
      </p:grpSpPr>
      <p:pic>
        <p:nvPicPr>
          <p:cNvPr id="42" name="Picture 41"/>
          <p:cNvPicPr/>
          <p:nvPr/>
        </p:nvPicPr>
        <p:blipFill>
          <a:blip r:embed="rId6" cstate="print">
            <a:extLst>
              <a:ext uri="{28A0092B-C50C-407E-A947-70E740481C1C}">
                <a14:useLocalDpi xmlns:a14="http://schemas.microsoft.com/office/drawing/2010/main" val="0"/>
              </a:ext>
            </a:extLst>
          </a:blip>
          <a:stretch>
            <a:fillRect/>
          </a:stretch>
        </p:blipFill>
        <p:spPr bwMode="auto">
          <a:xfrm>
            <a:off x="304800" y="1676400"/>
            <a:ext cx="8807749" cy="3674224"/>
          </a:xfrm>
          <a:prstGeom prst="rect">
            <a:avLst/>
          </a:prstGeom>
          <a:noFill/>
          <a:ln>
            <a:noFill/>
          </a:ln>
        </p:spPr>
      </p:pic>
      <p:pic>
        <p:nvPicPr>
          <p:cNvPr id="24"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3971" y="5492741"/>
            <a:ext cx="70345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1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59781" y="5479878"/>
            <a:ext cx="89985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2" descr="State Energy Conservation Offic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69691" y="5453844"/>
            <a:ext cx="1848253" cy="91440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PUCTX"/>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402402" y="5479878"/>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8" descr="http://www.houstonmatters.org/wp-content/uploads/2014/01/ercot-logo.pn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5398" b="7902"/>
          <a:stretch/>
        </p:blipFill>
        <p:spPr bwMode="auto">
          <a:xfrm>
            <a:off x="6700837" y="5505441"/>
            <a:ext cx="2030077" cy="914400"/>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9"/>
          <p:cNvSpPr>
            <a:spLocks noChangeArrowheads="1"/>
          </p:cNvSpPr>
          <p:nvPr/>
        </p:nvSpPr>
        <p:spPr bwMode="auto">
          <a:xfrm>
            <a:off x="2563905" y="1631576"/>
            <a:ext cx="2380313" cy="376517"/>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27" name="Rectangle 10"/>
          <p:cNvSpPr>
            <a:spLocks noChangeArrowheads="1"/>
          </p:cNvSpPr>
          <p:nvPr/>
        </p:nvSpPr>
        <p:spPr bwMode="auto">
          <a:xfrm>
            <a:off x="5032248" y="1631575"/>
            <a:ext cx="758952" cy="376519"/>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28" name="Rectangle 11"/>
          <p:cNvSpPr>
            <a:spLocks noChangeArrowheads="1"/>
          </p:cNvSpPr>
          <p:nvPr/>
        </p:nvSpPr>
        <p:spPr bwMode="auto">
          <a:xfrm>
            <a:off x="6676654" y="1631576"/>
            <a:ext cx="777082" cy="376519"/>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29" name="Rectangle 12"/>
          <p:cNvSpPr>
            <a:spLocks noChangeArrowheads="1"/>
          </p:cNvSpPr>
          <p:nvPr/>
        </p:nvSpPr>
        <p:spPr bwMode="auto">
          <a:xfrm>
            <a:off x="7523635" y="1631577"/>
            <a:ext cx="1575542" cy="376517"/>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31" name="Rectangle 12"/>
          <p:cNvSpPr>
            <a:spLocks noChangeArrowheads="1"/>
          </p:cNvSpPr>
          <p:nvPr/>
        </p:nvSpPr>
        <p:spPr bwMode="auto">
          <a:xfrm>
            <a:off x="4741492" y="2646224"/>
            <a:ext cx="2179261" cy="83208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32" name="Rectangle 12"/>
          <p:cNvSpPr>
            <a:spLocks noChangeArrowheads="1"/>
          </p:cNvSpPr>
          <p:nvPr/>
        </p:nvSpPr>
        <p:spPr bwMode="auto">
          <a:xfrm>
            <a:off x="2700947" y="3938754"/>
            <a:ext cx="1364813" cy="39599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33" name="Rectangle 12"/>
          <p:cNvSpPr>
            <a:spLocks noChangeArrowheads="1"/>
          </p:cNvSpPr>
          <p:nvPr/>
        </p:nvSpPr>
        <p:spPr bwMode="auto">
          <a:xfrm>
            <a:off x="4419601" y="3940838"/>
            <a:ext cx="1342858" cy="39599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34" name="Rectangle 12"/>
          <p:cNvSpPr>
            <a:spLocks noChangeArrowheads="1"/>
          </p:cNvSpPr>
          <p:nvPr/>
        </p:nvSpPr>
        <p:spPr bwMode="auto">
          <a:xfrm>
            <a:off x="6116300" y="3940838"/>
            <a:ext cx="1337436" cy="39599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35" name="Rectangle 12"/>
          <p:cNvSpPr>
            <a:spLocks noChangeArrowheads="1"/>
          </p:cNvSpPr>
          <p:nvPr/>
        </p:nvSpPr>
        <p:spPr bwMode="auto">
          <a:xfrm>
            <a:off x="7772400" y="3940838"/>
            <a:ext cx="1371563" cy="39599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37" name="Rectangle 10"/>
          <p:cNvSpPr>
            <a:spLocks noChangeArrowheads="1"/>
          </p:cNvSpPr>
          <p:nvPr/>
        </p:nvSpPr>
        <p:spPr bwMode="auto">
          <a:xfrm>
            <a:off x="5852160" y="1631575"/>
            <a:ext cx="777240" cy="376519"/>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342900" indent="-342900" algn="l" eaLnBrk="0" hangingPunct="0">
              <a:spcBef>
                <a:spcPct val="20000"/>
              </a:spcBef>
              <a:buFontTx/>
              <a:buChar char="•"/>
            </a:pPr>
            <a:endParaRPr lang="en-US">
              <a:solidFill>
                <a:schemeClr val="tx1"/>
              </a:solidFill>
            </a:endParaRPr>
          </a:p>
        </p:txBody>
      </p:sp>
      <p:sp>
        <p:nvSpPr>
          <p:cNvPr id="38" name="Rectangle 7"/>
          <p:cNvSpPr>
            <a:spLocks noChangeArrowheads="1"/>
          </p:cNvSpPr>
          <p:nvPr/>
        </p:nvSpPr>
        <p:spPr bwMode="auto">
          <a:xfrm>
            <a:off x="-15599" y="1157347"/>
            <a:ext cx="9159599" cy="33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lnSpc>
                <a:spcPct val="90000"/>
              </a:lnSpc>
              <a:spcBef>
                <a:spcPct val="20000"/>
              </a:spcBef>
            </a:pPr>
            <a:r>
              <a:rPr lang="en-US" sz="1800" dirty="0">
                <a:solidFill>
                  <a:schemeClr val="tx1"/>
                </a:solidFill>
              </a:rPr>
              <a:t>Integrated Emissions Savings Across Agencies To Report Savings To TCEQ and EPA</a:t>
            </a:r>
          </a:p>
        </p:txBody>
      </p:sp>
      <p:sp>
        <p:nvSpPr>
          <p:cNvPr id="22"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400" b="1" dirty="0">
                <a:solidFill>
                  <a:schemeClr val="bg1"/>
                </a:solidFill>
                <a:latin typeface="Arial" pitchFamily="34" charset="0"/>
              </a:rPr>
              <a:t>INTEGRATED NOx EMISSIONS REDUCTION</a:t>
            </a:r>
          </a:p>
        </p:txBody>
      </p:sp>
      <p:sp>
        <p:nvSpPr>
          <p:cNvPr id="2" name="TextBox 1">
            <a:extLst>
              <a:ext uri="{FF2B5EF4-FFF2-40B4-BE49-F238E27FC236}">
                <a16:creationId xmlns:a16="http://schemas.microsoft.com/office/drawing/2014/main" id="{668F9659-88CB-4B59-A6AE-5878ECA77410}"/>
              </a:ext>
            </a:extLst>
          </p:cNvPr>
          <p:cNvSpPr txBox="1"/>
          <p:nvPr/>
        </p:nvSpPr>
        <p:spPr>
          <a:xfrm>
            <a:off x="0" y="1642800"/>
            <a:ext cx="2279791" cy="286232"/>
          </a:xfrm>
          <a:prstGeom prst="rect">
            <a:avLst/>
          </a:prstGeom>
          <a:noFill/>
        </p:spPr>
        <p:txBody>
          <a:bodyPr wrap="none" rtlCol="0">
            <a:spAutoFit/>
          </a:bodyPr>
          <a:lstStyle/>
          <a:p>
            <a:pPr marL="1588" indent="-1588" algn="l">
              <a:lnSpc>
                <a:spcPct val="90000"/>
              </a:lnSpc>
              <a:spcBef>
                <a:spcPct val="20000"/>
              </a:spcBef>
              <a:tabLst>
                <a:tab pos="1031875" algn="l"/>
              </a:tabLst>
            </a:pPr>
            <a:r>
              <a:rPr lang="en-US" sz="1400" b="1">
                <a:solidFill>
                  <a:schemeClr val="tx1"/>
                </a:solidFill>
                <a:cs typeface="Times New Roman" pitchFamily="18" charset="0"/>
              </a:rPr>
              <a:t>State agencies included:</a:t>
            </a:r>
            <a:endParaRPr lang="en-US" sz="1400" b="1" dirty="0">
              <a:solidFill>
                <a:schemeClr val="tx1"/>
              </a:solidFill>
              <a:cs typeface="Times New Roman" pitchFamily="18" charset="0"/>
            </a:endParaRPr>
          </a:p>
        </p:txBody>
      </p:sp>
      <p:sp>
        <p:nvSpPr>
          <p:cNvPr id="23" name="TextBox 22">
            <a:extLst>
              <a:ext uri="{FF2B5EF4-FFF2-40B4-BE49-F238E27FC236}">
                <a16:creationId xmlns:a16="http://schemas.microsoft.com/office/drawing/2014/main" id="{6CF46D19-0A5D-43AA-B638-6565D4715028}"/>
              </a:ext>
            </a:extLst>
          </p:cNvPr>
          <p:cNvSpPr txBox="1"/>
          <p:nvPr/>
        </p:nvSpPr>
        <p:spPr>
          <a:xfrm>
            <a:off x="132902" y="1928033"/>
            <a:ext cx="1162498" cy="286232"/>
          </a:xfrm>
          <a:prstGeom prst="rect">
            <a:avLst/>
          </a:prstGeom>
          <a:noFill/>
        </p:spPr>
        <p:txBody>
          <a:bodyPr wrap="none" rtlCol="0">
            <a:spAutoFit/>
          </a:bodyPr>
          <a:lstStyle/>
          <a:p>
            <a:pPr marL="1588" indent="-1588" algn="l">
              <a:lnSpc>
                <a:spcPct val="90000"/>
              </a:lnSpc>
              <a:spcBef>
                <a:spcPct val="20000"/>
              </a:spcBef>
              <a:tabLst>
                <a:tab pos="1031875" algn="l"/>
              </a:tabLst>
            </a:pPr>
            <a:r>
              <a:rPr lang="en-US" sz="1400" b="1">
                <a:solidFill>
                  <a:srgbClr val="FF0000"/>
                </a:solidFill>
                <a:cs typeface="Times New Roman" pitchFamily="18" charset="0"/>
              </a:rPr>
              <a:t>- TEES/ESL</a:t>
            </a:r>
            <a:endParaRPr lang="en-US" sz="1400" b="1" dirty="0">
              <a:solidFill>
                <a:srgbClr val="FF0000"/>
              </a:solidFill>
              <a:cs typeface="Times New Roman" pitchFamily="18" charset="0"/>
            </a:endParaRPr>
          </a:p>
        </p:txBody>
      </p:sp>
      <p:sp>
        <p:nvSpPr>
          <p:cNvPr id="36" name="TextBox 35">
            <a:extLst>
              <a:ext uri="{FF2B5EF4-FFF2-40B4-BE49-F238E27FC236}">
                <a16:creationId xmlns:a16="http://schemas.microsoft.com/office/drawing/2014/main" id="{64950132-086B-4E59-B0DA-41C8FC12FEE7}"/>
              </a:ext>
            </a:extLst>
          </p:cNvPr>
          <p:cNvSpPr txBox="1"/>
          <p:nvPr/>
        </p:nvSpPr>
        <p:spPr>
          <a:xfrm>
            <a:off x="132902" y="2177399"/>
            <a:ext cx="673582" cy="286232"/>
          </a:xfrm>
          <a:prstGeom prst="rect">
            <a:avLst/>
          </a:prstGeom>
          <a:noFill/>
        </p:spPr>
        <p:txBody>
          <a:bodyPr wrap="none" rtlCol="0">
            <a:spAutoFit/>
          </a:bodyPr>
          <a:lstStyle/>
          <a:p>
            <a:pPr marL="1588" indent="-1588" algn="l">
              <a:lnSpc>
                <a:spcPct val="90000"/>
              </a:lnSpc>
              <a:spcBef>
                <a:spcPct val="20000"/>
              </a:spcBef>
              <a:tabLst>
                <a:tab pos="1031875" algn="l"/>
              </a:tabLst>
            </a:pPr>
            <a:r>
              <a:rPr lang="en-US" sz="1400" b="1">
                <a:solidFill>
                  <a:srgbClr val="FF0000"/>
                </a:solidFill>
                <a:cs typeface="Times New Roman" pitchFamily="18" charset="0"/>
              </a:rPr>
              <a:t>- PUC</a:t>
            </a:r>
            <a:endParaRPr lang="en-US" sz="1400" b="1" dirty="0">
              <a:solidFill>
                <a:srgbClr val="FF0000"/>
              </a:solidFill>
              <a:cs typeface="Times New Roman" pitchFamily="18" charset="0"/>
            </a:endParaRPr>
          </a:p>
        </p:txBody>
      </p:sp>
      <p:sp>
        <p:nvSpPr>
          <p:cNvPr id="43" name="TextBox 42">
            <a:extLst>
              <a:ext uri="{FF2B5EF4-FFF2-40B4-BE49-F238E27FC236}">
                <a16:creationId xmlns:a16="http://schemas.microsoft.com/office/drawing/2014/main" id="{ECD78A8F-771B-4099-A645-95557E1A4B3A}"/>
              </a:ext>
            </a:extLst>
          </p:cNvPr>
          <p:cNvSpPr txBox="1"/>
          <p:nvPr/>
        </p:nvSpPr>
        <p:spPr>
          <a:xfrm>
            <a:off x="130389" y="2448118"/>
            <a:ext cx="803425" cy="286232"/>
          </a:xfrm>
          <a:prstGeom prst="rect">
            <a:avLst/>
          </a:prstGeom>
          <a:noFill/>
        </p:spPr>
        <p:txBody>
          <a:bodyPr wrap="none" rtlCol="0">
            <a:spAutoFit/>
          </a:bodyPr>
          <a:lstStyle/>
          <a:p>
            <a:pPr marL="1588" indent="-1588" algn="l">
              <a:lnSpc>
                <a:spcPct val="90000"/>
              </a:lnSpc>
              <a:spcBef>
                <a:spcPct val="20000"/>
              </a:spcBef>
              <a:tabLst>
                <a:tab pos="1031875" algn="l"/>
              </a:tabLst>
            </a:pPr>
            <a:r>
              <a:rPr lang="en-US" sz="1400" b="1">
                <a:solidFill>
                  <a:srgbClr val="FF0000"/>
                </a:solidFill>
                <a:cs typeface="Times New Roman" pitchFamily="18" charset="0"/>
              </a:rPr>
              <a:t>- SECO</a:t>
            </a:r>
            <a:endParaRPr lang="en-US" sz="1400" b="1" dirty="0">
              <a:solidFill>
                <a:srgbClr val="FF0000"/>
              </a:solidFill>
              <a:cs typeface="Times New Roman" pitchFamily="18" charset="0"/>
            </a:endParaRPr>
          </a:p>
        </p:txBody>
      </p:sp>
      <p:sp>
        <p:nvSpPr>
          <p:cNvPr id="44" name="TextBox 43">
            <a:extLst>
              <a:ext uri="{FF2B5EF4-FFF2-40B4-BE49-F238E27FC236}">
                <a16:creationId xmlns:a16="http://schemas.microsoft.com/office/drawing/2014/main" id="{A15BFFCE-0075-4DC8-8A08-260FC55AEFCF}"/>
              </a:ext>
            </a:extLst>
          </p:cNvPr>
          <p:cNvSpPr txBox="1"/>
          <p:nvPr/>
        </p:nvSpPr>
        <p:spPr>
          <a:xfrm>
            <a:off x="130388" y="2702336"/>
            <a:ext cx="2005677" cy="286232"/>
          </a:xfrm>
          <a:prstGeom prst="rect">
            <a:avLst/>
          </a:prstGeom>
          <a:noFill/>
        </p:spPr>
        <p:txBody>
          <a:bodyPr wrap="none" rtlCol="0">
            <a:spAutoFit/>
          </a:bodyPr>
          <a:lstStyle/>
          <a:p>
            <a:pPr marL="1588" indent="-1588" algn="l">
              <a:lnSpc>
                <a:spcPct val="90000"/>
              </a:lnSpc>
              <a:spcBef>
                <a:spcPct val="20000"/>
              </a:spcBef>
              <a:tabLst>
                <a:tab pos="1031875" algn="l"/>
              </a:tabLst>
            </a:pPr>
            <a:r>
              <a:rPr lang="en-US" sz="1400" b="1">
                <a:solidFill>
                  <a:srgbClr val="FF0000"/>
                </a:solidFill>
                <a:cs typeface="Times New Roman" pitchFamily="18" charset="0"/>
              </a:rPr>
              <a:t>- ERCOT/Renewables</a:t>
            </a:r>
            <a:endParaRPr lang="en-US" sz="1400" b="1" dirty="0">
              <a:solidFill>
                <a:srgbClr val="FF0000"/>
              </a:solidFill>
              <a:cs typeface="Times New Roman" pitchFamily="18" charset="0"/>
            </a:endParaRPr>
          </a:p>
        </p:txBody>
      </p:sp>
      <p:sp>
        <p:nvSpPr>
          <p:cNvPr id="45" name="TextBox 44">
            <a:extLst>
              <a:ext uri="{FF2B5EF4-FFF2-40B4-BE49-F238E27FC236}">
                <a16:creationId xmlns:a16="http://schemas.microsoft.com/office/drawing/2014/main" id="{70CB69AE-F615-4429-B215-2F792B426FD3}"/>
              </a:ext>
            </a:extLst>
          </p:cNvPr>
          <p:cNvSpPr txBox="1"/>
          <p:nvPr/>
        </p:nvSpPr>
        <p:spPr>
          <a:xfrm>
            <a:off x="129845" y="2987566"/>
            <a:ext cx="2135520" cy="523220"/>
          </a:xfrm>
          <a:prstGeom prst="rect">
            <a:avLst/>
          </a:prstGeom>
          <a:noFill/>
        </p:spPr>
        <p:txBody>
          <a:bodyPr wrap="square" rtlCol="0">
            <a:spAutoFit/>
          </a:bodyPr>
          <a:lstStyle/>
          <a:p>
            <a:pPr marL="1588" indent="-1588" algn="l">
              <a:lnSpc>
                <a:spcPct val="90000"/>
              </a:lnSpc>
              <a:spcBef>
                <a:spcPct val="20000"/>
              </a:spcBef>
              <a:tabLst>
                <a:tab pos="1031875" algn="l"/>
              </a:tabLst>
            </a:pPr>
            <a:r>
              <a:rPr lang="en-US" sz="1400" b="1">
                <a:solidFill>
                  <a:srgbClr val="FF0000"/>
                </a:solidFill>
                <a:cs typeface="Times New Roman" pitchFamily="18" charset="0"/>
              </a:rPr>
              <a:t>- SEER 13/14  </a:t>
            </a:r>
          </a:p>
          <a:p>
            <a:pPr marL="1588" indent="-1588" algn="l">
              <a:lnSpc>
                <a:spcPct val="90000"/>
              </a:lnSpc>
              <a:spcBef>
                <a:spcPct val="20000"/>
              </a:spcBef>
              <a:tabLst>
                <a:tab pos="1031875" algn="l"/>
              </a:tabLst>
            </a:pPr>
            <a:r>
              <a:rPr lang="en-US" sz="1400" b="1">
                <a:solidFill>
                  <a:srgbClr val="FF0000"/>
                </a:solidFill>
                <a:cs typeface="Times New Roman" pitchFamily="18" charset="0"/>
              </a:rPr>
              <a:t>  Single/Multifamily</a:t>
            </a:r>
            <a:endParaRPr lang="en-US" sz="1400" b="1" dirty="0">
              <a:solidFill>
                <a:srgbClr val="FF0000"/>
              </a:solidFill>
              <a:cs typeface="Times New Roman" pitchFamily="18" charset="0"/>
            </a:endParaRPr>
          </a:p>
        </p:txBody>
      </p:sp>
      <p:sp>
        <p:nvSpPr>
          <p:cNvPr id="46" name="TextBox 45">
            <a:extLst>
              <a:ext uri="{FF2B5EF4-FFF2-40B4-BE49-F238E27FC236}">
                <a16:creationId xmlns:a16="http://schemas.microsoft.com/office/drawing/2014/main" id="{1177F51B-EAD4-4C39-8397-ED7AB17EEEB1}"/>
              </a:ext>
            </a:extLst>
          </p:cNvPr>
          <p:cNvSpPr txBox="1"/>
          <p:nvPr/>
        </p:nvSpPr>
        <p:spPr>
          <a:xfrm>
            <a:off x="31451" y="3561462"/>
            <a:ext cx="2753767" cy="286232"/>
          </a:xfrm>
          <a:prstGeom prst="rect">
            <a:avLst/>
          </a:prstGeom>
          <a:noFill/>
        </p:spPr>
        <p:txBody>
          <a:bodyPr wrap="none" rtlCol="0">
            <a:spAutoFit/>
          </a:bodyPr>
          <a:lstStyle/>
          <a:p>
            <a:pPr marL="1588" lvl="1" indent="-1588" algn="l">
              <a:lnSpc>
                <a:spcPct val="90000"/>
              </a:lnSpc>
              <a:spcBef>
                <a:spcPct val="20000"/>
              </a:spcBef>
              <a:tabLst>
                <a:tab pos="1031875" algn="l"/>
              </a:tabLst>
            </a:pPr>
            <a:r>
              <a:rPr lang="en-US" sz="1400" b="1">
                <a:solidFill>
                  <a:srgbClr val="FF0000"/>
                </a:solidFill>
                <a:cs typeface="Times New Roman" pitchFamily="18" charset="0"/>
              </a:rPr>
              <a:t>Total savings across agencies</a:t>
            </a:r>
          </a:p>
        </p:txBody>
      </p:sp>
      <p:sp>
        <p:nvSpPr>
          <p:cNvPr id="48" name="TextBox 47">
            <a:extLst>
              <a:ext uri="{FF2B5EF4-FFF2-40B4-BE49-F238E27FC236}">
                <a16:creationId xmlns:a16="http://schemas.microsoft.com/office/drawing/2014/main" id="{B1281C45-327C-4BCD-A38F-3B99E13235F7}"/>
              </a:ext>
            </a:extLst>
          </p:cNvPr>
          <p:cNvSpPr txBox="1"/>
          <p:nvPr/>
        </p:nvSpPr>
        <p:spPr>
          <a:xfrm>
            <a:off x="34593" y="3931731"/>
            <a:ext cx="2738250" cy="286232"/>
          </a:xfrm>
          <a:prstGeom prst="rect">
            <a:avLst/>
          </a:prstGeom>
          <a:noFill/>
        </p:spPr>
        <p:txBody>
          <a:bodyPr wrap="none" rtlCol="0">
            <a:spAutoFit/>
          </a:bodyPr>
          <a:lstStyle/>
          <a:p>
            <a:pPr marL="1588" lvl="1" indent="-1588" algn="l">
              <a:lnSpc>
                <a:spcPct val="90000"/>
              </a:lnSpc>
              <a:spcBef>
                <a:spcPct val="20000"/>
              </a:spcBef>
              <a:tabLst>
                <a:tab pos="1031875" algn="l"/>
              </a:tabLst>
            </a:pPr>
            <a:r>
              <a:rPr lang="en-US" sz="1400" b="1">
                <a:solidFill>
                  <a:schemeClr val="tx1"/>
                </a:solidFill>
                <a:cs typeface="Times New Roman" pitchFamily="18" charset="0"/>
              </a:rPr>
              <a:t>Annual emissions reductions:</a:t>
            </a:r>
          </a:p>
        </p:txBody>
      </p:sp>
      <p:sp>
        <p:nvSpPr>
          <p:cNvPr id="49" name="TextBox 48">
            <a:extLst>
              <a:ext uri="{FF2B5EF4-FFF2-40B4-BE49-F238E27FC236}">
                <a16:creationId xmlns:a16="http://schemas.microsoft.com/office/drawing/2014/main" id="{D5A67DA7-4935-4597-A013-1035959E5B33}"/>
              </a:ext>
            </a:extLst>
          </p:cNvPr>
          <p:cNvSpPr txBox="1"/>
          <p:nvPr/>
        </p:nvSpPr>
        <p:spPr>
          <a:xfrm>
            <a:off x="129845" y="4209275"/>
            <a:ext cx="2135520" cy="286232"/>
          </a:xfrm>
          <a:prstGeom prst="rect">
            <a:avLst/>
          </a:prstGeom>
          <a:noFill/>
        </p:spPr>
        <p:txBody>
          <a:bodyPr wrap="square" rtlCol="0">
            <a:spAutoFit/>
          </a:bodyPr>
          <a:lstStyle/>
          <a:p>
            <a:pPr marL="1588" indent="-1588" algn="l">
              <a:lnSpc>
                <a:spcPct val="90000"/>
              </a:lnSpc>
              <a:spcBef>
                <a:spcPct val="20000"/>
              </a:spcBef>
              <a:tabLst>
                <a:tab pos="1031875" algn="l"/>
              </a:tabLst>
            </a:pPr>
            <a:r>
              <a:rPr lang="en-US" sz="1400" b="1">
                <a:solidFill>
                  <a:srgbClr val="FF0000"/>
                </a:solidFill>
                <a:cs typeface="Times New Roman" pitchFamily="18" charset="0"/>
              </a:rPr>
              <a:t>- By program</a:t>
            </a:r>
            <a:endParaRPr lang="en-US" sz="1400" b="1" dirty="0">
              <a:solidFill>
                <a:srgbClr val="FF0000"/>
              </a:solidFill>
              <a:cs typeface="Times New Roman" pitchFamily="18" charset="0"/>
            </a:endParaRPr>
          </a:p>
        </p:txBody>
      </p:sp>
      <p:sp>
        <p:nvSpPr>
          <p:cNvPr id="50" name="TextBox 49">
            <a:extLst>
              <a:ext uri="{FF2B5EF4-FFF2-40B4-BE49-F238E27FC236}">
                <a16:creationId xmlns:a16="http://schemas.microsoft.com/office/drawing/2014/main" id="{391898A5-D709-4936-939A-879ECCA7DF55}"/>
              </a:ext>
            </a:extLst>
          </p:cNvPr>
          <p:cNvSpPr txBox="1"/>
          <p:nvPr/>
        </p:nvSpPr>
        <p:spPr>
          <a:xfrm>
            <a:off x="129843" y="4476731"/>
            <a:ext cx="2135520" cy="286232"/>
          </a:xfrm>
          <a:prstGeom prst="rect">
            <a:avLst/>
          </a:prstGeom>
          <a:noFill/>
        </p:spPr>
        <p:txBody>
          <a:bodyPr wrap="square" rtlCol="0">
            <a:spAutoFit/>
          </a:bodyPr>
          <a:lstStyle/>
          <a:p>
            <a:pPr marL="1588" indent="-1588" algn="l">
              <a:lnSpc>
                <a:spcPct val="90000"/>
              </a:lnSpc>
              <a:spcBef>
                <a:spcPct val="20000"/>
              </a:spcBef>
              <a:tabLst>
                <a:tab pos="1031875" algn="l"/>
              </a:tabLst>
            </a:pPr>
            <a:r>
              <a:rPr lang="en-US" sz="1400" b="1">
                <a:solidFill>
                  <a:srgbClr val="FF0000"/>
                </a:solidFill>
                <a:cs typeface="Times New Roman" pitchFamily="18" charset="0"/>
              </a:rPr>
              <a:t>- By county</a:t>
            </a:r>
          </a:p>
        </p:txBody>
      </p:sp>
      <p:sp>
        <p:nvSpPr>
          <p:cNvPr id="51" name="TextBox 50">
            <a:extLst>
              <a:ext uri="{FF2B5EF4-FFF2-40B4-BE49-F238E27FC236}">
                <a16:creationId xmlns:a16="http://schemas.microsoft.com/office/drawing/2014/main" id="{15F409E0-2C9B-45CC-A652-6976F3CC8CD3}"/>
              </a:ext>
            </a:extLst>
          </p:cNvPr>
          <p:cNvSpPr txBox="1"/>
          <p:nvPr/>
        </p:nvSpPr>
        <p:spPr>
          <a:xfrm>
            <a:off x="129843" y="4732124"/>
            <a:ext cx="2135520" cy="286232"/>
          </a:xfrm>
          <a:prstGeom prst="rect">
            <a:avLst/>
          </a:prstGeom>
          <a:noFill/>
        </p:spPr>
        <p:txBody>
          <a:bodyPr wrap="square" rtlCol="0">
            <a:spAutoFit/>
          </a:bodyPr>
          <a:lstStyle/>
          <a:p>
            <a:pPr marL="1588" indent="-1588" algn="l">
              <a:lnSpc>
                <a:spcPct val="90000"/>
              </a:lnSpc>
              <a:spcBef>
                <a:spcPct val="20000"/>
              </a:spcBef>
              <a:tabLst>
                <a:tab pos="1031875" algn="l"/>
              </a:tabLst>
            </a:pPr>
            <a:r>
              <a:rPr lang="en-US" sz="1400" b="1">
                <a:solidFill>
                  <a:srgbClr val="FF0000"/>
                </a:solidFill>
                <a:cs typeface="Times New Roman" pitchFamily="18" charset="0"/>
              </a:rPr>
              <a:t>- By SIP area</a:t>
            </a:r>
          </a:p>
        </p:txBody>
      </p:sp>
      <p:sp>
        <p:nvSpPr>
          <p:cNvPr id="52" name="TextBox 51">
            <a:extLst>
              <a:ext uri="{FF2B5EF4-FFF2-40B4-BE49-F238E27FC236}">
                <a16:creationId xmlns:a16="http://schemas.microsoft.com/office/drawing/2014/main" id="{44ADBAD5-4E0A-4C74-86AC-DC2A08A82A6B}"/>
              </a:ext>
            </a:extLst>
          </p:cNvPr>
          <p:cNvSpPr txBox="1"/>
          <p:nvPr/>
        </p:nvSpPr>
        <p:spPr>
          <a:xfrm>
            <a:off x="120923" y="4986082"/>
            <a:ext cx="2135520" cy="286232"/>
          </a:xfrm>
          <a:prstGeom prst="rect">
            <a:avLst/>
          </a:prstGeom>
          <a:noFill/>
        </p:spPr>
        <p:txBody>
          <a:bodyPr wrap="square" rtlCol="0">
            <a:spAutoFit/>
          </a:bodyPr>
          <a:lstStyle/>
          <a:p>
            <a:pPr marL="1588" indent="-1588" algn="l">
              <a:lnSpc>
                <a:spcPct val="90000"/>
              </a:lnSpc>
              <a:spcBef>
                <a:spcPct val="20000"/>
              </a:spcBef>
              <a:tabLst>
                <a:tab pos="1031875" algn="l"/>
              </a:tabLst>
            </a:pPr>
            <a:r>
              <a:rPr lang="en-US" sz="1400" b="1">
                <a:solidFill>
                  <a:srgbClr val="FF0000"/>
                </a:solidFill>
                <a:cs typeface="Times New Roman" pitchFamily="18" charset="0"/>
              </a:rPr>
              <a:t>- By ERCOT counties </a:t>
            </a:r>
          </a:p>
        </p:txBody>
      </p:sp>
      <p:pic>
        <p:nvPicPr>
          <p:cNvPr id="4" name="Recorded Sound">
            <a:hlinkClick r:id="" action="ppaction://media"/>
            <a:extLst>
              <a:ext uri="{FF2B5EF4-FFF2-40B4-BE49-F238E27FC236}">
                <a16:creationId xmlns:a16="http://schemas.microsoft.com/office/drawing/2014/main" id="{E18720A0-4D68-4722-B4A8-74433E99C584}"/>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318238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1000" fill="hold"/>
                                        <p:tgtEl>
                                          <p:spTgt spid="42"/>
                                        </p:tgtEl>
                                      </p:cBhvr>
                                      <p:by x="75000" y="75000"/>
                                    </p:animScale>
                                  </p:childTnLst>
                                </p:cTn>
                              </p:par>
                              <p:par>
                                <p:cTn id="11" presetID="42" presetClass="path" presetSubtype="0" accel="50000" decel="50000" fill="hold" nodeType="withEffect">
                                  <p:stCondLst>
                                    <p:cond delay="0"/>
                                  </p:stCondLst>
                                  <p:childTnLst>
                                    <p:animMotion origin="layout" path="M -5.55556E-7 1.48148E-6 L 0.12674 -0.07755 " pathEditMode="relative" rAng="0" ptsTypes="AA">
                                      <p:cBhvr>
                                        <p:cTn id="12" dur="1000" fill="hold"/>
                                        <p:tgtEl>
                                          <p:spTgt spid="42"/>
                                        </p:tgtEl>
                                        <p:attrNameLst>
                                          <p:attrName>ppt_x</p:attrName>
                                          <p:attrName>ppt_y</p:attrName>
                                        </p:attrNameLst>
                                      </p:cBhvr>
                                      <p:rCtr x="6337" y="-3889"/>
                                    </p:animMotion>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childTnLst>
                                </p:cTn>
                              </p:par>
                              <p:par>
                                <p:cTn id="18" presetID="10" presetClass="entr" presetSubtype="0" fill="hold"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1000"/>
                                        <p:tgtEl>
                                          <p:spTgt spid="30"/>
                                        </p:tgtEl>
                                      </p:cBhvr>
                                    </p:animEffect>
                                  </p:childTnLst>
                                </p:cTn>
                              </p:par>
                              <p:par>
                                <p:cTn id="21" presetID="10"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childTnLst>
                                </p:cTn>
                              </p:par>
                              <p:par>
                                <p:cTn id="24" presetID="10" presetClass="entr" presetSubtype="0" fill="hold"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1000"/>
                                        <p:tgtEl>
                                          <p:spTgt spid="40"/>
                                        </p:tgtEl>
                                      </p:cBhvr>
                                    </p:animEffect>
                                  </p:childTnLst>
                                </p:cTn>
                              </p:par>
                              <p:par>
                                <p:cTn id="27" presetID="10"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1000"/>
                                        <p:tgtEl>
                                          <p:spTgt spid="41"/>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iterate type="lt">
                                    <p:tmAbs val="0"/>
                                  </p:iterate>
                                  <p:childTnLst>
                                    <p:set>
                                      <p:cBhvr>
                                        <p:cTn id="37" dur="1" fill="hold">
                                          <p:stCondLst>
                                            <p:cond delay="0"/>
                                          </p:stCondLst>
                                        </p:cTn>
                                        <p:tgtEl>
                                          <p:spTgt spid="23"/>
                                        </p:tgtEl>
                                        <p:attrNameLst>
                                          <p:attrName>style.visibility</p:attrName>
                                        </p:attrNameLst>
                                      </p:cBhvr>
                                      <p:to>
                                        <p:strVal val="visible"/>
                                      </p:to>
                                    </p:se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1000"/>
                                        <p:tgtEl>
                                          <p:spTgt spid="26"/>
                                        </p:tgtEl>
                                      </p:cBhvr>
                                    </p:animEffect>
                                  </p:childTnLst>
                                </p:cTn>
                              </p:par>
                            </p:childTnLst>
                          </p:cTn>
                        </p:par>
                      </p:childTnLst>
                    </p:cTn>
                  </p:par>
                  <p:par>
                    <p:cTn id="41" fill="hold">
                      <p:stCondLst>
                        <p:cond delay="indefinite"/>
                      </p:stCondLst>
                      <p:childTnLst>
                        <p:par>
                          <p:cTn id="42" fill="hold">
                            <p:stCondLst>
                              <p:cond delay="0"/>
                            </p:stCondLst>
                            <p:childTnLst>
                              <p:par>
                                <p:cTn id="43" presetID="7" presetClass="emph" presetSubtype="2" fill="hold" nodeType="clickEffect">
                                  <p:stCondLst>
                                    <p:cond delay="0"/>
                                  </p:stCondLst>
                                  <p:childTnLst>
                                    <p:animClr clrSpc="rgb" dir="cw">
                                      <p:cBhvr>
                                        <p:cTn id="44" dur="500" fill="hold"/>
                                        <p:tgtEl>
                                          <p:spTgt spid="26"/>
                                        </p:tgtEl>
                                        <p:attrNameLst>
                                          <p:attrName>stroke.color</p:attrName>
                                        </p:attrNameLst>
                                      </p:cBhvr>
                                      <p:to>
                                        <a:schemeClr val="tx1"/>
                                      </p:to>
                                    </p:animClr>
                                    <p:set>
                                      <p:cBhvr>
                                        <p:cTn id="45" dur="500" fill="hold"/>
                                        <p:tgtEl>
                                          <p:spTgt spid="26"/>
                                        </p:tgtEl>
                                        <p:attrNameLst>
                                          <p:attrName>stroke.on</p:attrName>
                                        </p:attrNameLst>
                                      </p:cBhvr>
                                      <p:to>
                                        <p:strVal val="true"/>
                                      </p:to>
                                    </p:set>
                                  </p:childTnLst>
                                </p:cTn>
                              </p:par>
                              <p:par>
                                <p:cTn id="46" presetID="3" presetClass="emph" presetSubtype="2" fill="hold" grpId="1" nodeType="withEffect">
                                  <p:stCondLst>
                                    <p:cond delay="0"/>
                                  </p:stCondLst>
                                  <p:iterate type="lt">
                                    <p:tmPct val="0"/>
                                  </p:iterate>
                                  <p:childTnLst>
                                    <p:animClr clrSpc="rgb" dir="cw">
                                      <p:cBhvr override="childStyle">
                                        <p:cTn id="47" dur="500" fill="hold"/>
                                        <p:tgtEl>
                                          <p:spTgt spid="23"/>
                                        </p:tgtEl>
                                        <p:attrNameLst>
                                          <p:attrName>style.color</p:attrName>
                                        </p:attrNameLst>
                                      </p:cBhvr>
                                      <p:to>
                                        <a:schemeClr val="tx1"/>
                                      </p:to>
                                    </p:animClr>
                                  </p:childTnLst>
                                </p:cTn>
                              </p:par>
                              <p:par>
                                <p:cTn id="48" presetID="1" presetClass="entr" presetSubtype="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childTnLst>
                                </p:cTn>
                              </p:par>
                            </p:childTnLst>
                          </p:cTn>
                        </p:par>
                      </p:childTnLst>
                    </p:cTn>
                  </p:par>
                  <p:par>
                    <p:cTn id="53" fill="hold">
                      <p:stCondLst>
                        <p:cond delay="indefinite"/>
                      </p:stCondLst>
                      <p:childTnLst>
                        <p:par>
                          <p:cTn id="54" fill="hold">
                            <p:stCondLst>
                              <p:cond delay="0"/>
                            </p:stCondLst>
                            <p:childTnLst>
                              <p:par>
                                <p:cTn id="55" presetID="7" presetClass="emph" presetSubtype="2" fill="hold" nodeType="clickEffect">
                                  <p:stCondLst>
                                    <p:cond delay="0"/>
                                  </p:stCondLst>
                                  <p:childTnLst>
                                    <p:animClr clrSpc="rgb" dir="cw">
                                      <p:cBhvr>
                                        <p:cTn id="56" dur="500" fill="hold"/>
                                        <p:tgtEl>
                                          <p:spTgt spid="27"/>
                                        </p:tgtEl>
                                        <p:attrNameLst>
                                          <p:attrName>stroke.color</p:attrName>
                                        </p:attrNameLst>
                                      </p:cBhvr>
                                      <p:to>
                                        <a:schemeClr val="tx1"/>
                                      </p:to>
                                    </p:animClr>
                                    <p:set>
                                      <p:cBhvr>
                                        <p:cTn id="57" dur="500" fill="hold"/>
                                        <p:tgtEl>
                                          <p:spTgt spid="27"/>
                                        </p:tgtEl>
                                        <p:attrNameLst>
                                          <p:attrName>stroke.on</p:attrName>
                                        </p:attrNameLst>
                                      </p:cBhvr>
                                      <p:to>
                                        <p:strVal val="true"/>
                                      </p:to>
                                    </p:set>
                                  </p:childTnLst>
                                </p:cTn>
                              </p:par>
                              <p:par>
                                <p:cTn id="58" presetID="3" presetClass="emph" presetSubtype="2" fill="hold" grpId="1" nodeType="withEffect">
                                  <p:stCondLst>
                                    <p:cond delay="0"/>
                                  </p:stCondLst>
                                  <p:childTnLst>
                                    <p:animClr clrSpc="rgb" dir="cw">
                                      <p:cBhvr override="childStyle">
                                        <p:cTn id="59" dur="500" fill="hold"/>
                                        <p:tgtEl>
                                          <p:spTgt spid="36"/>
                                        </p:tgtEl>
                                        <p:attrNameLst>
                                          <p:attrName>style.color</p:attrName>
                                        </p:attrNameLst>
                                      </p:cBhvr>
                                      <p:to>
                                        <a:schemeClr val="tx1"/>
                                      </p:to>
                                    </p:animClr>
                                  </p:childTnLst>
                                </p:cTn>
                              </p:par>
                              <p:par>
                                <p:cTn id="60" presetID="1" presetClass="entr" presetSubtype="0"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childTnLst>
                                </p:cTn>
                              </p:par>
                              <p:par>
                                <p:cTn id="62" presetID="10" presetClass="entr" presetSubtype="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1000"/>
                                        <p:tgtEl>
                                          <p:spTgt spid="37"/>
                                        </p:tgtEl>
                                      </p:cBhvr>
                                    </p:animEffect>
                                  </p:childTnLst>
                                </p:cTn>
                              </p:par>
                            </p:childTnLst>
                          </p:cTn>
                        </p:par>
                      </p:childTnLst>
                    </p:cTn>
                  </p:par>
                  <p:par>
                    <p:cTn id="65" fill="hold">
                      <p:stCondLst>
                        <p:cond delay="indefinite"/>
                      </p:stCondLst>
                      <p:childTnLst>
                        <p:par>
                          <p:cTn id="66" fill="hold">
                            <p:stCondLst>
                              <p:cond delay="0"/>
                            </p:stCondLst>
                            <p:childTnLst>
                              <p:par>
                                <p:cTn id="67" presetID="7" presetClass="emph" presetSubtype="2" fill="hold" nodeType="clickEffect">
                                  <p:stCondLst>
                                    <p:cond delay="0"/>
                                  </p:stCondLst>
                                  <p:childTnLst>
                                    <p:animClr clrSpc="rgb" dir="cw">
                                      <p:cBhvr>
                                        <p:cTn id="68" dur="500" fill="hold"/>
                                        <p:tgtEl>
                                          <p:spTgt spid="37"/>
                                        </p:tgtEl>
                                        <p:attrNameLst>
                                          <p:attrName>stroke.color</p:attrName>
                                        </p:attrNameLst>
                                      </p:cBhvr>
                                      <p:to>
                                        <a:schemeClr val="tx1"/>
                                      </p:to>
                                    </p:animClr>
                                    <p:set>
                                      <p:cBhvr>
                                        <p:cTn id="69" dur="500" fill="hold"/>
                                        <p:tgtEl>
                                          <p:spTgt spid="37"/>
                                        </p:tgtEl>
                                        <p:attrNameLst>
                                          <p:attrName>stroke.on</p:attrName>
                                        </p:attrNameLst>
                                      </p:cBhvr>
                                      <p:to>
                                        <p:strVal val="true"/>
                                      </p:to>
                                    </p:set>
                                  </p:childTnLst>
                                </p:cTn>
                              </p:par>
                              <p:par>
                                <p:cTn id="70" presetID="3" presetClass="emph" presetSubtype="2" fill="hold" grpId="1" nodeType="withEffect">
                                  <p:stCondLst>
                                    <p:cond delay="0"/>
                                  </p:stCondLst>
                                  <p:childTnLst>
                                    <p:animClr clrSpc="rgb" dir="cw">
                                      <p:cBhvr override="childStyle">
                                        <p:cTn id="71" dur="500" fill="hold"/>
                                        <p:tgtEl>
                                          <p:spTgt spid="43"/>
                                        </p:tgtEl>
                                        <p:attrNameLst>
                                          <p:attrName>style.color</p:attrName>
                                        </p:attrNameLst>
                                      </p:cBhvr>
                                      <p:to>
                                        <a:schemeClr val="tx1"/>
                                      </p:to>
                                    </p:animClr>
                                  </p:childTnLst>
                                </p:cTn>
                              </p:par>
                              <p:par>
                                <p:cTn id="72" presetID="1" presetClass="entr" presetSubtype="0"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childTnLst>
                                </p:cTn>
                              </p:par>
                              <p:par>
                                <p:cTn id="74" presetID="10" presetClass="entr" presetSubtype="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1000"/>
                                        <p:tgtEl>
                                          <p:spTgt spid="28"/>
                                        </p:tgtEl>
                                      </p:cBhvr>
                                    </p:animEffect>
                                  </p:childTnLst>
                                </p:cTn>
                              </p:par>
                            </p:childTnLst>
                          </p:cTn>
                        </p:par>
                      </p:childTnLst>
                    </p:cTn>
                  </p:par>
                  <p:par>
                    <p:cTn id="77" fill="hold">
                      <p:stCondLst>
                        <p:cond delay="indefinite"/>
                      </p:stCondLst>
                      <p:childTnLst>
                        <p:par>
                          <p:cTn id="78" fill="hold">
                            <p:stCondLst>
                              <p:cond delay="0"/>
                            </p:stCondLst>
                            <p:childTnLst>
                              <p:par>
                                <p:cTn id="79" presetID="7" presetClass="emph" presetSubtype="2" fill="hold" nodeType="clickEffect">
                                  <p:stCondLst>
                                    <p:cond delay="0"/>
                                  </p:stCondLst>
                                  <p:childTnLst>
                                    <p:animClr clrSpc="rgb" dir="cw">
                                      <p:cBhvr>
                                        <p:cTn id="80" dur="500" fill="hold"/>
                                        <p:tgtEl>
                                          <p:spTgt spid="28"/>
                                        </p:tgtEl>
                                        <p:attrNameLst>
                                          <p:attrName>stroke.color</p:attrName>
                                        </p:attrNameLst>
                                      </p:cBhvr>
                                      <p:to>
                                        <a:schemeClr val="tx1"/>
                                      </p:to>
                                    </p:animClr>
                                    <p:set>
                                      <p:cBhvr>
                                        <p:cTn id="81" dur="500" fill="hold"/>
                                        <p:tgtEl>
                                          <p:spTgt spid="28"/>
                                        </p:tgtEl>
                                        <p:attrNameLst>
                                          <p:attrName>stroke.on</p:attrName>
                                        </p:attrNameLst>
                                      </p:cBhvr>
                                      <p:to>
                                        <p:strVal val="true"/>
                                      </p:to>
                                    </p:set>
                                  </p:childTnLst>
                                </p:cTn>
                              </p:par>
                              <p:par>
                                <p:cTn id="82" presetID="3" presetClass="emph" presetSubtype="2" fill="hold" grpId="1" nodeType="withEffect">
                                  <p:stCondLst>
                                    <p:cond delay="0"/>
                                  </p:stCondLst>
                                  <p:childTnLst>
                                    <p:animClr clrSpc="rgb" dir="cw">
                                      <p:cBhvr override="childStyle">
                                        <p:cTn id="83" dur="500" fill="hold"/>
                                        <p:tgtEl>
                                          <p:spTgt spid="44"/>
                                        </p:tgtEl>
                                        <p:attrNameLst>
                                          <p:attrName>style.color</p:attrName>
                                        </p:attrNameLst>
                                      </p:cBhvr>
                                      <p:to>
                                        <a:schemeClr val="tx1"/>
                                      </p:to>
                                    </p:animClr>
                                  </p:childTnLst>
                                </p:cTn>
                              </p:par>
                              <p:par>
                                <p:cTn id="84" presetID="1" presetClass="entr" presetSubtype="0" fill="hold" grpId="0" nodeType="withEffect">
                                  <p:stCondLst>
                                    <p:cond delay="0"/>
                                  </p:stCondLst>
                                  <p:childTnLst>
                                    <p:set>
                                      <p:cBhvr>
                                        <p:cTn id="85" dur="1" fill="hold">
                                          <p:stCondLst>
                                            <p:cond delay="0"/>
                                          </p:stCondLst>
                                        </p:cTn>
                                        <p:tgtEl>
                                          <p:spTgt spid="45"/>
                                        </p:tgtEl>
                                        <p:attrNameLst>
                                          <p:attrName>style.visibility</p:attrName>
                                        </p:attrNameLst>
                                      </p:cBhvr>
                                      <p:to>
                                        <p:strVal val="visible"/>
                                      </p:to>
                                    </p:se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1000"/>
                                        <p:tgtEl>
                                          <p:spTgt spid="29"/>
                                        </p:tgtEl>
                                      </p:cBhvr>
                                    </p:animEffect>
                                  </p:childTnLst>
                                </p:cTn>
                              </p:par>
                            </p:childTnLst>
                          </p:cTn>
                        </p:par>
                      </p:childTnLst>
                    </p:cTn>
                  </p:par>
                  <p:par>
                    <p:cTn id="89" fill="hold">
                      <p:stCondLst>
                        <p:cond delay="indefinite"/>
                      </p:stCondLst>
                      <p:childTnLst>
                        <p:par>
                          <p:cTn id="90" fill="hold">
                            <p:stCondLst>
                              <p:cond delay="0"/>
                            </p:stCondLst>
                            <p:childTnLst>
                              <p:par>
                                <p:cTn id="91" presetID="7" presetClass="emph" presetSubtype="2" fill="hold" nodeType="clickEffect">
                                  <p:stCondLst>
                                    <p:cond delay="0"/>
                                  </p:stCondLst>
                                  <p:childTnLst>
                                    <p:animClr clrSpc="rgb" dir="cw">
                                      <p:cBhvr>
                                        <p:cTn id="92" dur="500" fill="hold"/>
                                        <p:tgtEl>
                                          <p:spTgt spid="29"/>
                                        </p:tgtEl>
                                        <p:attrNameLst>
                                          <p:attrName>stroke.color</p:attrName>
                                        </p:attrNameLst>
                                      </p:cBhvr>
                                      <p:to>
                                        <a:schemeClr val="tx1"/>
                                      </p:to>
                                    </p:animClr>
                                    <p:set>
                                      <p:cBhvr>
                                        <p:cTn id="93" dur="500" fill="hold"/>
                                        <p:tgtEl>
                                          <p:spTgt spid="29"/>
                                        </p:tgtEl>
                                        <p:attrNameLst>
                                          <p:attrName>stroke.on</p:attrName>
                                        </p:attrNameLst>
                                      </p:cBhvr>
                                      <p:to>
                                        <p:strVal val="true"/>
                                      </p:to>
                                    </p:set>
                                  </p:childTnLst>
                                </p:cTn>
                              </p:par>
                              <p:par>
                                <p:cTn id="94" presetID="3" presetClass="emph" presetSubtype="2" fill="hold" grpId="1" nodeType="withEffect">
                                  <p:stCondLst>
                                    <p:cond delay="0"/>
                                  </p:stCondLst>
                                  <p:childTnLst>
                                    <p:animClr clrSpc="rgb" dir="cw">
                                      <p:cBhvr override="childStyle">
                                        <p:cTn id="95" dur="500" fill="hold"/>
                                        <p:tgtEl>
                                          <p:spTgt spid="45"/>
                                        </p:tgtEl>
                                        <p:attrNameLst>
                                          <p:attrName>style.color</p:attrName>
                                        </p:attrNameLst>
                                      </p:cBhvr>
                                      <p:to>
                                        <a:schemeClr val="tx1"/>
                                      </p:to>
                                    </p:animClr>
                                  </p:childTnLst>
                                </p:cTn>
                              </p:par>
                              <p:par>
                                <p:cTn id="96" presetID="1" presetClass="entr" presetSubtype="0"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childTnLst>
                                </p:cTn>
                              </p:par>
                              <p:par>
                                <p:cTn id="98" presetID="10" presetClass="entr" presetSubtype="0" fill="hold" grpId="0" nodeType="with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fade">
                                      <p:cBhvr>
                                        <p:cTn id="100" dur="1000"/>
                                        <p:tgtEl>
                                          <p:spTgt spid="31"/>
                                        </p:tgtEl>
                                      </p:cBhvr>
                                    </p:animEffect>
                                  </p:childTnLst>
                                </p:cTn>
                              </p:par>
                            </p:childTnLst>
                          </p:cTn>
                        </p:par>
                      </p:childTnLst>
                    </p:cTn>
                  </p:par>
                  <p:par>
                    <p:cTn id="101" fill="hold">
                      <p:stCondLst>
                        <p:cond delay="indefinite"/>
                      </p:stCondLst>
                      <p:childTnLst>
                        <p:par>
                          <p:cTn id="102" fill="hold">
                            <p:stCondLst>
                              <p:cond delay="0"/>
                            </p:stCondLst>
                            <p:childTnLst>
                              <p:par>
                                <p:cTn id="103" presetID="7" presetClass="emph" presetSubtype="2" fill="hold" nodeType="clickEffect">
                                  <p:stCondLst>
                                    <p:cond delay="0"/>
                                  </p:stCondLst>
                                  <p:childTnLst>
                                    <p:animClr clrSpc="rgb" dir="cw">
                                      <p:cBhvr>
                                        <p:cTn id="104" dur="500" fill="hold"/>
                                        <p:tgtEl>
                                          <p:spTgt spid="31"/>
                                        </p:tgtEl>
                                        <p:attrNameLst>
                                          <p:attrName>stroke.color</p:attrName>
                                        </p:attrNameLst>
                                      </p:cBhvr>
                                      <p:to>
                                        <a:schemeClr val="tx1"/>
                                      </p:to>
                                    </p:animClr>
                                    <p:set>
                                      <p:cBhvr>
                                        <p:cTn id="105" dur="500" fill="hold"/>
                                        <p:tgtEl>
                                          <p:spTgt spid="31"/>
                                        </p:tgtEl>
                                        <p:attrNameLst>
                                          <p:attrName>stroke.on</p:attrName>
                                        </p:attrNameLst>
                                      </p:cBhvr>
                                      <p:to>
                                        <p:strVal val="true"/>
                                      </p:to>
                                    </p:set>
                                  </p:childTnLst>
                                </p:cTn>
                              </p:par>
                              <p:par>
                                <p:cTn id="106" presetID="3" presetClass="emph" presetSubtype="2" fill="hold" grpId="1" nodeType="withEffect">
                                  <p:stCondLst>
                                    <p:cond delay="0"/>
                                  </p:stCondLst>
                                  <p:childTnLst>
                                    <p:animClr clrSpc="rgb" dir="cw">
                                      <p:cBhvr override="childStyle">
                                        <p:cTn id="107" dur="500" fill="hold"/>
                                        <p:tgtEl>
                                          <p:spTgt spid="46"/>
                                        </p:tgtEl>
                                        <p:attrNameLst>
                                          <p:attrName>style.color</p:attrName>
                                        </p:attrNameLst>
                                      </p:cBhvr>
                                      <p:to>
                                        <a:schemeClr val="tx1"/>
                                      </p:to>
                                    </p:animClr>
                                  </p:childTnLst>
                                </p:cTn>
                              </p:par>
                              <p:par>
                                <p:cTn id="108" presetID="1" presetClass="entr" presetSubtype="0" fill="hold" grpId="0" nodeType="withEffect">
                                  <p:stCondLst>
                                    <p:cond delay="0"/>
                                  </p:stCondLst>
                                  <p:childTnLst>
                                    <p:set>
                                      <p:cBhvr>
                                        <p:cTn id="109" dur="1" fill="hold">
                                          <p:stCondLst>
                                            <p:cond delay="0"/>
                                          </p:stCondLst>
                                        </p:cTn>
                                        <p:tgtEl>
                                          <p:spTgt spid="48"/>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49"/>
                                        </p:tgtEl>
                                        <p:attrNameLst>
                                          <p:attrName>style.visibility</p:attrName>
                                        </p:attrNameLst>
                                      </p:cBhvr>
                                      <p:to>
                                        <p:strVal val="visible"/>
                                      </p:to>
                                    </p:set>
                                  </p:childTnLst>
                                </p:cTn>
                              </p:par>
                              <p:par>
                                <p:cTn id="114" presetID="10" presetClass="entr" presetSubtype="0" fill="hold" grpId="0"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1000"/>
                                        <p:tgtEl>
                                          <p:spTgt spid="32"/>
                                        </p:tgtEl>
                                      </p:cBhvr>
                                    </p:animEffect>
                                  </p:childTnLst>
                                </p:cTn>
                              </p:par>
                            </p:childTnLst>
                          </p:cTn>
                        </p:par>
                      </p:childTnLst>
                    </p:cTn>
                  </p:par>
                  <p:par>
                    <p:cTn id="117" fill="hold">
                      <p:stCondLst>
                        <p:cond delay="indefinite"/>
                      </p:stCondLst>
                      <p:childTnLst>
                        <p:par>
                          <p:cTn id="118" fill="hold">
                            <p:stCondLst>
                              <p:cond delay="0"/>
                            </p:stCondLst>
                            <p:childTnLst>
                              <p:par>
                                <p:cTn id="119" presetID="7" presetClass="emph" presetSubtype="2" fill="hold" nodeType="clickEffect">
                                  <p:stCondLst>
                                    <p:cond delay="0"/>
                                  </p:stCondLst>
                                  <p:childTnLst>
                                    <p:animClr clrSpc="rgb" dir="cw">
                                      <p:cBhvr>
                                        <p:cTn id="120" dur="500" fill="hold"/>
                                        <p:tgtEl>
                                          <p:spTgt spid="32"/>
                                        </p:tgtEl>
                                        <p:attrNameLst>
                                          <p:attrName>stroke.color</p:attrName>
                                        </p:attrNameLst>
                                      </p:cBhvr>
                                      <p:to>
                                        <a:schemeClr val="tx1"/>
                                      </p:to>
                                    </p:animClr>
                                    <p:set>
                                      <p:cBhvr>
                                        <p:cTn id="121" dur="500" fill="hold"/>
                                        <p:tgtEl>
                                          <p:spTgt spid="32"/>
                                        </p:tgtEl>
                                        <p:attrNameLst>
                                          <p:attrName>stroke.on</p:attrName>
                                        </p:attrNameLst>
                                      </p:cBhvr>
                                      <p:to>
                                        <p:strVal val="true"/>
                                      </p:to>
                                    </p:set>
                                  </p:childTnLst>
                                </p:cTn>
                              </p:par>
                              <p:par>
                                <p:cTn id="122" presetID="3" presetClass="emph" presetSubtype="2" fill="hold" grpId="1" nodeType="withEffect">
                                  <p:stCondLst>
                                    <p:cond delay="0"/>
                                  </p:stCondLst>
                                  <p:childTnLst>
                                    <p:animClr clrSpc="rgb" dir="cw">
                                      <p:cBhvr override="childStyle">
                                        <p:cTn id="123" dur="500" fill="hold"/>
                                        <p:tgtEl>
                                          <p:spTgt spid="49"/>
                                        </p:tgtEl>
                                        <p:attrNameLst>
                                          <p:attrName>style.color</p:attrName>
                                        </p:attrNameLst>
                                      </p:cBhvr>
                                      <p:to>
                                        <a:schemeClr val="tx1"/>
                                      </p:to>
                                    </p:animClr>
                                  </p:childTnLst>
                                </p:cTn>
                              </p:par>
                              <p:par>
                                <p:cTn id="124" presetID="1" presetClass="entr" presetSubtype="0"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childTnLst>
                                </p:cTn>
                              </p:par>
                              <p:par>
                                <p:cTn id="126" presetID="10" presetClass="entr" presetSubtype="0" fill="hold" grpId="0" nodeType="with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fade">
                                      <p:cBhvr>
                                        <p:cTn id="128" dur="1000"/>
                                        <p:tgtEl>
                                          <p:spTgt spid="33"/>
                                        </p:tgtEl>
                                      </p:cBhvr>
                                    </p:animEffect>
                                  </p:childTnLst>
                                </p:cTn>
                              </p:par>
                            </p:childTnLst>
                          </p:cTn>
                        </p:par>
                      </p:childTnLst>
                    </p:cTn>
                  </p:par>
                  <p:par>
                    <p:cTn id="129" fill="hold">
                      <p:stCondLst>
                        <p:cond delay="indefinite"/>
                      </p:stCondLst>
                      <p:childTnLst>
                        <p:par>
                          <p:cTn id="130" fill="hold">
                            <p:stCondLst>
                              <p:cond delay="0"/>
                            </p:stCondLst>
                            <p:childTnLst>
                              <p:par>
                                <p:cTn id="131" presetID="7" presetClass="emph" presetSubtype="2" fill="hold" nodeType="clickEffect">
                                  <p:stCondLst>
                                    <p:cond delay="0"/>
                                  </p:stCondLst>
                                  <p:childTnLst>
                                    <p:animClr clrSpc="rgb" dir="cw">
                                      <p:cBhvr>
                                        <p:cTn id="132" dur="500" fill="hold"/>
                                        <p:tgtEl>
                                          <p:spTgt spid="33"/>
                                        </p:tgtEl>
                                        <p:attrNameLst>
                                          <p:attrName>stroke.color</p:attrName>
                                        </p:attrNameLst>
                                      </p:cBhvr>
                                      <p:to>
                                        <a:schemeClr val="tx1"/>
                                      </p:to>
                                    </p:animClr>
                                    <p:set>
                                      <p:cBhvr>
                                        <p:cTn id="133" dur="500" fill="hold"/>
                                        <p:tgtEl>
                                          <p:spTgt spid="33"/>
                                        </p:tgtEl>
                                        <p:attrNameLst>
                                          <p:attrName>stroke.on</p:attrName>
                                        </p:attrNameLst>
                                      </p:cBhvr>
                                      <p:to>
                                        <p:strVal val="true"/>
                                      </p:to>
                                    </p:set>
                                  </p:childTnLst>
                                </p:cTn>
                              </p:par>
                              <p:par>
                                <p:cTn id="134" presetID="3" presetClass="emph" presetSubtype="2" fill="hold" grpId="1" nodeType="withEffect">
                                  <p:stCondLst>
                                    <p:cond delay="0"/>
                                  </p:stCondLst>
                                  <p:childTnLst>
                                    <p:animClr clrSpc="rgb" dir="cw">
                                      <p:cBhvr override="childStyle">
                                        <p:cTn id="135" dur="500" fill="hold"/>
                                        <p:tgtEl>
                                          <p:spTgt spid="50"/>
                                        </p:tgtEl>
                                        <p:attrNameLst>
                                          <p:attrName>style.color</p:attrName>
                                        </p:attrNameLst>
                                      </p:cBhvr>
                                      <p:to>
                                        <a:schemeClr val="tx1"/>
                                      </p:to>
                                    </p:animClr>
                                  </p:childTnLst>
                                </p:cTn>
                              </p:par>
                              <p:par>
                                <p:cTn id="136" presetID="1" presetClass="entr" presetSubtype="0" fill="hold" grpId="0" nodeType="withEffect">
                                  <p:stCondLst>
                                    <p:cond delay="0"/>
                                  </p:stCondLst>
                                  <p:childTnLst>
                                    <p:set>
                                      <p:cBhvr>
                                        <p:cTn id="137" dur="1" fill="hold">
                                          <p:stCondLst>
                                            <p:cond delay="0"/>
                                          </p:stCondLst>
                                        </p:cTn>
                                        <p:tgtEl>
                                          <p:spTgt spid="51"/>
                                        </p:tgtEl>
                                        <p:attrNameLst>
                                          <p:attrName>style.visibility</p:attrName>
                                        </p:attrNameLst>
                                      </p:cBhvr>
                                      <p:to>
                                        <p:strVal val="visible"/>
                                      </p:to>
                                    </p:set>
                                  </p:childTnLst>
                                </p:cTn>
                              </p:par>
                              <p:par>
                                <p:cTn id="138" presetID="10" presetClass="entr" presetSubtype="0" fill="hold" grpId="0" nodeType="withEffect">
                                  <p:stCondLst>
                                    <p:cond delay="0"/>
                                  </p:stCondLst>
                                  <p:childTnLst>
                                    <p:set>
                                      <p:cBhvr>
                                        <p:cTn id="139" dur="1" fill="hold">
                                          <p:stCondLst>
                                            <p:cond delay="0"/>
                                          </p:stCondLst>
                                        </p:cTn>
                                        <p:tgtEl>
                                          <p:spTgt spid="34"/>
                                        </p:tgtEl>
                                        <p:attrNameLst>
                                          <p:attrName>style.visibility</p:attrName>
                                        </p:attrNameLst>
                                      </p:cBhvr>
                                      <p:to>
                                        <p:strVal val="visible"/>
                                      </p:to>
                                    </p:set>
                                    <p:animEffect transition="in" filter="fade">
                                      <p:cBhvr>
                                        <p:cTn id="140" dur="1000"/>
                                        <p:tgtEl>
                                          <p:spTgt spid="34"/>
                                        </p:tgtEl>
                                      </p:cBhvr>
                                    </p:animEffect>
                                  </p:childTnLst>
                                </p:cTn>
                              </p:par>
                            </p:childTnLst>
                          </p:cTn>
                        </p:par>
                      </p:childTnLst>
                    </p:cTn>
                  </p:par>
                  <p:par>
                    <p:cTn id="141" fill="hold">
                      <p:stCondLst>
                        <p:cond delay="indefinite"/>
                      </p:stCondLst>
                      <p:childTnLst>
                        <p:par>
                          <p:cTn id="142" fill="hold">
                            <p:stCondLst>
                              <p:cond delay="0"/>
                            </p:stCondLst>
                            <p:childTnLst>
                              <p:par>
                                <p:cTn id="143" presetID="7" presetClass="emph" presetSubtype="2" fill="hold" nodeType="clickEffect">
                                  <p:stCondLst>
                                    <p:cond delay="0"/>
                                  </p:stCondLst>
                                  <p:childTnLst>
                                    <p:animClr clrSpc="rgb" dir="cw">
                                      <p:cBhvr>
                                        <p:cTn id="144" dur="500" fill="hold"/>
                                        <p:tgtEl>
                                          <p:spTgt spid="34"/>
                                        </p:tgtEl>
                                        <p:attrNameLst>
                                          <p:attrName>stroke.color</p:attrName>
                                        </p:attrNameLst>
                                      </p:cBhvr>
                                      <p:to>
                                        <a:schemeClr val="tx1"/>
                                      </p:to>
                                    </p:animClr>
                                    <p:set>
                                      <p:cBhvr>
                                        <p:cTn id="145" dur="500" fill="hold"/>
                                        <p:tgtEl>
                                          <p:spTgt spid="34"/>
                                        </p:tgtEl>
                                        <p:attrNameLst>
                                          <p:attrName>stroke.on</p:attrName>
                                        </p:attrNameLst>
                                      </p:cBhvr>
                                      <p:to>
                                        <p:strVal val="true"/>
                                      </p:to>
                                    </p:set>
                                  </p:childTnLst>
                                </p:cTn>
                              </p:par>
                              <p:par>
                                <p:cTn id="146" presetID="3" presetClass="emph" presetSubtype="2" fill="hold" grpId="1" nodeType="withEffect">
                                  <p:stCondLst>
                                    <p:cond delay="0"/>
                                  </p:stCondLst>
                                  <p:childTnLst>
                                    <p:animClr clrSpc="rgb" dir="cw">
                                      <p:cBhvr override="childStyle">
                                        <p:cTn id="147" dur="500" fill="hold"/>
                                        <p:tgtEl>
                                          <p:spTgt spid="51"/>
                                        </p:tgtEl>
                                        <p:attrNameLst>
                                          <p:attrName>style.color</p:attrName>
                                        </p:attrNameLst>
                                      </p:cBhvr>
                                      <p:to>
                                        <a:schemeClr val="tx1"/>
                                      </p:to>
                                    </p:animClr>
                                  </p:childTnLst>
                                </p:cTn>
                              </p:par>
                              <p:par>
                                <p:cTn id="148" presetID="1" presetClass="entr" presetSubtype="0" fill="hold" grpId="0" nodeType="withEffect">
                                  <p:stCondLst>
                                    <p:cond delay="0"/>
                                  </p:stCondLst>
                                  <p:childTnLst>
                                    <p:set>
                                      <p:cBhvr>
                                        <p:cTn id="149" dur="1" fill="hold">
                                          <p:stCondLst>
                                            <p:cond delay="0"/>
                                          </p:stCondLst>
                                        </p:cTn>
                                        <p:tgtEl>
                                          <p:spTgt spid="52"/>
                                        </p:tgtEl>
                                        <p:attrNameLst>
                                          <p:attrName>style.visibility</p:attrName>
                                        </p:attrNameLst>
                                      </p:cBhvr>
                                      <p:to>
                                        <p:strVal val="visible"/>
                                      </p:to>
                                    </p:set>
                                  </p:childTnLst>
                                </p:cTn>
                              </p:par>
                              <p:par>
                                <p:cTn id="150" presetID="10" presetClass="entr" presetSubtype="0" fill="hold" grpId="0" nodeType="withEffect">
                                  <p:stCondLst>
                                    <p:cond delay="0"/>
                                  </p:stCondLst>
                                  <p:childTnLst>
                                    <p:set>
                                      <p:cBhvr>
                                        <p:cTn id="151" dur="1" fill="hold">
                                          <p:stCondLst>
                                            <p:cond delay="0"/>
                                          </p:stCondLst>
                                        </p:cTn>
                                        <p:tgtEl>
                                          <p:spTgt spid="35"/>
                                        </p:tgtEl>
                                        <p:attrNameLst>
                                          <p:attrName>style.visibility</p:attrName>
                                        </p:attrNameLst>
                                      </p:cBhvr>
                                      <p:to>
                                        <p:strVal val="visible"/>
                                      </p:to>
                                    </p:set>
                                    <p:animEffect transition="in" filter="fade">
                                      <p:cBhvr>
                                        <p:cTn id="152" dur="1000"/>
                                        <p:tgtEl>
                                          <p:spTgt spid="35"/>
                                        </p:tgtEl>
                                      </p:cBhvr>
                                    </p:animEffect>
                                  </p:childTnLst>
                                </p:cTn>
                              </p:par>
                            </p:childTnLst>
                          </p:cTn>
                        </p:par>
                      </p:childTnLst>
                    </p:cTn>
                  </p:par>
                  <p:par>
                    <p:cTn id="153" fill="hold">
                      <p:stCondLst>
                        <p:cond delay="indefinite"/>
                      </p:stCondLst>
                      <p:childTnLst>
                        <p:par>
                          <p:cTn id="154" fill="hold">
                            <p:stCondLst>
                              <p:cond delay="0"/>
                            </p:stCondLst>
                            <p:childTnLst>
                              <p:par>
                                <p:cTn id="155" presetID="1" presetClass="mediacall" presetSubtype="0" fill="hold" nodeType="clickEffect">
                                  <p:stCondLst>
                                    <p:cond delay="0"/>
                                  </p:stCondLst>
                                  <p:childTnLst>
                                    <p:cmd type="call" cmd="playFrom(0.0)">
                                      <p:cBhvr>
                                        <p:cTn id="156" dur="6509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57" fill="hold" display="0">
                  <p:stCondLst>
                    <p:cond delay="indefinite"/>
                  </p:stCondLst>
                  <p:endCondLst>
                    <p:cond evt="onStopAudio" delay="0">
                      <p:tgtEl>
                        <p:sldTgt/>
                      </p:tgtEl>
                    </p:cond>
                  </p:endCondLst>
                </p:cTn>
                <p:tgtEl>
                  <p:spTgt spid="4"/>
                </p:tgtEl>
              </p:cMediaNode>
            </p:audio>
          </p:childTnLst>
        </p:cTn>
      </p:par>
    </p:tnLst>
    <p:bldLst>
      <p:bldP spid="26" grpId="0" animBg="1"/>
      <p:bldP spid="27" grpId="0" animBg="1"/>
      <p:bldP spid="28" grpId="0" animBg="1"/>
      <p:bldP spid="29" grpId="0" animBg="1"/>
      <p:bldP spid="31" grpId="0" animBg="1"/>
      <p:bldP spid="32" grpId="0" animBg="1"/>
      <p:bldP spid="33" grpId="0" animBg="1"/>
      <p:bldP spid="34" grpId="0" animBg="1"/>
      <p:bldP spid="35" grpId="0" animBg="1"/>
      <p:bldP spid="37" grpId="0" animBg="1"/>
      <p:bldP spid="2" grpId="0"/>
      <p:bldP spid="23" grpId="0"/>
      <p:bldP spid="23" grpId="1"/>
      <p:bldP spid="36" grpId="0"/>
      <p:bldP spid="36" grpId="1"/>
      <p:bldP spid="43" grpId="0"/>
      <p:bldP spid="43" grpId="1"/>
      <p:bldP spid="44" grpId="0"/>
      <p:bldP spid="44" grpId="1"/>
      <p:bldP spid="45" grpId="0"/>
      <p:bldP spid="45" grpId="1"/>
      <p:bldP spid="46" grpId="0"/>
      <p:bldP spid="46" grpId="1"/>
      <p:bldP spid="48" grpId="0"/>
      <p:bldP spid="49" grpId="0"/>
      <p:bldP spid="49" grpId="1"/>
      <p:bldP spid="50" grpId="0"/>
      <p:bldP spid="50" grpId="1"/>
      <p:bldP spid="51" grpId="0"/>
      <p:bldP spid="51" grpId="1"/>
      <p:bldP spid="5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3"/>
          <p:cNvSpPr>
            <a:spLocks noChangeArrowheads="1"/>
          </p:cNvSpPr>
          <p:nvPr/>
        </p:nvSpPr>
        <p:spPr bwMode="auto">
          <a:xfrm>
            <a:off x="617220" y="4866299"/>
            <a:ext cx="4251960" cy="1610701"/>
          </a:xfrm>
          <a:prstGeom prst="rect">
            <a:avLst/>
          </a:prstGeom>
          <a:solidFill>
            <a:schemeClr val="bg1"/>
          </a:solidFill>
          <a:ln>
            <a:noFill/>
          </a:ln>
        </p:spPr>
        <p:txBody>
          <a:bodyPr/>
          <a:lstStyle/>
          <a:p>
            <a:pPr marL="342900" indent="-342900" algn="l">
              <a:lnSpc>
                <a:spcPct val="90000"/>
              </a:lnSpc>
              <a:spcBef>
                <a:spcPct val="20000"/>
              </a:spcBef>
            </a:pPr>
            <a:r>
              <a:rPr lang="en-US" sz="1400" b="1">
                <a:solidFill>
                  <a:srgbClr val="FF0000"/>
                </a:solidFill>
                <a:cs typeface="Times New Roman" pitchFamily="18" charset="0"/>
              </a:rPr>
              <a:t>2018 integrated OSP </a:t>
            </a:r>
            <a:r>
              <a:rPr lang="en-US" sz="1400" b="1" dirty="0">
                <a:solidFill>
                  <a:srgbClr val="FF0000"/>
                </a:solidFill>
                <a:cs typeface="Times New Roman" pitchFamily="18" charset="0"/>
              </a:rPr>
              <a:t>NOx Emissions Reduction</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ESL Code </a:t>
            </a:r>
            <a:r>
              <a:rPr lang="en-US" sz="1300">
                <a:solidFill>
                  <a:srgbClr val="FF0000"/>
                </a:solidFill>
                <a:cs typeface="Times New Roman" pitchFamily="18" charset="0"/>
              </a:rPr>
              <a:t>Compliance    (4.93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PUC SB7 </a:t>
            </a:r>
            <a:r>
              <a:rPr lang="en-US" sz="1300">
                <a:solidFill>
                  <a:srgbClr val="FF0000"/>
                </a:solidFill>
                <a:cs typeface="Times New Roman" pitchFamily="18" charset="0"/>
              </a:rPr>
              <a:t>programs         (4.21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SECO Political Sub</a:t>
            </a:r>
            <a:r>
              <a:rPr lang="en-US" sz="1300">
                <a:solidFill>
                  <a:srgbClr val="FF0000"/>
                </a:solidFill>
                <a:cs typeface="Times New Roman" pitchFamily="18" charset="0"/>
              </a:rPr>
              <a:t>.*        (1.30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a:solidFill>
                  <a:srgbClr val="FF0000"/>
                </a:solidFill>
                <a:cs typeface="Times New Roman" pitchFamily="18" charset="0"/>
              </a:rPr>
              <a:t>Renewables (ERCOT)     (78.80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Residential AC Retrofits   </a:t>
            </a:r>
            <a:r>
              <a:rPr lang="en-US" sz="1300">
                <a:solidFill>
                  <a:srgbClr val="FF0000"/>
                </a:solidFill>
                <a:cs typeface="Times New Roman" pitchFamily="18" charset="0"/>
              </a:rPr>
              <a:t>(0.63 </a:t>
            </a:r>
            <a:r>
              <a:rPr lang="en-US" sz="1300" dirty="0">
                <a:solidFill>
                  <a:srgbClr val="FF0000"/>
                </a:solidFill>
                <a:cs typeface="Times New Roman" pitchFamily="18" charset="0"/>
              </a:rPr>
              <a:t>tons/day)          </a:t>
            </a:r>
          </a:p>
          <a:p>
            <a:pPr marL="457200" lvl="2" indent="-342900" algn="l">
              <a:lnSpc>
                <a:spcPct val="90000"/>
              </a:lnSpc>
              <a:spcBef>
                <a:spcPct val="20000"/>
              </a:spcBef>
              <a:buFont typeface="Wingdings" panose="05000000000000000000" pitchFamily="2" charset="2"/>
              <a:buChar char="Ø"/>
              <a:tabLst>
                <a:tab pos="1031875" algn="l"/>
              </a:tabLst>
            </a:pPr>
            <a:r>
              <a:rPr lang="en-US" sz="1400" b="1" dirty="0">
                <a:solidFill>
                  <a:srgbClr val="FF0000"/>
                </a:solidFill>
                <a:cs typeface="Times New Roman" pitchFamily="18" charset="0"/>
              </a:rPr>
              <a:t>Total </a:t>
            </a:r>
            <a:r>
              <a:rPr lang="en-US" sz="1400" b="1">
                <a:solidFill>
                  <a:srgbClr val="FF0000"/>
                </a:solidFill>
                <a:cs typeface="Times New Roman" pitchFamily="18" charset="0"/>
              </a:rPr>
              <a:t>(2018)                 (89.87 </a:t>
            </a:r>
            <a:r>
              <a:rPr lang="en-US" sz="1400" b="1" dirty="0">
                <a:solidFill>
                  <a:srgbClr val="FF0000"/>
                </a:solidFill>
                <a:cs typeface="Times New Roman" pitchFamily="18" charset="0"/>
              </a:rPr>
              <a:t>tons/day)</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990598" y="1555417"/>
            <a:ext cx="7315200" cy="3261173"/>
          </a:xfrm>
          <a:prstGeom prst="rect">
            <a:avLst/>
          </a:prstGeom>
          <a:ln>
            <a:solidFill>
              <a:schemeClr val="tx1"/>
            </a:solidFill>
          </a:ln>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990598" y="1553748"/>
            <a:ext cx="7315200" cy="3264511"/>
          </a:xfrm>
          <a:prstGeom prst="rect">
            <a:avLst/>
          </a:prstGeom>
          <a:ln>
            <a:solidFill>
              <a:schemeClr val="tx1"/>
            </a:solidFill>
          </a:ln>
        </p:spPr>
      </p:pic>
      <p:sp>
        <p:nvSpPr>
          <p:cNvPr id="39" name="Rectangle 3"/>
          <p:cNvSpPr>
            <a:spLocks noChangeArrowheads="1"/>
          </p:cNvSpPr>
          <p:nvPr/>
        </p:nvSpPr>
        <p:spPr bwMode="auto">
          <a:xfrm>
            <a:off x="0" y="1143000"/>
            <a:ext cx="9144000" cy="405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90000"/>
              </a:lnSpc>
              <a:spcBef>
                <a:spcPct val="20000"/>
              </a:spcBef>
              <a:tabLst>
                <a:tab pos="1031875" algn="l"/>
              </a:tabLst>
            </a:pPr>
            <a:r>
              <a:rPr lang="en-US" sz="1800">
                <a:solidFill>
                  <a:schemeClr val="tx1"/>
                </a:solidFill>
                <a:cs typeface="Times New Roman" pitchFamily="18" charset="0"/>
              </a:rPr>
              <a:t>2019 </a:t>
            </a:r>
            <a:r>
              <a:rPr lang="en-US" sz="1800" dirty="0">
                <a:solidFill>
                  <a:schemeClr val="tx1"/>
                </a:solidFill>
                <a:cs typeface="Times New Roman" pitchFamily="18" charset="0"/>
              </a:rPr>
              <a:t>Integrated OSP NOx Emissions Reduction Using new 2016 </a:t>
            </a:r>
            <a:r>
              <a:rPr lang="en-US" sz="1800" dirty="0" err="1">
                <a:solidFill>
                  <a:schemeClr val="tx1"/>
                </a:solidFill>
                <a:cs typeface="Times New Roman" pitchFamily="18" charset="0"/>
              </a:rPr>
              <a:t>eGrid</a:t>
            </a:r>
            <a:endParaRPr lang="en-US" sz="1800" dirty="0">
              <a:solidFill>
                <a:schemeClr val="tx1"/>
              </a:solidFill>
              <a:cs typeface="Times New Roman" pitchFamily="18" charset="0"/>
            </a:endParaRPr>
          </a:p>
          <a:p>
            <a:pPr marL="285750" indent="-285750" algn="l">
              <a:lnSpc>
                <a:spcPct val="90000"/>
              </a:lnSpc>
              <a:spcBef>
                <a:spcPct val="20000"/>
              </a:spcBef>
              <a:tabLst>
                <a:tab pos="1031875" algn="l"/>
              </a:tabLst>
            </a:pPr>
            <a:endParaRPr lang="en-US" sz="1800" dirty="0">
              <a:solidFill>
                <a:schemeClr val="tx1"/>
              </a:solidFill>
              <a:cs typeface="Times New Roman" pitchFamily="18" charset="0"/>
            </a:endParaRPr>
          </a:p>
        </p:txBody>
      </p:sp>
      <p:sp>
        <p:nvSpPr>
          <p:cNvPr id="14"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000" b="1" dirty="0">
                <a:solidFill>
                  <a:schemeClr val="bg1"/>
                </a:solidFill>
                <a:latin typeface="Arial" pitchFamily="34" charset="0"/>
              </a:rPr>
              <a:t>INTEGRATED NOx EMISSIONS REDUCTION </a:t>
            </a:r>
          </a:p>
          <a:p>
            <a:pPr>
              <a:spcBef>
                <a:spcPct val="0"/>
              </a:spcBef>
              <a:defRPr/>
            </a:pPr>
            <a:r>
              <a:rPr lang="en-US" sz="2000" b="1" dirty="0">
                <a:solidFill>
                  <a:schemeClr val="bg1"/>
                </a:solidFill>
                <a:latin typeface="Arial" pitchFamily="34" charset="0"/>
              </a:rPr>
              <a:t>(2008 </a:t>
            </a:r>
            <a:r>
              <a:rPr lang="en-US" sz="2000" b="1" dirty="0" err="1">
                <a:solidFill>
                  <a:schemeClr val="bg1"/>
                </a:solidFill>
                <a:latin typeface="Arial" pitchFamily="34" charset="0"/>
              </a:rPr>
              <a:t>Baseyear</a:t>
            </a:r>
            <a:r>
              <a:rPr lang="en-US" sz="2000" b="1" dirty="0">
                <a:solidFill>
                  <a:schemeClr val="bg1"/>
                </a:solidFill>
                <a:latin typeface="Arial" pitchFamily="34" charset="0"/>
              </a:rPr>
              <a:t>)</a:t>
            </a:r>
          </a:p>
        </p:txBody>
      </p:sp>
      <p:sp>
        <p:nvSpPr>
          <p:cNvPr id="45" name="Rectangle 3"/>
          <p:cNvSpPr>
            <a:spLocks noChangeArrowheads="1"/>
          </p:cNvSpPr>
          <p:nvPr/>
        </p:nvSpPr>
        <p:spPr bwMode="auto">
          <a:xfrm>
            <a:off x="4876800" y="4876800"/>
            <a:ext cx="4114800" cy="1708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lnSpc>
                <a:spcPct val="90000"/>
              </a:lnSpc>
              <a:spcBef>
                <a:spcPct val="20000"/>
              </a:spcBef>
            </a:pPr>
            <a:r>
              <a:rPr lang="en-US" sz="1400" b="1">
                <a:solidFill>
                  <a:srgbClr val="FF0000"/>
                </a:solidFill>
                <a:cs typeface="Times New Roman" pitchFamily="18" charset="0"/>
              </a:rPr>
              <a:t>2024 integrated OSP </a:t>
            </a:r>
            <a:r>
              <a:rPr lang="en-US" sz="1400" b="1" dirty="0">
                <a:solidFill>
                  <a:srgbClr val="FF0000"/>
                </a:solidFill>
                <a:cs typeface="Times New Roman" pitchFamily="18" charset="0"/>
              </a:rPr>
              <a:t>NOx emissions reduction</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ESL Code </a:t>
            </a:r>
            <a:r>
              <a:rPr lang="en-US" sz="1300">
                <a:solidFill>
                  <a:srgbClr val="FF0000"/>
                </a:solidFill>
                <a:cs typeface="Times New Roman" pitchFamily="18" charset="0"/>
              </a:rPr>
              <a:t>Compliance    (12.77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PUC SB7 </a:t>
            </a:r>
            <a:r>
              <a:rPr lang="en-US" sz="1300">
                <a:solidFill>
                  <a:srgbClr val="FF0000"/>
                </a:solidFill>
                <a:cs typeface="Times New Roman" pitchFamily="18" charset="0"/>
              </a:rPr>
              <a:t>programs         (6.38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a:solidFill>
                  <a:srgbClr val="FF0000"/>
                </a:solidFill>
                <a:cs typeface="Times New Roman" pitchFamily="18" charset="0"/>
              </a:rPr>
              <a:t>SECO </a:t>
            </a:r>
            <a:r>
              <a:rPr lang="en-US" sz="1300" dirty="0">
                <a:solidFill>
                  <a:srgbClr val="FF0000"/>
                </a:solidFill>
                <a:cs typeface="Times New Roman" pitchFamily="18" charset="0"/>
              </a:rPr>
              <a:t>Political </a:t>
            </a:r>
            <a:r>
              <a:rPr lang="en-US" sz="1300">
                <a:solidFill>
                  <a:srgbClr val="FF0000"/>
                </a:solidFill>
                <a:cs typeface="Times New Roman" pitchFamily="18" charset="0"/>
              </a:rPr>
              <a:t>Sub. *       (2.81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a:solidFill>
                  <a:srgbClr val="FF0000"/>
                </a:solidFill>
                <a:cs typeface="Times New Roman" pitchFamily="18" charset="0"/>
              </a:rPr>
              <a:t>Renewables (ERCOT)     (149.85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Residential AC </a:t>
            </a:r>
            <a:r>
              <a:rPr lang="en-US" sz="1300">
                <a:solidFill>
                  <a:srgbClr val="FF0000"/>
                </a:solidFill>
                <a:cs typeface="Times New Roman" pitchFamily="18" charset="0"/>
              </a:rPr>
              <a:t>Retrofits   (1.88 </a:t>
            </a:r>
            <a:r>
              <a:rPr lang="en-US" sz="1300" dirty="0">
                <a:solidFill>
                  <a:srgbClr val="FF0000"/>
                </a:solidFill>
                <a:cs typeface="Times New Roman" pitchFamily="18" charset="0"/>
              </a:rPr>
              <a:t>tons/day)          </a:t>
            </a:r>
          </a:p>
          <a:p>
            <a:pPr marL="457200" lvl="2" indent="-342900" algn="l">
              <a:lnSpc>
                <a:spcPct val="90000"/>
              </a:lnSpc>
              <a:spcBef>
                <a:spcPct val="20000"/>
              </a:spcBef>
              <a:buFont typeface="Wingdings" panose="05000000000000000000" pitchFamily="2" charset="2"/>
              <a:buChar char="Ø"/>
              <a:tabLst>
                <a:tab pos="1031875" algn="l"/>
              </a:tabLst>
            </a:pPr>
            <a:r>
              <a:rPr lang="en-US" sz="1400" b="1" dirty="0">
                <a:solidFill>
                  <a:srgbClr val="FF0000"/>
                </a:solidFill>
                <a:cs typeface="Times New Roman" pitchFamily="18" charset="0"/>
              </a:rPr>
              <a:t>Total </a:t>
            </a:r>
            <a:r>
              <a:rPr lang="en-US" sz="1400" b="1">
                <a:solidFill>
                  <a:srgbClr val="FF0000"/>
                </a:solidFill>
                <a:cs typeface="Times New Roman" pitchFamily="18" charset="0"/>
              </a:rPr>
              <a:t>(2024)                 (173.69 </a:t>
            </a:r>
            <a:r>
              <a:rPr lang="en-US" sz="1400" b="1" dirty="0">
                <a:solidFill>
                  <a:srgbClr val="FF0000"/>
                </a:solidFill>
                <a:cs typeface="Times New Roman" pitchFamily="18" charset="0"/>
              </a:rPr>
              <a:t>tons/day)</a:t>
            </a:r>
          </a:p>
        </p:txBody>
      </p:sp>
      <p:sp>
        <p:nvSpPr>
          <p:cNvPr id="3" name="TextBox 2"/>
          <p:cNvSpPr txBox="1"/>
          <p:nvPr/>
        </p:nvSpPr>
        <p:spPr>
          <a:xfrm>
            <a:off x="3206760" y="2714073"/>
            <a:ext cx="1504364" cy="430887"/>
          </a:xfrm>
          <a:prstGeom prst="rect">
            <a:avLst/>
          </a:prstGeom>
          <a:noFill/>
        </p:spPr>
        <p:txBody>
          <a:bodyPr wrap="square" rtlCol="0">
            <a:spAutoFit/>
          </a:bodyPr>
          <a:lstStyle/>
          <a:p>
            <a:r>
              <a:rPr lang="en-US" sz="1100" dirty="0">
                <a:solidFill>
                  <a:srgbClr val="FF0000"/>
                </a:solidFill>
              </a:rPr>
              <a:t>114.4 tons/day (2019)</a:t>
            </a:r>
          </a:p>
        </p:txBody>
      </p:sp>
      <p:cxnSp>
        <p:nvCxnSpPr>
          <p:cNvPr id="22" name="Straight Arrow Connector 21"/>
          <p:cNvCxnSpPr/>
          <p:nvPr/>
        </p:nvCxnSpPr>
        <p:spPr bwMode="auto">
          <a:xfrm>
            <a:off x="4688116" y="2844878"/>
            <a:ext cx="376881" cy="0"/>
          </a:xfrm>
          <a:prstGeom prst="straightConnector1">
            <a:avLst/>
          </a:prstGeom>
          <a:solidFill>
            <a:schemeClr val="accent1"/>
          </a:solidFill>
          <a:ln w="57150" cap="flat" cmpd="sng" algn="ctr">
            <a:solidFill>
              <a:schemeClr val="tx2">
                <a:lumMod val="50000"/>
                <a:lumOff val="50000"/>
              </a:schemeClr>
            </a:solidFill>
            <a:prstDash val="solid"/>
            <a:round/>
            <a:headEnd type="none" w="med" len="med"/>
            <a:tailEnd type="triangle"/>
          </a:ln>
          <a:effectLst/>
        </p:spPr>
      </p:cxnSp>
      <p:grpSp>
        <p:nvGrpSpPr>
          <p:cNvPr id="5" name="Group 4"/>
          <p:cNvGrpSpPr/>
          <p:nvPr/>
        </p:nvGrpSpPr>
        <p:grpSpPr>
          <a:xfrm>
            <a:off x="4845048" y="1910080"/>
            <a:ext cx="1951097" cy="261610"/>
            <a:chOff x="5924614" y="1529762"/>
            <a:chExt cx="1822165" cy="261610"/>
          </a:xfrm>
        </p:grpSpPr>
        <p:sp>
          <p:nvSpPr>
            <p:cNvPr id="25" name="TextBox 24"/>
            <p:cNvSpPr txBox="1"/>
            <p:nvPr/>
          </p:nvSpPr>
          <p:spPr>
            <a:xfrm>
              <a:off x="5924614" y="1529762"/>
              <a:ext cx="1585368" cy="261610"/>
            </a:xfrm>
            <a:prstGeom prst="rect">
              <a:avLst/>
            </a:prstGeom>
            <a:noFill/>
          </p:spPr>
          <p:txBody>
            <a:bodyPr wrap="square" rtlCol="0">
              <a:spAutoFit/>
            </a:bodyPr>
            <a:lstStyle/>
            <a:p>
              <a:r>
                <a:rPr lang="en-US" sz="1100" dirty="0">
                  <a:solidFill>
                    <a:srgbClr val="FF0000"/>
                  </a:solidFill>
                </a:rPr>
                <a:t>173 tons/day (2024)</a:t>
              </a:r>
            </a:p>
          </p:txBody>
        </p:sp>
        <p:cxnSp>
          <p:nvCxnSpPr>
            <p:cNvPr id="26" name="Straight Arrow Connector 25"/>
            <p:cNvCxnSpPr/>
            <p:nvPr/>
          </p:nvCxnSpPr>
          <p:spPr bwMode="auto">
            <a:xfrm>
              <a:off x="7389882" y="1660567"/>
              <a:ext cx="356897" cy="0"/>
            </a:xfrm>
            <a:prstGeom prst="straightConnector1">
              <a:avLst/>
            </a:prstGeom>
            <a:solidFill>
              <a:schemeClr val="accent1"/>
            </a:solidFill>
            <a:ln w="57150" cap="flat" cmpd="sng" algn="ctr">
              <a:solidFill>
                <a:schemeClr val="tx2">
                  <a:lumMod val="50000"/>
                  <a:lumOff val="50000"/>
                </a:schemeClr>
              </a:solidFill>
              <a:prstDash val="solid"/>
              <a:round/>
              <a:headEnd type="none" w="med" len="med"/>
              <a:tailEnd type="triangle"/>
            </a:ln>
            <a:effectLst/>
          </p:spPr>
        </p:cxnSp>
      </p:grpSp>
      <p:sp>
        <p:nvSpPr>
          <p:cNvPr id="30" name="TextBox 29"/>
          <p:cNvSpPr txBox="1"/>
          <p:nvPr/>
        </p:nvSpPr>
        <p:spPr>
          <a:xfrm>
            <a:off x="3112077" y="3064021"/>
            <a:ext cx="1351973" cy="430887"/>
          </a:xfrm>
          <a:prstGeom prst="rect">
            <a:avLst/>
          </a:prstGeom>
          <a:noFill/>
        </p:spPr>
        <p:txBody>
          <a:bodyPr wrap="square" rtlCol="0">
            <a:spAutoFit/>
          </a:bodyPr>
          <a:lstStyle/>
          <a:p>
            <a:r>
              <a:rPr lang="en-US" sz="1100" dirty="0">
                <a:solidFill>
                  <a:srgbClr val="FF0000"/>
                </a:solidFill>
              </a:rPr>
              <a:t>89.9 tons/day (2018)</a:t>
            </a:r>
          </a:p>
        </p:txBody>
      </p:sp>
      <p:cxnSp>
        <p:nvCxnSpPr>
          <p:cNvPr id="29" name="Straight Arrow Connector 28"/>
          <p:cNvCxnSpPr/>
          <p:nvPr/>
        </p:nvCxnSpPr>
        <p:spPr bwMode="auto">
          <a:xfrm>
            <a:off x="4468169" y="3194826"/>
            <a:ext cx="376881" cy="0"/>
          </a:xfrm>
          <a:prstGeom prst="straightConnector1">
            <a:avLst/>
          </a:prstGeom>
          <a:solidFill>
            <a:schemeClr val="accent1"/>
          </a:solidFill>
          <a:ln w="57150" cap="flat" cmpd="sng" algn="ctr">
            <a:solidFill>
              <a:schemeClr val="tx2">
                <a:lumMod val="50000"/>
                <a:lumOff val="50000"/>
              </a:schemeClr>
            </a:solidFill>
            <a:prstDash val="solid"/>
            <a:round/>
            <a:headEnd type="none" w="med" len="med"/>
            <a:tailEnd type="triangle"/>
          </a:ln>
          <a:effectLst/>
        </p:spPr>
      </p:cxnSp>
      <p:grpSp>
        <p:nvGrpSpPr>
          <p:cNvPr id="18" name="Group 17"/>
          <p:cNvGrpSpPr/>
          <p:nvPr/>
        </p:nvGrpSpPr>
        <p:grpSpPr>
          <a:xfrm>
            <a:off x="5080000" y="2852736"/>
            <a:ext cx="110208" cy="338139"/>
            <a:chOff x="5105400" y="3918521"/>
            <a:chExt cx="152400" cy="482029"/>
          </a:xfrm>
        </p:grpSpPr>
        <p:cxnSp>
          <p:nvCxnSpPr>
            <p:cNvPr id="20" name="Straight Connector 19"/>
            <p:cNvCxnSpPr/>
            <p:nvPr/>
          </p:nvCxnSpPr>
          <p:spPr bwMode="auto">
            <a:xfrm flipH="1">
              <a:off x="5105400" y="3918521"/>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21" name="Straight Connector 20"/>
            <p:cNvCxnSpPr/>
            <p:nvPr/>
          </p:nvCxnSpPr>
          <p:spPr bwMode="auto">
            <a:xfrm flipH="1">
              <a:off x="5105400" y="4397375"/>
              <a:ext cx="152400" cy="0"/>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23" name="Straight Connector 22"/>
            <p:cNvCxnSpPr/>
            <p:nvPr/>
          </p:nvCxnSpPr>
          <p:spPr bwMode="auto">
            <a:xfrm>
              <a:off x="5181600" y="3918521"/>
              <a:ext cx="0" cy="482029"/>
            </a:xfrm>
            <a:prstGeom prst="line">
              <a:avLst/>
            </a:prstGeom>
            <a:solidFill>
              <a:schemeClr val="accent1"/>
            </a:solidFill>
            <a:ln w="22225" cap="flat" cmpd="sng" algn="ctr">
              <a:solidFill>
                <a:srgbClr val="FF0000"/>
              </a:solidFill>
              <a:prstDash val="solid"/>
              <a:round/>
              <a:headEnd type="none" w="med" len="med"/>
              <a:tailEnd type="none" w="med" len="med"/>
            </a:ln>
            <a:effectLst/>
          </p:spPr>
        </p:cxnSp>
      </p:grpSp>
      <p:sp>
        <p:nvSpPr>
          <p:cNvPr id="19" name="TextBox 18"/>
          <p:cNvSpPr txBox="1"/>
          <p:nvPr/>
        </p:nvSpPr>
        <p:spPr>
          <a:xfrm>
            <a:off x="2451100" y="2825750"/>
            <a:ext cx="1018228" cy="369332"/>
          </a:xfrm>
          <a:prstGeom prst="rect">
            <a:avLst/>
          </a:prstGeom>
          <a:noFill/>
        </p:spPr>
        <p:txBody>
          <a:bodyPr wrap="none" rtlCol="0">
            <a:spAutoFit/>
          </a:bodyPr>
          <a:lstStyle/>
          <a:p>
            <a:r>
              <a:rPr lang="en-US" sz="1800" b="1">
                <a:solidFill>
                  <a:srgbClr val="FF0000"/>
                </a:solidFill>
              </a:rPr>
              <a:t>↑ 27.3%</a:t>
            </a:r>
            <a:endParaRPr lang="en-US" sz="1800" b="1" dirty="0">
              <a:solidFill>
                <a:srgbClr val="FF0000"/>
              </a:solidFill>
            </a:endParaRPr>
          </a:p>
        </p:txBody>
      </p:sp>
      <p:cxnSp>
        <p:nvCxnSpPr>
          <p:cNvPr id="24" name="Straight Arrow Connector 23"/>
          <p:cNvCxnSpPr/>
          <p:nvPr/>
        </p:nvCxnSpPr>
        <p:spPr bwMode="auto">
          <a:xfrm flipV="1">
            <a:off x="3444081" y="3023160"/>
            <a:ext cx="1600200" cy="1"/>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sp>
        <p:nvSpPr>
          <p:cNvPr id="31" name="Down Arrow 30"/>
          <p:cNvSpPr>
            <a:spLocks noChangeArrowheads="1"/>
          </p:cNvSpPr>
          <p:nvPr/>
        </p:nvSpPr>
        <p:spPr bwMode="auto">
          <a:xfrm rot="14833912">
            <a:off x="5662702" y="1916479"/>
            <a:ext cx="134724" cy="1065918"/>
          </a:xfrm>
          <a:prstGeom prst="downArrow">
            <a:avLst>
              <a:gd name="adj1" fmla="val 35860"/>
              <a:gd name="adj2" fmla="val 71272"/>
            </a:avLst>
          </a:prstGeom>
          <a:solidFill>
            <a:srgbClr val="FF0000"/>
          </a:solidFill>
          <a:ln w="9525" algn="ctr">
            <a:solidFill>
              <a:schemeClr val="tx1"/>
            </a:solidFill>
            <a:round/>
            <a:headEnd/>
            <a:tailEnd/>
          </a:ln>
        </p:spPr>
        <p:txBody>
          <a:bodyPr/>
          <a:lstStyle/>
          <a:p>
            <a:pPr marL="342900" indent="-342900" algn="l">
              <a:spcBef>
                <a:spcPct val="20000"/>
              </a:spcBef>
              <a:buFontTx/>
              <a:buChar char="•"/>
            </a:pPr>
            <a:endParaRPr lang="en-US" sz="2800">
              <a:solidFill>
                <a:schemeClr val="tx1"/>
              </a:solidFill>
              <a:cs typeface="Arial" charset="0"/>
            </a:endParaRPr>
          </a:p>
        </p:txBody>
      </p:sp>
      <p:sp>
        <p:nvSpPr>
          <p:cNvPr id="32" name="TextBox 31"/>
          <p:cNvSpPr txBox="1"/>
          <p:nvPr/>
        </p:nvSpPr>
        <p:spPr>
          <a:xfrm>
            <a:off x="4083142" y="2184557"/>
            <a:ext cx="1556836" cy="369332"/>
          </a:xfrm>
          <a:prstGeom prst="rect">
            <a:avLst/>
          </a:prstGeom>
          <a:noFill/>
        </p:spPr>
        <p:txBody>
          <a:bodyPr wrap="none" rtlCol="0">
            <a:spAutoFit/>
          </a:bodyPr>
          <a:lstStyle/>
          <a:p>
            <a:r>
              <a:rPr lang="en-US" sz="1800" b="1">
                <a:solidFill>
                  <a:srgbClr val="FF0000"/>
                </a:solidFill>
              </a:rPr>
              <a:t>↑ 8.6% </a:t>
            </a:r>
            <a:r>
              <a:rPr lang="en-US" sz="1800" b="1" dirty="0">
                <a:solidFill>
                  <a:srgbClr val="FF0000"/>
                </a:solidFill>
              </a:rPr>
              <a:t>/ year</a:t>
            </a:r>
          </a:p>
        </p:txBody>
      </p:sp>
      <p:sp>
        <p:nvSpPr>
          <p:cNvPr id="33" name="Rectangle 3"/>
          <p:cNvSpPr>
            <a:spLocks noChangeArrowheads="1"/>
          </p:cNvSpPr>
          <p:nvPr/>
        </p:nvSpPr>
        <p:spPr bwMode="auto">
          <a:xfrm>
            <a:off x="4876800" y="4874974"/>
            <a:ext cx="4251960" cy="1602026"/>
          </a:xfrm>
          <a:prstGeom prst="rect">
            <a:avLst/>
          </a:prstGeom>
          <a:solidFill>
            <a:schemeClr val="bg1"/>
          </a:solidFill>
          <a:ln>
            <a:noFill/>
          </a:ln>
        </p:spPr>
        <p:txBody>
          <a:bodyPr/>
          <a:lstStyle/>
          <a:p>
            <a:pPr marL="342900" indent="-342900" algn="l">
              <a:lnSpc>
                <a:spcPct val="90000"/>
              </a:lnSpc>
              <a:spcBef>
                <a:spcPct val="20000"/>
              </a:spcBef>
            </a:pPr>
            <a:r>
              <a:rPr lang="en-US" sz="1400" b="1">
                <a:solidFill>
                  <a:srgbClr val="FF0000"/>
                </a:solidFill>
                <a:cs typeface="Times New Roman" pitchFamily="18" charset="0"/>
              </a:rPr>
              <a:t>2019 </a:t>
            </a:r>
            <a:r>
              <a:rPr lang="en-US" sz="1400" b="1" dirty="0">
                <a:solidFill>
                  <a:srgbClr val="FF0000"/>
                </a:solidFill>
                <a:cs typeface="Times New Roman" pitchFamily="18" charset="0"/>
              </a:rPr>
              <a:t>integrated </a:t>
            </a:r>
            <a:r>
              <a:rPr lang="en-US" sz="1400" b="1" dirty="0" err="1">
                <a:solidFill>
                  <a:srgbClr val="FF0000"/>
                </a:solidFill>
                <a:cs typeface="Times New Roman" pitchFamily="18" charset="0"/>
              </a:rPr>
              <a:t>OSP</a:t>
            </a:r>
            <a:r>
              <a:rPr lang="en-US" sz="1400" b="1" dirty="0">
                <a:solidFill>
                  <a:srgbClr val="FF0000"/>
                </a:solidFill>
                <a:cs typeface="Times New Roman" pitchFamily="18" charset="0"/>
              </a:rPr>
              <a:t> NOx Emissions Reduction</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ESL Code </a:t>
            </a:r>
            <a:r>
              <a:rPr lang="en-US" sz="1300">
                <a:solidFill>
                  <a:srgbClr val="FF0000"/>
                </a:solidFill>
                <a:cs typeface="Times New Roman" pitchFamily="18" charset="0"/>
              </a:rPr>
              <a:t>Compliance    (6.13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PUC SB7 </a:t>
            </a:r>
            <a:r>
              <a:rPr lang="en-US" sz="1300">
                <a:solidFill>
                  <a:srgbClr val="FF0000"/>
                </a:solidFill>
                <a:cs typeface="Times New Roman" pitchFamily="18" charset="0"/>
              </a:rPr>
              <a:t>programs         (4.62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SECO Political Sub</a:t>
            </a:r>
            <a:r>
              <a:rPr lang="en-US" sz="1300">
                <a:solidFill>
                  <a:srgbClr val="FF0000"/>
                </a:solidFill>
                <a:cs typeface="Times New Roman" pitchFamily="18" charset="0"/>
              </a:rPr>
              <a:t>.*        (1.58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a:solidFill>
                  <a:srgbClr val="FF0000"/>
                </a:solidFill>
                <a:cs typeface="Times New Roman" pitchFamily="18" charset="0"/>
              </a:rPr>
              <a:t>Renewables (ERCOT)     (99.65 </a:t>
            </a:r>
            <a:r>
              <a:rPr lang="en-US" sz="1300" dirty="0">
                <a:solidFill>
                  <a:srgbClr val="FF0000"/>
                </a:solidFill>
                <a:cs typeface="Times New Roman" pitchFamily="18" charset="0"/>
              </a:rPr>
              <a:t>tons/day)         </a:t>
            </a:r>
          </a:p>
          <a:p>
            <a:pPr marL="514350" lvl="2" indent="-285750" algn="l">
              <a:lnSpc>
                <a:spcPct val="90000"/>
              </a:lnSpc>
              <a:spcBef>
                <a:spcPct val="20000"/>
              </a:spcBef>
              <a:buFont typeface="Arial" panose="020B0604020202020204" pitchFamily="34" charset="0"/>
              <a:buChar char="•"/>
              <a:tabLst>
                <a:tab pos="1031875" algn="l"/>
              </a:tabLst>
            </a:pPr>
            <a:r>
              <a:rPr lang="en-US" sz="1300" dirty="0">
                <a:solidFill>
                  <a:srgbClr val="FF0000"/>
                </a:solidFill>
                <a:cs typeface="Times New Roman" pitchFamily="18" charset="0"/>
              </a:rPr>
              <a:t>Residential AC </a:t>
            </a:r>
            <a:r>
              <a:rPr lang="en-US" sz="1300">
                <a:solidFill>
                  <a:srgbClr val="FF0000"/>
                </a:solidFill>
                <a:cs typeface="Times New Roman" pitchFamily="18" charset="0"/>
              </a:rPr>
              <a:t>Retrofits   (2.43 </a:t>
            </a:r>
            <a:r>
              <a:rPr lang="en-US" sz="1300" dirty="0">
                <a:solidFill>
                  <a:srgbClr val="FF0000"/>
                </a:solidFill>
                <a:cs typeface="Times New Roman" pitchFamily="18" charset="0"/>
              </a:rPr>
              <a:t>tons/day)          </a:t>
            </a:r>
          </a:p>
          <a:p>
            <a:pPr marL="457200" lvl="2" indent="-342900" algn="l">
              <a:lnSpc>
                <a:spcPct val="90000"/>
              </a:lnSpc>
              <a:spcBef>
                <a:spcPct val="20000"/>
              </a:spcBef>
              <a:buFont typeface="Wingdings" panose="05000000000000000000" pitchFamily="2" charset="2"/>
              <a:buChar char="Ø"/>
              <a:tabLst>
                <a:tab pos="1031875" algn="l"/>
              </a:tabLst>
            </a:pPr>
            <a:r>
              <a:rPr lang="en-US" sz="1400" b="1" dirty="0">
                <a:solidFill>
                  <a:srgbClr val="FF0000"/>
                </a:solidFill>
                <a:cs typeface="Times New Roman" pitchFamily="18" charset="0"/>
              </a:rPr>
              <a:t>Total </a:t>
            </a:r>
            <a:r>
              <a:rPr lang="en-US" sz="1400" b="1">
                <a:solidFill>
                  <a:srgbClr val="FF0000"/>
                </a:solidFill>
                <a:cs typeface="Times New Roman" pitchFamily="18" charset="0"/>
              </a:rPr>
              <a:t>(2019)                 (114.42 </a:t>
            </a:r>
            <a:r>
              <a:rPr lang="en-US" sz="1400" b="1" dirty="0">
                <a:solidFill>
                  <a:srgbClr val="FF0000"/>
                </a:solidFill>
                <a:cs typeface="Times New Roman" pitchFamily="18" charset="0"/>
              </a:rPr>
              <a:t>tons/day)</a:t>
            </a:r>
          </a:p>
        </p:txBody>
      </p:sp>
      <p:pic>
        <p:nvPicPr>
          <p:cNvPr id="2" name="Recorded Sound">
            <a:hlinkClick r:id="" action="ppaction://media"/>
            <a:extLst>
              <a:ext uri="{FF2B5EF4-FFF2-40B4-BE49-F238E27FC236}">
                <a16:creationId xmlns:a16="http://schemas.microsoft.com/office/drawing/2014/main" id="{DC1848F9-F43A-4C33-A791-71C26F5330A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565127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mph" presetSubtype="2" fill="hold" grpId="1" nodeType="clickEffect">
                                  <p:stCondLst>
                                    <p:cond delay="0"/>
                                  </p:stCondLst>
                                  <p:childTnLst>
                                    <p:animClr clrSpc="rgb" dir="cw">
                                      <p:cBhvr override="childStyle">
                                        <p:cTn id="18" dur="500" fill="hold"/>
                                        <p:tgtEl>
                                          <p:spTgt spid="27"/>
                                        </p:tgtEl>
                                        <p:attrNameLst>
                                          <p:attrName>style.color</p:attrName>
                                        </p:attrNameLst>
                                      </p:cBhvr>
                                      <p:to>
                                        <a:schemeClr val="tx1"/>
                                      </p:to>
                                    </p:animClr>
                                  </p:childTnLst>
                                </p:cTn>
                              </p:par>
                              <p:par>
                                <p:cTn id="19" presetID="3" presetClass="emph" presetSubtype="2" fill="hold" grpId="1" nodeType="withEffect">
                                  <p:stCondLst>
                                    <p:cond delay="0"/>
                                  </p:stCondLst>
                                  <p:childTnLst>
                                    <p:animClr clrSpc="rgb" dir="cw">
                                      <p:cBhvr override="childStyle">
                                        <p:cTn id="20" dur="500" fill="hold"/>
                                        <p:tgtEl>
                                          <p:spTgt spid="30"/>
                                        </p:tgtEl>
                                        <p:attrNameLst>
                                          <p:attrName>style.color</p:attrName>
                                        </p:attrNameLst>
                                      </p:cBhvr>
                                      <p:to>
                                        <a:schemeClr val="tx1"/>
                                      </p:to>
                                    </p:animClr>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2" nodeType="clickEffect">
                                  <p:stCondLst>
                                    <p:cond delay="0"/>
                                  </p:stCondLst>
                                  <p:childTnLst>
                                    <p:animMotion origin="layout" path="M -0.00087 3.7037E-6 L -0.46892 -0.00255 " pathEditMode="relative" rAng="0" ptsTypes="AA">
                                      <p:cBhvr>
                                        <p:cTn id="38" dur="500" fill="hold"/>
                                        <p:tgtEl>
                                          <p:spTgt spid="33"/>
                                        </p:tgtEl>
                                        <p:attrNameLst>
                                          <p:attrName>ppt_x</p:attrName>
                                          <p:attrName>ppt_y</p:attrName>
                                        </p:attrNameLst>
                                      </p:cBhvr>
                                      <p:rCtr x="-23403" y="-139"/>
                                    </p:animMotion>
                                  </p:childTnLst>
                                </p:cTn>
                              </p:par>
                              <p:par>
                                <p:cTn id="39" presetID="3" presetClass="emph" presetSubtype="2" fill="hold" grpId="1" nodeType="withEffect">
                                  <p:stCondLst>
                                    <p:cond delay="0"/>
                                  </p:stCondLst>
                                  <p:childTnLst>
                                    <p:animClr clrSpc="rgb" dir="cw">
                                      <p:cBhvr override="childStyle">
                                        <p:cTn id="40" dur="500" fill="hold"/>
                                        <p:tgtEl>
                                          <p:spTgt spid="33"/>
                                        </p:tgtEl>
                                        <p:attrNameLst>
                                          <p:attrName>style.color</p:attrName>
                                        </p:attrNameLst>
                                      </p:cBhvr>
                                      <p:to>
                                        <a:schemeClr val="tx1"/>
                                      </p:to>
                                    </p:animClr>
                                  </p:childTnLst>
                                </p:cTn>
                              </p:par>
                              <p:par>
                                <p:cTn id="41" presetID="3" presetClass="emph" presetSubtype="2" fill="hold" grpId="1" nodeType="withEffect">
                                  <p:stCondLst>
                                    <p:cond delay="0"/>
                                  </p:stCondLst>
                                  <p:childTnLst>
                                    <p:animClr clrSpc="rgb" dir="cw">
                                      <p:cBhvr override="childStyle">
                                        <p:cTn id="42" dur="500" fill="hold"/>
                                        <p:tgtEl>
                                          <p:spTgt spid="3"/>
                                        </p:tgtEl>
                                        <p:attrNameLst>
                                          <p:attrName>style.color</p:attrName>
                                        </p:attrNameLst>
                                      </p:cBhvr>
                                      <p:to>
                                        <a:schemeClr val="tx1"/>
                                      </p:to>
                                    </p:animClr>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par>
                                <p:cTn id="46" presetID="1" presetClass="entr" presetSubtype="0" fill="hold" nodeType="withEffect">
                                  <p:stCondLst>
                                    <p:cond delay="0"/>
                                  </p:stCondLst>
                                  <p:childTnLst>
                                    <p:set>
                                      <p:cBhvr>
                                        <p:cTn id="47" dur="1" fill="hold">
                                          <p:stCondLst>
                                            <p:cond delay="0"/>
                                          </p:stCondLst>
                                        </p:cTn>
                                        <p:tgtEl>
                                          <p:spTgt spid="45">
                                            <p:txEl>
                                              <p:pRg st="0" end="0"/>
                                            </p:txEl>
                                          </p:spTgt>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45">
                                            <p:txEl>
                                              <p:pRg st="1" end="1"/>
                                            </p:txEl>
                                          </p:spTgt>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45">
                                            <p:txEl>
                                              <p:pRg st="2" end="2"/>
                                            </p:txEl>
                                          </p:spTgt>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45">
                                            <p:txEl>
                                              <p:pRg st="3" end="3"/>
                                            </p:txEl>
                                          </p:spTgt>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45">
                                            <p:txEl>
                                              <p:pRg st="4" end="4"/>
                                            </p:txEl>
                                          </p:spTgt>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45">
                                            <p:txEl>
                                              <p:pRg st="5" end="5"/>
                                            </p:txEl>
                                          </p:spTgt>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45">
                                            <p:txEl>
                                              <p:pRg st="6" end="6"/>
                                            </p:txEl>
                                          </p:spTgt>
                                        </p:tgtEl>
                                        <p:attrNameLst>
                                          <p:attrName>style.visibility</p:attrName>
                                        </p:attrNameLst>
                                      </p:cBhvr>
                                      <p:to>
                                        <p:strVal val="visible"/>
                                      </p:to>
                                    </p:set>
                                  </p:childTnLst>
                                </p:cTn>
                              </p:par>
                              <p:par>
                                <p:cTn id="60" presetID="1" presetClass="entr" presetSubtype="0" fill="hold" nodeType="withEffect">
                                  <p:stCondLst>
                                    <p:cond delay="0"/>
                                  </p:stCondLst>
                                  <p:childTnLst>
                                    <p:set>
                                      <p:cBhvr>
                                        <p:cTn id="61" dur="1" fill="hold">
                                          <p:stCondLst>
                                            <p:cond delay="0"/>
                                          </p:stCondLst>
                                        </p:cTn>
                                        <p:tgtEl>
                                          <p:spTgt spid="5"/>
                                        </p:tgtEl>
                                        <p:attrNameLst>
                                          <p:attrName>style.visibility</p:attrName>
                                        </p:attrNameLst>
                                      </p:cBhvr>
                                      <p:to>
                                        <p:strVal val="visible"/>
                                      </p:to>
                                    </p:set>
                                  </p:childTnLst>
                                </p:cTn>
                              </p:par>
                              <p:par>
                                <p:cTn id="62" presetID="22" presetClass="entr" presetSubtype="8"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left)">
                                      <p:cBhvr>
                                        <p:cTn id="64" dur="500"/>
                                        <p:tgtEl>
                                          <p:spTgt spid="31"/>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wipe(left)">
                                      <p:cBhvr>
                                        <p:cTn id="67" dur="5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mediacall" presetSubtype="0" fill="hold" nodeType="clickEffect">
                                  <p:stCondLst>
                                    <p:cond delay="0"/>
                                  </p:stCondLst>
                                  <p:childTnLst>
                                    <p:cmd type="call" cmd="playFrom(0.0)">
                                      <p:cBhvr>
                                        <p:cTn id="71" dur="60952"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2" fill="hold" display="0">
                  <p:stCondLst>
                    <p:cond delay="indefinite"/>
                  </p:stCondLst>
                  <p:endCondLst>
                    <p:cond evt="onStopAudio" delay="0">
                      <p:tgtEl>
                        <p:sldTgt/>
                      </p:tgtEl>
                    </p:cond>
                  </p:endCondLst>
                </p:cTn>
                <p:tgtEl>
                  <p:spTgt spid="2"/>
                </p:tgtEl>
              </p:cMediaNode>
            </p:audio>
          </p:childTnLst>
        </p:cTn>
      </p:par>
    </p:tnLst>
    <p:bldLst>
      <p:bldP spid="27" grpId="0" animBg="1"/>
      <p:bldP spid="27" grpId="1" animBg="1"/>
      <p:bldP spid="3" grpId="0"/>
      <p:bldP spid="3" grpId="1"/>
      <p:bldP spid="30" grpId="0"/>
      <p:bldP spid="30" grpId="1"/>
      <p:bldP spid="19" grpId="0"/>
      <p:bldP spid="31" grpId="0" animBg="1"/>
      <p:bldP spid="32" grpId="0"/>
      <p:bldP spid="33" grpId="0" animBg="1"/>
      <p:bldP spid="33" grpId="1" animBg="1"/>
      <p:bldP spid="33" grpId="2"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625954" y="2910124"/>
            <a:ext cx="1954502" cy="2533815"/>
          </a:xfrm>
          <a:prstGeom prst="rect">
            <a:avLst/>
          </a:prstGeom>
          <a:ln w="3175">
            <a:solidFill>
              <a:schemeClr val="tx1"/>
            </a:solidFill>
          </a:ln>
        </p:spPr>
      </p:pic>
      <p:pic>
        <p:nvPicPr>
          <p:cNvPr id="49" name="Picture 2"/>
          <p:cNvPicPr preferRelativeResize="0">
            <a:picLocks noChangeArrowheads="1"/>
          </p:cNvPicPr>
          <p:nvPr/>
        </p:nvPicPr>
        <p:blipFill>
          <a:blip r:embed="rId6" cstate="print">
            <a:extLst>
              <a:ext uri="{28A0092B-C50C-407E-A947-70E740481C1C}">
                <a14:useLocalDpi xmlns:a14="http://schemas.microsoft.com/office/drawing/2010/main" val="0"/>
              </a:ext>
            </a:extLst>
          </a:blip>
          <a:srcRect/>
          <a:stretch/>
        </p:blipFill>
        <p:spPr bwMode="auto">
          <a:xfrm>
            <a:off x="6253381" y="3373339"/>
            <a:ext cx="1900019" cy="2462404"/>
          </a:xfrm>
          <a:prstGeom prst="rect">
            <a:avLst/>
          </a:prstGeom>
          <a:noFill/>
          <a:ln w="31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5"/>
          <p:cNvPicPr preferRelativeResize="0">
            <a:picLocks noChangeArrowheads="1"/>
          </p:cNvPicPr>
          <p:nvPr/>
        </p:nvPicPr>
        <p:blipFill>
          <a:blip r:embed="rId7" cstate="print">
            <a:extLst>
              <a:ext uri="{28A0092B-C50C-407E-A947-70E740481C1C}">
                <a14:useLocalDpi xmlns:a14="http://schemas.microsoft.com/office/drawing/2010/main" val="0"/>
              </a:ext>
            </a:extLst>
          </a:blip>
          <a:srcRect/>
          <a:stretch/>
        </p:blipFill>
        <p:spPr bwMode="auto">
          <a:xfrm>
            <a:off x="6791195" y="3810000"/>
            <a:ext cx="1895605" cy="2460086"/>
          </a:xfrm>
          <a:prstGeom prst="rect">
            <a:avLst/>
          </a:prstGeom>
          <a:noFill/>
          <a:ln w="31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3"/>
          <p:cNvPicPr preferRelativeResize="0">
            <a:picLocks noChangeArrowheads="1"/>
          </p:cNvPicPr>
          <p:nvPr/>
        </p:nvPicPr>
        <p:blipFill>
          <a:blip r:embed="rId8" cstate="print">
            <a:extLst>
              <a:ext uri="{28A0092B-C50C-407E-A947-70E740481C1C}">
                <a14:useLocalDpi xmlns:a14="http://schemas.microsoft.com/office/drawing/2010/main" val="0"/>
              </a:ext>
            </a:extLst>
          </a:blip>
          <a:srcRect/>
          <a:stretch/>
        </p:blipFill>
        <p:spPr bwMode="auto">
          <a:xfrm>
            <a:off x="7264939" y="4393462"/>
            <a:ext cx="1897011" cy="2464538"/>
          </a:xfrm>
          <a:prstGeom prst="rect">
            <a:avLst/>
          </a:prstGeom>
          <a:noFill/>
          <a:ln w="31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l" eaLnBrk="1" hangingPunct="1">
              <a:spcBef>
                <a:spcPct val="0"/>
              </a:spcBef>
            </a:pPr>
            <a:endParaRPr lang="en-US" sz="2800">
              <a:solidFill>
                <a:srgbClr val="000000"/>
              </a:solidFill>
              <a:cs typeface="Arial" charset="0"/>
            </a:endParaRPr>
          </a:p>
        </p:txBody>
      </p:sp>
      <p:sp>
        <p:nvSpPr>
          <p:cNvPr id="30" name="Title 1"/>
          <p:cNvSpPr txBox="1">
            <a:spLocks/>
          </p:cNvSpPr>
          <p:nvPr/>
        </p:nvSpPr>
        <p:spPr bwMode="auto">
          <a:xfrm>
            <a:off x="67411" y="1173028"/>
            <a:ext cx="5649657"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0" marR="0" lvl="0" indent="0" algn="l" defTabSz="914400" eaLnBrk="0" fontAlgn="auto" latinLnBrk="0" hangingPunct="0">
              <a:lnSpc>
                <a:spcPct val="100000"/>
              </a:lnSpc>
              <a:spcBef>
                <a:spcPct val="0"/>
              </a:spcBef>
              <a:spcAft>
                <a:spcPts val="0"/>
              </a:spcAft>
              <a:buClrTx/>
              <a:buSzTx/>
              <a:buFontTx/>
              <a:buNone/>
              <a:tabLst/>
              <a:defRPr/>
            </a:pPr>
            <a:r>
              <a:rPr kumimoji="0" lang="en-US" sz="2200" b="0" i="0" u="none" strike="noStrike" kern="0" cap="none" spc="0" normalizeH="0" baseline="0" noProof="0" dirty="0">
                <a:ln>
                  <a:noFill/>
                </a:ln>
                <a:solidFill>
                  <a:srgbClr val="000000"/>
                </a:solidFill>
                <a:effectLst/>
                <a:uLnTx/>
                <a:uFillTx/>
                <a:latin typeface="Arial" charset="0"/>
                <a:cs typeface="Arial" charset="0"/>
              </a:rPr>
              <a:t>Reports: 2002 </a:t>
            </a:r>
            <a:r>
              <a:rPr kumimoji="0" lang="en-US" sz="2200" b="0" i="0" u="none" strike="noStrike" kern="0" cap="none" spc="0" normalizeH="0" baseline="0" noProof="0">
                <a:ln>
                  <a:noFill/>
                </a:ln>
                <a:solidFill>
                  <a:srgbClr val="000000"/>
                </a:solidFill>
                <a:effectLst/>
                <a:uLnTx/>
                <a:uFillTx/>
                <a:latin typeface="Arial" charset="0"/>
                <a:cs typeface="Arial" charset="0"/>
              </a:rPr>
              <a:t>through 2019</a:t>
            </a:r>
            <a:endParaRPr kumimoji="0" lang="en-US" sz="2200" b="0" i="0" u="none" strike="noStrike" kern="0" cap="none" spc="0" normalizeH="0" baseline="0" noProof="0" dirty="0">
              <a:ln>
                <a:noFill/>
              </a:ln>
              <a:solidFill>
                <a:srgbClr val="000000"/>
              </a:solidFill>
              <a:effectLst/>
              <a:uLnTx/>
              <a:uFillTx/>
              <a:latin typeface="Arial" charset="0"/>
              <a:cs typeface="Arial" charset="0"/>
            </a:endParaRPr>
          </a:p>
        </p:txBody>
      </p:sp>
      <p:sp>
        <p:nvSpPr>
          <p:cNvPr id="43"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400" b="1" dirty="0">
                <a:solidFill>
                  <a:schemeClr val="bg1"/>
                </a:solidFill>
                <a:latin typeface="Arial" pitchFamily="34" charset="0"/>
              </a:rPr>
              <a:t>REPORTS AND PAPERS: TERP</a:t>
            </a:r>
          </a:p>
        </p:txBody>
      </p:sp>
      <p:grpSp>
        <p:nvGrpSpPr>
          <p:cNvPr id="6" name="Group 5"/>
          <p:cNvGrpSpPr/>
          <p:nvPr/>
        </p:nvGrpSpPr>
        <p:grpSpPr>
          <a:xfrm>
            <a:off x="261292" y="1721439"/>
            <a:ext cx="5303520" cy="4701568"/>
            <a:chOff x="261292" y="1721439"/>
            <a:chExt cx="5303520" cy="4701568"/>
          </a:xfrm>
        </p:grpSpPr>
        <p:pic>
          <p:nvPicPr>
            <p:cNvPr id="5" name="Picture 4"/>
            <p:cNvPicPr>
              <a:picLocks/>
            </p:cNvPicPr>
            <p:nvPr/>
          </p:nvPicPr>
          <p:blipFill>
            <a:blip r:embed="rId9" cstate="print">
              <a:extLst>
                <a:ext uri="{28A0092B-C50C-407E-A947-70E740481C1C}">
                  <a14:useLocalDpi xmlns:a14="http://schemas.microsoft.com/office/drawing/2010/main" val="0"/>
                </a:ext>
              </a:extLst>
            </a:blip>
            <a:stretch>
              <a:fillRect/>
            </a:stretch>
          </p:blipFill>
          <p:spPr>
            <a:xfrm>
              <a:off x="261292" y="1721439"/>
              <a:ext cx="5303520" cy="4701568"/>
            </a:xfrm>
            <a:prstGeom prst="rect">
              <a:avLst/>
            </a:prstGeom>
          </p:spPr>
        </p:pic>
        <p:sp>
          <p:nvSpPr>
            <p:cNvPr id="33" name="Rectangle 20"/>
            <p:cNvSpPr>
              <a:spLocks noChangeArrowheads="1"/>
            </p:cNvSpPr>
            <p:nvPr/>
          </p:nvSpPr>
          <p:spPr bwMode="auto">
            <a:xfrm>
              <a:off x="3657600" y="1856421"/>
              <a:ext cx="285750" cy="137160"/>
            </a:xfrm>
            <a:prstGeom prst="rect">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rgbClr val="000000"/>
                </a:solidFill>
                <a:cs typeface="Arial" charset="0"/>
              </a:endParaRPr>
            </a:p>
          </p:txBody>
        </p:sp>
        <p:sp>
          <p:nvSpPr>
            <p:cNvPr id="28" name="Rectangle 20"/>
            <p:cNvSpPr>
              <a:spLocks noChangeArrowheads="1"/>
            </p:cNvSpPr>
            <p:nvPr/>
          </p:nvSpPr>
          <p:spPr bwMode="auto">
            <a:xfrm>
              <a:off x="3657601" y="2578608"/>
              <a:ext cx="795528" cy="164592"/>
            </a:xfrm>
            <a:prstGeom prst="rect">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342900" indent="-342900" algn="l">
                <a:spcBef>
                  <a:spcPct val="20000"/>
                </a:spcBef>
                <a:buFontTx/>
                <a:buChar char="•"/>
              </a:pPr>
              <a:endParaRPr lang="en-US" sz="2800">
                <a:solidFill>
                  <a:srgbClr val="000000"/>
                </a:solidFill>
                <a:cs typeface="Arial" charset="0"/>
              </a:endParaRPr>
            </a:p>
          </p:txBody>
        </p:sp>
      </p:grpSp>
      <p:sp>
        <p:nvSpPr>
          <p:cNvPr id="44" name="Content Placeholder 2"/>
          <p:cNvSpPr>
            <a:spLocks/>
          </p:cNvSpPr>
          <p:nvPr/>
        </p:nvSpPr>
        <p:spPr bwMode="auto">
          <a:xfrm>
            <a:off x="5808232" y="1145588"/>
            <a:ext cx="3335767" cy="5357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200" dirty="0">
                <a:solidFill>
                  <a:srgbClr val="0000FF"/>
                </a:solidFill>
                <a:cs typeface="Arial" charset="0"/>
              </a:rPr>
              <a:t>Recent Reports:</a:t>
            </a:r>
          </a:p>
          <a:p>
            <a:pPr marL="285750" indent="-171450" algn="l">
              <a:spcBef>
                <a:spcPct val="20000"/>
              </a:spcBef>
              <a:buFont typeface="Arial" pitchFamily="34" charset="0"/>
              <a:buChar char="•"/>
              <a:defRPr/>
            </a:pPr>
            <a:r>
              <a:rPr lang="en-US" sz="1000" dirty="0">
                <a:solidFill>
                  <a:srgbClr val="0000FF"/>
                </a:solidFill>
                <a:cs typeface="Arial" charset="0"/>
              </a:rPr>
              <a:t>Statewide 2019 Air Emission Calculations from Wind and Other Renewables (Vol I and Vol II)</a:t>
            </a:r>
          </a:p>
          <a:p>
            <a:pPr marL="285750" indent="-171450" algn="l">
              <a:spcBef>
                <a:spcPct val="20000"/>
              </a:spcBef>
              <a:buFont typeface="Arial" pitchFamily="34" charset="0"/>
              <a:buChar char="•"/>
              <a:defRPr/>
            </a:pPr>
            <a:r>
              <a:rPr lang="en-US" sz="1000" dirty="0">
                <a:solidFill>
                  <a:srgbClr val="0000FF"/>
                </a:solidFill>
                <a:cs typeface="Arial" charset="0"/>
              </a:rPr>
              <a:t>TCEQ 2019 Annual Preliminary Report: Integrated NOx Emissions Savings from EE/RE Programs Statewide</a:t>
            </a:r>
          </a:p>
          <a:p>
            <a:pPr marL="285750" indent="-171450" algn="l">
              <a:spcBef>
                <a:spcPct val="20000"/>
              </a:spcBef>
              <a:buFont typeface="Arial" pitchFamily="34" charset="0"/>
              <a:buChar char="•"/>
              <a:defRPr/>
            </a:pPr>
            <a:r>
              <a:rPr lang="en-US" sz="1000" dirty="0">
                <a:solidFill>
                  <a:srgbClr val="0000FF"/>
                </a:solidFill>
                <a:cs typeface="Arial" charset="0"/>
              </a:rPr>
              <a:t>TCEQ 2019 Annual Report Volume I: Technical Report</a:t>
            </a:r>
          </a:p>
          <a:p>
            <a:pPr marL="285750" indent="-171450" algn="l">
              <a:spcBef>
                <a:spcPct val="20000"/>
              </a:spcBef>
              <a:buFont typeface="Arial" pitchFamily="34" charset="0"/>
              <a:buChar char="•"/>
              <a:defRPr/>
            </a:pPr>
            <a:r>
              <a:rPr lang="en-US" sz="1000" dirty="0">
                <a:solidFill>
                  <a:srgbClr val="0000FF"/>
                </a:solidFill>
                <a:cs typeface="Arial" charset="0"/>
              </a:rPr>
              <a:t>TCEQ 2019 Annual Report Volume II: Technical Appendix</a:t>
            </a:r>
          </a:p>
        </p:txBody>
      </p:sp>
      <p:pic>
        <p:nvPicPr>
          <p:cNvPr id="3" name="Recorded Sound">
            <a:hlinkClick r:id="" action="ppaction://media"/>
            <a:extLst>
              <a:ext uri="{FF2B5EF4-FFF2-40B4-BE49-F238E27FC236}">
                <a16:creationId xmlns:a16="http://schemas.microsoft.com/office/drawing/2014/main" id="{3F66A401-4EFC-47D0-B4DA-A6E2A7DAC9D3}"/>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3510567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4">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3875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0" y="1110457"/>
            <a:ext cx="9144000" cy="337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None/>
              <a:tabLst>
                <a:tab pos="463550" algn="l"/>
              </a:tabLst>
              <a:defRPr/>
            </a:pPr>
            <a:r>
              <a:rPr kumimoji="0" lang="en-US" sz="2000" b="0" i="0" u="none" strike="noStrike" kern="0" cap="none" spc="0" normalizeH="0" baseline="0" noProof="0" dirty="0">
                <a:ln>
                  <a:noFill/>
                </a:ln>
                <a:solidFill>
                  <a:srgbClr val="000000"/>
                </a:solidFill>
                <a:effectLst/>
                <a:uLnTx/>
                <a:uFillTx/>
                <a:latin typeface="Arial"/>
              </a:rPr>
              <a:t>Legislation to Reduce Energy/Emissions 2001 to Present</a:t>
            </a:r>
            <a:endParaRPr kumimoji="0" lang="en-US" b="0" i="0" u="none" strike="noStrike" kern="0" cap="none" spc="0" normalizeH="0" baseline="0" noProof="0" dirty="0">
              <a:ln>
                <a:noFill/>
              </a:ln>
              <a:solidFill>
                <a:srgbClr val="000000"/>
              </a:solidFill>
              <a:effectLst/>
              <a:uLnTx/>
              <a:uFillTx/>
              <a:latin typeface="Arial"/>
            </a:endParaRPr>
          </a:p>
        </p:txBody>
      </p:sp>
      <p:sp>
        <p:nvSpPr>
          <p:cNvPr id="5" name="Rectangle 4"/>
          <p:cNvSpPr>
            <a:spLocks noChangeArrowheads="1"/>
          </p:cNvSpPr>
          <p:nvPr/>
        </p:nvSpPr>
        <p:spPr bwMode="auto">
          <a:xfrm>
            <a:off x="3735388" y="2149475"/>
            <a:ext cx="63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buFontTx/>
              <a:buChar char="•"/>
            </a:pPr>
            <a:endParaRPr lang="en-US" sz="2800">
              <a:solidFill>
                <a:srgbClr val="000000"/>
              </a:solidFill>
              <a:cs typeface="Arial" charset="0"/>
            </a:endParaRPr>
          </a:p>
        </p:txBody>
      </p:sp>
      <p:sp>
        <p:nvSpPr>
          <p:cNvPr id="6" name="Rectangle 5"/>
          <p:cNvSpPr>
            <a:spLocks noChangeArrowheads="1"/>
          </p:cNvSpPr>
          <p:nvPr/>
        </p:nvSpPr>
        <p:spPr bwMode="auto">
          <a:xfrm>
            <a:off x="3735388" y="2149475"/>
            <a:ext cx="63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buFontTx/>
              <a:buChar char="•"/>
            </a:pPr>
            <a:endParaRPr lang="en-US" sz="2800">
              <a:solidFill>
                <a:srgbClr val="000000"/>
              </a:solidFill>
              <a:cs typeface="Arial" charset="0"/>
            </a:endParaRPr>
          </a:p>
        </p:txBody>
      </p:sp>
      <p:sp>
        <p:nvSpPr>
          <p:cNvPr id="7" name="Rectangle 6"/>
          <p:cNvSpPr>
            <a:spLocks noChangeArrowheads="1"/>
          </p:cNvSpPr>
          <p:nvPr/>
        </p:nvSpPr>
        <p:spPr bwMode="auto">
          <a:xfrm>
            <a:off x="8753475" y="2149475"/>
            <a:ext cx="63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buFontTx/>
              <a:buChar char="•"/>
            </a:pPr>
            <a:endParaRPr lang="en-US" sz="2800">
              <a:solidFill>
                <a:srgbClr val="000000"/>
              </a:solidFill>
              <a:cs typeface="Arial" charset="0"/>
            </a:endParaRPr>
          </a:p>
        </p:txBody>
      </p:sp>
      <p:sp>
        <p:nvSpPr>
          <p:cNvPr id="8" name="Rectangle 7"/>
          <p:cNvSpPr>
            <a:spLocks noChangeArrowheads="1"/>
          </p:cNvSpPr>
          <p:nvPr/>
        </p:nvSpPr>
        <p:spPr bwMode="auto">
          <a:xfrm>
            <a:off x="8753475" y="2149475"/>
            <a:ext cx="63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buFontTx/>
              <a:buChar char="•"/>
            </a:pPr>
            <a:endParaRPr lang="en-US" sz="2800">
              <a:solidFill>
                <a:srgbClr val="000000"/>
              </a:solidFill>
              <a:cs typeface="Arial" charset="0"/>
            </a:endParaRPr>
          </a:p>
        </p:txBody>
      </p:sp>
      <p:sp>
        <p:nvSpPr>
          <p:cNvPr id="9" name="Rectangle 8"/>
          <p:cNvSpPr>
            <a:spLocks noChangeArrowheads="1"/>
          </p:cNvSpPr>
          <p:nvPr/>
        </p:nvSpPr>
        <p:spPr bwMode="auto">
          <a:xfrm>
            <a:off x="3735388" y="6532563"/>
            <a:ext cx="6350" cy="4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buFontTx/>
              <a:buChar char="•"/>
            </a:pPr>
            <a:endParaRPr lang="en-US" sz="2800">
              <a:solidFill>
                <a:srgbClr val="000000"/>
              </a:solidFill>
              <a:cs typeface="Arial" charset="0"/>
            </a:endParaRPr>
          </a:p>
        </p:txBody>
      </p:sp>
      <p:sp>
        <p:nvSpPr>
          <p:cNvPr id="10" name="Rectangle 9"/>
          <p:cNvSpPr>
            <a:spLocks noChangeArrowheads="1"/>
          </p:cNvSpPr>
          <p:nvPr/>
        </p:nvSpPr>
        <p:spPr bwMode="auto">
          <a:xfrm>
            <a:off x="3735388" y="6532563"/>
            <a:ext cx="6350" cy="4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buFontTx/>
              <a:buChar char="•"/>
            </a:pPr>
            <a:endParaRPr lang="en-US" sz="2800">
              <a:solidFill>
                <a:srgbClr val="000000"/>
              </a:solidFill>
              <a:cs typeface="Arial" charset="0"/>
            </a:endParaRPr>
          </a:p>
        </p:txBody>
      </p:sp>
      <p:sp>
        <p:nvSpPr>
          <p:cNvPr id="14" name="Rectangle 13"/>
          <p:cNvSpPr>
            <a:spLocks noChangeArrowheads="1"/>
          </p:cNvSpPr>
          <p:nvPr/>
        </p:nvSpPr>
        <p:spPr bwMode="auto">
          <a:xfrm>
            <a:off x="2152650" y="15144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20000"/>
              </a:spcBef>
              <a:buFontTx/>
              <a:buChar char="•"/>
            </a:pPr>
            <a:endParaRPr lang="en-US" sz="2800">
              <a:solidFill>
                <a:srgbClr val="000000"/>
              </a:solidFill>
              <a:cs typeface="Arial" charset="0"/>
            </a:endParaRPr>
          </a:p>
        </p:txBody>
      </p:sp>
      <p:sp>
        <p:nvSpPr>
          <p:cNvPr id="15" name="Line 14"/>
          <p:cNvSpPr>
            <a:spLocks noChangeShapeType="1"/>
          </p:cNvSpPr>
          <p:nvPr/>
        </p:nvSpPr>
        <p:spPr bwMode="auto">
          <a:xfrm>
            <a:off x="8863013" y="2695575"/>
            <a:ext cx="0" cy="33893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algn="l" eaLnBrk="1" hangingPunct="1">
              <a:spcBef>
                <a:spcPct val="0"/>
              </a:spcBef>
            </a:pPr>
            <a:endParaRPr lang="en-US" sz="2800">
              <a:solidFill>
                <a:srgbClr val="000000"/>
              </a:solidFill>
              <a:cs typeface="Arial" charset="0"/>
            </a:endParaRPr>
          </a:p>
        </p:txBody>
      </p:sp>
      <p:sp>
        <p:nvSpPr>
          <p:cNvPr id="16" name="Rectangle 15"/>
          <p:cNvSpPr>
            <a:spLocks noChangeArrowheads="1"/>
          </p:cNvSpPr>
          <p:nvPr/>
        </p:nvSpPr>
        <p:spPr bwMode="auto">
          <a:xfrm>
            <a:off x="2152650" y="15144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20000"/>
              </a:spcBef>
              <a:buFontTx/>
              <a:buChar char="•"/>
            </a:pPr>
            <a:endParaRPr lang="en-US" sz="2800">
              <a:solidFill>
                <a:srgbClr val="000000"/>
              </a:solidFill>
              <a:cs typeface="Arial" charset="0"/>
            </a:endParaRPr>
          </a:p>
        </p:txBody>
      </p:sp>
      <p:sp>
        <p:nvSpPr>
          <p:cNvPr id="17" name="Text Box 20"/>
          <p:cNvSpPr txBox="1">
            <a:spLocks noChangeArrowheads="1"/>
          </p:cNvSpPr>
          <p:nvPr/>
        </p:nvSpPr>
        <p:spPr bwMode="auto">
          <a:xfrm>
            <a:off x="76200" y="1531775"/>
            <a:ext cx="4778375" cy="486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a:solidFill>
                  <a:schemeClr val="tx1"/>
                </a:solidFill>
                <a:latin typeface="Arial" charset="0"/>
                <a:cs typeface="Arial" charset="0"/>
              </a:defRPr>
            </a:lvl1pPr>
            <a:lvl2pPr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1" i="0" u="none" strike="noStrike" kern="0" cap="none" spc="0" normalizeH="0" baseline="0" noProof="0" dirty="0">
                <a:ln>
                  <a:noFill/>
                </a:ln>
                <a:solidFill>
                  <a:srgbClr val="000000"/>
                </a:solidFill>
                <a:effectLst/>
                <a:uLnTx/>
                <a:uFillTx/>
                <a:latin typeface="Arial" charset="0"/>
                <a:cs typeface="Arial" charset="0"/>
              </a:rPr>
              <a:t>Senate Bill 5 (77th Legislature, 2001) </a:t>
            </a: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cs typeface="Arial" charset="0"/>
              </a:rPr>
              <a:t>Ch. 386. Texas Emissions Reduction Plan </a:t>
            </a: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Sec. 386.205. Evaluation Of State Energy Efficiency Programs (with PUC)</a:t>
            </a: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cs typeface="Arial" charset="0"/>
              </a:rPr>
              <a:t>Ch. 388.  Texas Building Energy Performance Standards </a:t>
            </a: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Sec. 388.003.  Adoption Of Building Energy Efficiency Performance Standards. </a:t>
            </a: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Sec. 388.004.  Enforcement Of Energy Standards Outside Of Municipality. </a:t>
            </a: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Sec. 388.007.  Distribution Of Information And Technical Assistance. </a:t>
            </a: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Sec. 388.008.  Development Of Home Energy Ratings. </a:t>
            </a:r>
          </a:p>
          <a:p>
            <a:pPr marL="231775" marR="0" lvl="1" algn="l" defTabSz="914400" eaLnBrk="0" fontAlgn="auto" latinLnBrk="0" hangingPunct="0">
              <a:lnSpc>
                <a:spcPct val="95000"/>
              </a:lnSpc>
              <a:spcBef>
                <a:spcPct val="20000"/>
              </a:spcBef>
              <a:spcAft>
                <a:spcPts val="0"/>
              </a:spcAft>
              <a:buClrTx/>
              <a:buSzTx/>
              <a:buFontTx/>
              <a:buNone/>
              <a:tabLst/>
              <a:defRPr/>
            </a:pPr>
            <a:endParaRPr kumimoji="0" lang="en-US" sz="800" b="0" i="0" u="none" strike="noStrike" kern="0" cap="none" spc="0" normalizeH="0" baseline="0" noProof="0" dirty="0">
              <a:ln>
                <a:noFill/>
              </a:ln>
              <a:solidFill>
                <a:srgbClr val="6F0101"/>
              </a:solidFill>
              <a:effectLst/>
              <a:uLnTx/>
              <a:uFillTx/>
              <a:latin typeface="Arial" charset="0"/>
              <a:cs typeface="Arial" charset="0"/>
            </a:endParaRP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1" i="0" u="none" strike="noStrike" kern="0" cap="none" spc="0" normalizeH="0" baseline="0" noProof="0" dirty="0">
                <a:ln>
                  <a:noFill/>
                </a:ln>
                <a:solidFill>
                  <a:srgbClr val="000000"/>
                </a:solidFill>
                <a:effectLst/>
                <a:uLnTx/>
                <a:uFillTx/>
                <a:latin typeface="Arial" charset="0"/>
                <a:cs typeface="Arial" charset="0"/>
              </a:rPr>
              <a:t>TERP Amended (78th Legislature, 2003) </a:t>
            </a: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cs typeface="Arial" charset="0"/>
              </a:rPr>
              <a:t>Ch. 388.  Texas Building Energy Performance Standards </a:t>
            </a: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(HB 1365) Sec. 388.004. Enforcement Of Energy Standards Outside Of Municipality.</a:t>
            </a: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(HB 1365) Sec. 388.009.  Energy-Efficient Building Program. </a:t>
            </a: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cs typeface="Arial" charset="0"/>
              </a:rPr>
              <a:t>Ch. 388.  Texas Building Energy Performance Standards</a:t>
            </a:r>
            <a:endParaRPr kumimoji="0" lang="en-US" sz="800" b="1" i="0" u="none" strike="noStrike" kern="0" cap="none" spc="0" normalizeH="0" baseline="0" noProof="0" dirty="0">
              <a:ln>
                <a:noFill/>
              </a:ln>
              <a:solidFill>
                <a:srgbClr val="000000"/>
              </a:solidFill>
              <a:effectLst/>
              <a:uLnTx/>
              <a:uFillTx/>
              <a:latin typeface="Arial" charset="0"/>
              <a:cs typeface="Arial" charset="0"/>
            </a:endParaRP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(HB 3235) Sec. 388.009. Certification of Municipal Inspectors.</a:t>
            </a:r>
          </a:p>
          <a:p>
            <a:pPr marL="231775" marR="0" lvl="1" algn="l" defTabSz="914400" eaLnBrk="0" fontAlgn="auto" latinLnBrk="0" hangingPunct="0">
              <a:lnSpc>
                <a:spcPct val="95000"/>
              </a:lnSpc>
              <a:spcBef>
                <a:spcPct val="20000"/>
              </a:spcBef>
              <a:spcAft>
                <a:spcPts val="0"/>
              </a:spcAft>
              <a:buClrTx/>
              <a:buSzTx/>
              <a:buFontTx/>
              <a:buNone/>
              <a:tabLst/>
              <a:defRPr/>
            </a:pPr>
            <a:endParaRPr kumimoji="0" lang="en-US" sz="800" b="0" i="0" u="none" strike="noStrike" kern="0" cap="none" spc="0" normalizeH="0" baseline="0" noProof="0" dirty="0">
              <a:ln>
                <a:noFill/>
              </a:ln>
              <a:solidFill>
                <a:srgbClr val="6F0101"/>
              </a:solidFill>
              <a:effectLst/>
              <a:uLnTx/>
              <a:uFillTx/>
              <a:latin typeface="Arial" charset="0"/>
              <a:cs typeface="Arial" charset="0"/>
            </a:endParaRP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1" i="0" u="none" strike="noStrike" kern="0" cap="none" spc="0" normalizeH="0" baseline="0" noProof="0" dirty="0">
                <a:ln>
                  <a:noFill/>
                </a:ln>
                <a:solidFill>
                  <a:srgbClr val="000000"/>
                </a:solidFill>
                <a:effectLst/>
                <a:uLnTx/>
                <a:uFillTx/>
                <a:latin typeface="Arial" charset="0"/>
                <a:cs typeface="Arial" charset="0"/>
              </a:rPr>
              <a:t>TERP Amended (79th Legislature, 2005) </a:t>
            </a: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cs typeface="Arial" charset="0"/>
              </a:rPr>
              <a:t>Ch. 382. Health and Safety Code </a:t>
            </a: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(HB 2129) Sec. 386.056 Development of Creditable Statewide emissions from wind and other renewables. </a:t>
            </a:r>
          </a:p>
          <a:p>
            <a:pPr marL="231775" marR="0" lvl="1"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(HB 965) Sec. 382.0275 Commission Action Relating to Water Heaters</a:t>
            </a:r>
          </a:p>
          <a:p>
            <a:pPr marL="231775" marR="0" lvl="1" algn="l" defTabSz="914400" eaLnBrk="0" fontAlgn="auto" latinLnBrk="0" hangingPunct="0">
              <a:lnSpc>
                <a:spcPct val="95000"/>
              </a:lnSpc>
              <a:spcBef>
                <a:spcPct val="20000"/>
              </a:spcBef>
              <a:spcAft>
                <a:spcPts val="0"/>
              </a:spcAft>
              <a:buClrTx/>
              <a:buSzTx/>
              <a:buFontTx/>
              <a:buNone/>
              <a:tabLst/>
              <a:defRPr/>
            </a:pPr>
            <a:endParaRPr kumimoji="0" lang="en-US" sz="800" b="1" i="0" u="none" strike="noStrike" kern="0" cap="none" spc="0" normalizeH="0" baseline="0" noProof="0" dirty="0">
              <a:ln>
                <a:noFill/>
              </a:ln>
              <a:solidFill>
                <a:srgbClr val="000000"/>
              </a:solidFill>
              <a:effectLst/>
              <a:uLnTx/>
              <a:uFillTx/>
              <a:latin typeface="Arial" charset="0"/>
              <a:cs typeface="Arial" charset="0"/>
            </a:endParaRPr>
          </a:p>
          <a:p>
            <a:pPr marL="342900" marR="0" lvl="0" indent="-342900" algn="l" defTabSz="914400" eaLnBrk="1" fontAlgn="auto" latinLnBrk="0" hangingPunct="1">
              <a:lnSpc>
                <a:spcPct val="95000"/>
              </a:lnSpc>
              <a:spcBef>
                <a:spcPct val="0"/>
              </a:spcBef>
              <a:spcAft>
                <a:spcPts val="0"/>
              </a:spcAft>
              <a:buClrTx/>
              <a:buSzTx/>
              <a:buFontTx/>
              <a:buNone/>
              <a:tabLst/>
              <a:defRPr/>
            </a:pPr>
            <a:r>
              <a:rPr kumimoji="0" lang="en-US" sz="800" b="1" i="0" u="none" strike="noStrike" kern="0" cap="none" spc="0" normalizeH="0" baseline="0" noProof="0" dirty="0">
                <a:ln>
                  <a:noFill/>
                </a:ln>
                <a:solidFill>
                  <a:srgbClr val="000000"/>
                </a:solidFill>
                <a:effectLst/>
                <a:uLnTx/>
                <a:uFillTx/>
                <a:latin typeface="Arial" charset="0"/>
                <a:cs typeface="Arial" charset="0"/>
              </a:rPr>
              <a:t>TERP Amended (80th Legislature, 2007)</a:t>
            </a:r>
          </a:p>
          <a:p>
            <a:pPr marL="342900" marR="0" lvl="0" indent="-342900" algn="l" defTabSz="914400" eaLnBrk="1" fontAlgn="auto" latinLnBrk="0" hangingPunct="1">
              <a:lnSpc>
                <a:spcPct val="95000"/>
              </a:lnSpc>
              <a:spcBef>
                <a:spcPct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cs typeface="Arial" charset="0"/>
              </a:rPr>
              <a:t>Ch. 382. Health and Safety Code</a:t>
            </a:r>
          </a:p>
          <a:p>
            <a:pPr marL="231775" marR="0" lvl="0" indent="0" algn="l" defTabSz="914400" eaLnBrk="1" fontAlgn="auto" latinLnBrk="0" hangingPunct="1">
              <a:lnSpc>
                <a:spcPct val="95000"/>
              </a:lnSpc>
              <a:spcBef>
                <a:spcPct val="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(HB 3693) Sec. 388.003 added subsection (b-1), (b-2), (b-3) that allows SECO to adopt new editions of the IECC based on written recommendations from the Laboratory.</a:t>
            </a:r>
          </a:p>
          <a:p>
            <a:pPr marL="231775" marR="0" lvl="0" indent="0" algn="l" defTabSz="914400" eaLnBrk="1" fontAlgn="auto" latinLnBrk="0" hangingPunct="1">
              <a:lnSpc>
                <a:spcPct val="95000"/>
              </a:lnSpc>
              <a:spcBef>
                <a:spcPct val="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(HB 3693) Sec. 388.008 Development of Standardized report formats for newly</a:t>
            </a:r>
            <a:r>
              <a:rPr kumimoji="0" lang="en-US" sz="800" b="0" i="0" u="none" strike="noStrike" kern="0" cap="none" spc="0" normalizeH="0" noProof="0" dirty="0">
                <a:ln>
                  <a:noFill/>
                </a:ln>
                <a:solidFill>
                  <a:srgbClr val="6F0101"/>
                </a:solidFill>
                <a:effectLst/>
                <a:uLnTx/>
                <a:uFillTx/>
                <a:latin typeface="Arial" charset="0"/>
                <a:cs typeface="Arial" charset="0"/>
              </a:rPr>
              <a:t> </a:t>
            </a:r>
            <a:r>
              <a:rPr kumimoji="0" lang="en-US" sz="800" b="0" i="0" u="none" strike="noStrike" kern="0" cap="none" spc="0" normalizeH="0" baseline="0" noProof="0" dirty="0">
                <a:ln>
                  <a:noFill/>
                </a:ln>
                <a:solidFill>
                  <a:srgbClr val="6F0101"/>
                </a:solidFill>
                <a:effectLst/>
                <a:uLnTx/>
                <a:uFillTx/>
                <a:latin typeface="Arial" charset="0"/>
                <a:cs typeface="Arial" charset="0"/>
              </a:rPr>
              <a:t>constructed residences.</a:t>
            </a:r>
          </a:p>
          <a:p>
            <a:pPr marL="342900" marR="0" lvl="0" indent="-342900" algn="l" defTabSz="914400" eaLnBrk="1" fontAlgn="auto" latinLnBrk="0" hangingPunct="1">
              <a:lnSpc>
                <a:spcPct val="95000"/>
              </a:lnSpc>
              <a:spcBef>
                <a:spcPct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cs typeface="Arial" charset="0"/>
              </a:rPr>
              <a:t>Ch. 386.252 Health and </a:t>
            </a:r>
            <a:r>
              <a:rPr kumimoji="0" lang="en-US" sz="800" b="0" i="0" u="none" strike="noStrike" kern="0" cap="none" spc="0" normalizeH="0" baseline="0" noProof="0" dirty="0" err="1">
                <a:ln>
                  <a:noFill/>
                </a:ln>
                <a:solidFill>
                  <a:srgbClr val="000000"/>
                </a:solidFill>
                <a:effectLst/>
                <a:uLnTx/>
                <a:uFillTx/>
                <a:latin typeface="Arial" charset="0"/>
                <a:cs typeface="Arial" charset="0"/>
              </a:rPr>
              <a:t>and</a:t>
            </a:r>
            <a:r>
              <a:rPr kumimoji="0" lang="en-US" sz="800" b="0" i="0" u="none" strike="noStrike" kern="0" cap="none" spc="0" normalizeH="0" baseline="0" noProof="0" dirty="0">
                <a:ln>
                  <a:noFill/>
                </a:ln>
                <a:solidFill>
                  <a:srgbClr val="000000"/>
                </a:solidFill>
                <a:effectLst/>
                <a:uLnTx/>
                <a:uFillTx/>
                <a:latin typeface="Arial" charset="0"/>
                <a:cs typeface="Arial" charset="0"/>
              </a:rPr>
              <a:t> Safety Code</a:t>
            </a:r>
          </a:p>
          <a:p>
            <a:pPr marL="231775" marR="0" lvl="0" indent="0" algn="l" defTabSz="914400" eaLnBrk="1" fontAlgn="auto" latinLnBrk="0" hangingPunct="1">
              <a:lnSpc>
                <a:spcPct val="95000"/>
              </a:lnSpc>
              <a:spcBef>
                <a:spcPct val="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cs typeface="Arial" charset="0"/>
              </a:rPr>
              <a:t>(SB 12) Section 388.03 added subsection (b-1), (b-2) allows SECO to adopt new editions</a:t>
            </a:r>
            <a:r>
              <a:rPr kumimoji="0" lang="en-US" sz="800" b="0" i="0" u="none" strike="noStrike" kern="0" cap="none" spc="0" normalizeH="0" noProof="0" dirty="0">
                <a:ln>
                  <a:noFill/>
                </a:ln>
                <a:solidFill>
                  <a:srgbClr val="6F0101"/>
                </a:solidFill>
                <a:effectLst/>
                <a:uLnTx/>
                <a:uFillTx/>
                <a:latin typeface="Arial" charset="0"/>
                <a:cs typeface="Arial" charset="0"/>
              </a:rPr>
              <a:t> </a:t>
            </a:r>
            <a:r>
              <a:rPr kumimoji="0" lang="en-US" sz="800" b="0" i="0" u="none" strike="noStrike" kern="0" cap="none" spc="0" normalizeH="0" baseline="0" noProof="0" dirty="0">
                <a:ln>
                  <a:noFill/>
                </a:ln>
                <a:solidFill>
                  <a:srgbClr val="6F0101"/>
                </a:solidFill>
                <a:effectLst/>
                <a:uLnTx/>
                <a:uFillTx/>
                <a:latin typeface="Arial" charset="0"/>
                <a:cs typeface="Arial" charset="0"/>
              </a:rPr>
              <a:t>of the IECC based on written recommendations from the Laboratory.</a:t>
            </a:r>
          </a:p>
          <a:p>
            <a:pPr marL="231775" marR="0" lvl="0" indent="0" algn="l" defTabSz="914400" eaLnBrk="1" fontAlgn="auto" latinLnBrk="0" hangingPunct="1">
              <a:lnSpc>
                <a:spcPct val="95000"/>
              </a:lnSpc>
              <a:spcBef>
                <a:spcPct val="0"/>
              </a:spcBef>
              <a:spcAft>
                <a:spcPts val="0"/>
              </a:spcAft>
              <a:buClrTx/>
              <a:buSzTx/>
              <a:buFontTx/>
              <a:buNone/>
              <a:tabLst/>
              <a:defRPr/>
            </a:pPr>
            <a:endParaRPr kumimoji="0" lang="en-US" sz="800" b="0" i="0" u="none" strike="noStrike" kern="0" cap="none" spc="0" normalizeH="0" baseline="0" noProof="0" dirty="0">
              <a:ln>
                <a:noFill/>
              </a:ln>
              <a:solidFill>
                <a:srgbClr val="6F0101"/>
              </a:solidFill>
              <a:effectLst/>
              <a:uLnTx/>
              <a:uFillTx/>
              <a:latin typeface="Arial" charset="0"/>
              <a:cs typeface="Arial" charset="0"/>
            </a:endParaRPr>
          </a:p>
          <a:p>
            <a:pPr lvl="0" algn="l" fontAlgn="auto">
              <a:lnSpc>
                <a:spcPct val="95000"/>
              </a:lnSpc>
              <a:spcBef>
                <a:spcPct val="20000"/>
              </a:spcBef>
              <a:spcAft>
                <a:spcPts val="0"/>
              </a:spcAft>
              <a:defRPr/>
            </a:pPr>
            <a:r>
              <a:rPr lang="en-US" sz="800" b="1" kern="0" dirty="0">
                <a:solidFill>
                  <a:srgbClr val="000000"/>
                </a:solidFill>
              </a:rPr>
              <a:t>TERP Amended (81</a:t>
            </a:r>
            <a:r>
              <a:rPr lang="en-US" sz="800" b="1" kern="0" baseline="30000" dirty="0">
                <a:solidFill>
                  <a:srgbClr val="000000"/>
                </a:solidFill>
              </a:rPr>
              <a:t>st</a:t>
            </a:r>
            <a:r>
              <a:rPr lang="en-US" sz="800" b="1" kern="0" dirty="0">
                <a:solidFill>
                  <a:srgbClr val="000000"/>
                </a:solidFill>
              </a:rPr>
              <a:t> Legislature, 2009) </a:t>
            </a:r>
          </a:p>
          <a:p>
            <a:pPr lvl="0" algn="l" fontAlgn="auto">
              <a:lnSpc>
                <a:spcPct val="95000"/>
              </a:lnSpc>
              <a:spcBef>
                <a:spcPct val="20000"/>
              </a:spcBef>
              <a:spcAft>
                <a:spcPts val="0"/>
              </a:spcAft>
              <a:defRPr/>
            </a:pPr>
            <a:r>
              <a:rPr lang="en-US" sz="800" kern="0" dirty="0">
                <a:solidFill>
                  <a:srgbClr val="000000"/>
                </a:solidFill>
              </a:rPr>
              <a:t>Ch. 382. Health and Safety Code</a:t>
            </a:r>
          </a:p>
          <a:p>
            <a:pPr marL="231775" lvl="1" algn="l" fontAlgn="auto">
              <a:lnSpc>
                <a:spcPct val="95000"/>
              </a:lnSpc>
              <a:spcBef>
                <a:spcPct val="20000"/>
              </a:spcBef>
              <a:spcAft>
                <a:spcPts val="0"/>
              </a:spcAft>
              <a:defRPr/>
            </a:pPr>
            <a:r>
              <a:rPr lang="en-US" sz="800" kern="0" dirty="0">
                <a:solidFill>
                  <a:srgbClr val="6F0101"/>
                </a:solidFill>
              </a:rPr>
              <a:t>(HB 1796) Section 23 amends Sec. 386.252 (a) and (b) extends date of TERP to 2019 and requires Commission to contract with Laboratory for creditable EE/RE emissions reductions.</a:t>
            </a:r>
            <a:endParaRPr kumimoji="0" lang="en-US" sz="800" b="0" i="0" u="none" strike="noStrike" kern="0" cap="none" spc="0" normalizeH="0" baseline="0" noProof="0" dirty="0">
              <a:ln>
                <a:noFill/>
              </a:ln>
              <a:solidFill>
                <a:srgbClr val="6F0101"/>
              </a:solidFill>
              <a:effectLst/>
              <a:uLnTx/>
              <a:uFillTx/>
              <a:latin typeface="Arial" charset="0"/>
              <a:cs typeface="Arial" charset="0"/>
            </a:endParaRPr>
          </a:p>
        </p:txBody>
      </p:sp>
      <p:sp>
        <p:nvSpPr>
          <p:cNvPr id="20"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0" marR="0" lvl="0" indent="0" defTabSz="914400" eaLnBrk="0" fontAlgn="auto" latinLnBrk="0" hangingPunct="0">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schemeClr val="bg1"/>
                </a:solidFill>
                <a:effectLst/>
                <a:uLnTx/>
                <a:uFillTx/>
                <a:latin typeface="Arial" charset="0"/>
                <a:cs typeface="Arial" charset="0"/>
              </a:rPr>
              <a:t>LEGISLATION</a:t>
            </a:r>
          </a:p>
        </p:txBody>
      </p:sp>
      <p:pic>
        <p:nvPicPr>
          <p:cNvPr id="21" name="Picture 21" descr="http://www.texasportrecycling.com/images/TexasFlag.gif"/>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19800" y="4964761"/>
            <a:ext cx="1485900" cy="1481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20"/>
          <p:cNvSpPr txBox="1">
            <a:spLocks noChangeArrowheads="1"/>
          </p:cNvSpPr>
          <p:nvPr/>
        </p:nvSpPr>
        <p:spPr bwMode="auto">
          <a:xfrm>
            <a:off x="4930775" y="1531775"/>
            <a:ext cx="4257675"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800">
                <a:solidFill>
                  <a:schemeClr val="tx1"/>
                </a:solidFill>
                <a:latin typeface="Arial" charset="0"/>
                <a:cs typeface="Arial" charset="0"/>
              </a:defRPr>
            </a:lvl1pPr>
            <a:lvl2pPr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1" i="0" u="none" strike="noStrike" kern="0" cap="none" spc="0" normalizeH="0" baseline="0" noProof="0" dirty="0">
                <a:ln>
                  <a:noFill/>
                </a:ln>
                <a:solidFill>
                  <a:srgbClr val="000000"/>
                </a:solidFill>
                <a:effectLst/>
                <a:uLnTx/>
                <a:uFillTx/>
                <a:latin typeface="Arial" charset="0"/>
                <a:ea typeface="+mn-ea"/>
                <a:cs typeface="Arial" charset="0"/>
              </a:rPr>
              <a:t>TERP Amended (82</a:t>
            </a:r>
            <a:r>
              <a:rPr kumimoji="0" lang="en-US" sz="800" b="1" i="0" u="none" strike="noStrike" kern="0" cap="none" spc="0" normalizeH="0" baseline="30000" noProof="0" dirty="0">
                <a:ln>
                  <a:noFill/>
                </a:ln>
                <a:solidFill>
                  <a:srgbClr val="000000"/>
                </a:solidFill>
                <a:effectLst/>
                <a:uLnTx/>
                <a:uFillTx/>
                <a:latin typeface="Arial" charset="0"/>
                <a:ea typeface="+mn-ea"/>
                <a:cs typeface="Arial" charset="0"/>
              </a:rPr>
              <a:t>nd</a:t>
            </a:r>
            <a:r>
              <a:rPr kumimoji="0" lang="en-US" sz="800" b="1" i="0" u="none" strike="noStrike" kern="0" cap="none" spc="0" normalizeH="0" baseline="0" noProof="0" dirty="0">
                <a:ln>
                  <a:noFill/>
                </a:ln>
                <a:solidFill>
                  <a:srgbClr val="000000"/>
                </a:solidFill>
                <a:effectLst/>
                <a:uLnTx/>
                <a:uFillTx/>
                <a:latin typeface="Arial" charset="0"/>
                <a:ea typeface="+mn-ea"/>
                <a:cs typeface="Arial" charset="0"/>
              </a:rPr>
              <a:t> Legislature, 2011) </a:t>
            </a: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Arial" charset="0"/>
              </a:rPr>
              <a:t>Ch. 477.004 Health and Safety Code</a:t>
            </a:r>
          </a:p>
          <a:p>
            <a:pPr marL="231775" marR="0" lvl="1" indent="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ea typeface="+mn-ea"/>
                <a:cs typeface="Arial" charset="0"/>
              </a:rPr>
              <a:t>HB 51 Section 2, b-2, establishes advisory committee, which including the Laboratory</a:t>
            </a:r>
          </a:p>
          <a:p>
            <a:pPr marL="231775" marR="0" lvl="1" indent="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ea typeface="+mn-ea"/>
                <a:cs typeface="Arial" charset="0"/>
              </a:rPr>
              <a:t>Section 3 &amp; 4 amends review of municipal’s amendments.</a:t>
            </a: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Arial" charset="0"/>
              </a:rPr>
              <a:t>Ch. 388.003e &amp; 388.007c,d Health and Safety Code</a:t>
            </a:r>
          </a:p>
          <a:p>
            <a:pPr marL="231775" marR="0" lvl="1" indent="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ea typeface="+mn-ea"/>
                <a:cs typeface="Arial" charset="0"/>
              </a:rPr>
              <a:t>HB 51 Section 3 &amp; 4 amends review of municipal’s amendments.</a:t>
            </a: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Arial" charset="0"/>
              </a:rPr>
              <a:t>Ch. 388.006 Health and Safety Code</a:t>
            </a:r>
          </a:p>
          <a:p>
            <a:pPr marL="231775" marR="0" lvl="1" indent="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ea typeface="+mn-ea"/>
                <a:cs typeface="Arial" charset="0"/>
              </a:rPr>
              <a:t>SB 898 Section 2, requires the Laboratory to calculate energy savings and emissions reductions for political subdivisions reporting to SECO.</a:t>
            </a:r>
          </a:p>
          <a:p>
            <a:pPr marL="342900" marR="0" lvl="0" indent="-34290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Arial" charset="0"/>
              </a:rPr>
              <a:t>Ch. 39.9051 Utilities Code</a:t>
            </a:r>
          </a:p>
          <a:p>
            <a:pPr marL="231775" marR="0" lvl="1" indent="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ea typeface="+mn-ea"/>
                <a:cs typeface="Arial" charset="0"/>
              </a:rPr>
              <a:t>SB 924 Section 1g,h and Section 2c,d requires the Laboratory to calculate energy savings and emissions reductions for political subdivisions reporting to SECO.</a:t>
            </a:r>
          </a:p>
          <a:p>
            <a:pPr marL="231775" marR="0" lvl="1" indent="0" algn="l" defTabSz="914400" eaLnBrk="0" fontAlgn="auto" latinLnBrk="0" hangingPunct="0">
              <a:lnSpc>
                <a:spcPct val="95000"/>
              </a:lnSpc>
              <a:spcBef>
                <a:spcPct val="20000"/>
              </a:spcBef>
              <a:spcAft>
                <a:spcPts val="0"/>
              </a:spcAft>
              <a:buClrTx/>
              <a:buSzTx/>
              <a:buFontTx/>
              <a:buNone/>
              <a:tabLst/>
              <a:defRPr/>
            </a:pPr>
            <a:endParaRPr kumimoji="0" lang="en-US" sz="800" b="0" i="0" u="none" strike="noStrike" kern="0" cap="none" spc="0" normalizeH="0" baseline="0" noProof="0" dirty="0">
              <a:ln>
                <a:noFill/>
              </a:ln>
              <a:solidFill>
                <a:srgbClr val="6F0101"/>
              </a:solidFill>
              <a:effectLst/>
              <a:uLnTx/>
              <a:uFillTx/>
              <a:latin typeface="Arial" charset="0"/>
              <a:ea typeface="+mn-ea"/>
              <a:cs typeface="Arial" charset="0"/>
            </a:endParaRPr>
          </a:p>
          <a:p>
            <a:pPr marL="0" marR="0" lvl="1" indent="0" algn="l" defTabSz="914400" eaLnBrk="0" fontAlgn="auto" latinLnBrk="0" hangingPunct="0">
              <a:lnSpc>
                <a:spcPct val="95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000000"/>
                </a:solidFill>
                <a:effectLst/>
                <a:uLnTx/>
                <a:uFillTx/>
                <a:latin typeface="Arial" charset="0"/>
                <a:ea typeface="+mn-ea"/>
                <a:cs typeface="Arial" charset="0"/>
              </a:rPr>
              <a:t>NO new amendments were passed (83</a:t>
            </a:r>
            <a:r>
              <a:rPr kumimoji="0" lang="en-US" sz="800" b="1" i="0" u="none" strike="noStrike" kern="0" cap="none" spc="0" normalizeH="0" baseline="30000" noProof="0" dirty="0">
                <a:ln>
                  <a:noFill/>
                </a:ln>
                <a:solidFill>
                  <a:srgbClr val="000000"/>
                </a:solidFill>
                <a:effectLst/>
                <a:uLnTx/>
                <a:uFillTx/>
                <a:latin typeface="Arial" charset="0"/>
                <a:ea typeface="+mn-ea"/>
                <a:cs typeface="Arial" charset="0"/>
              </a:rPr>
              <a:t>rd</a:t>
            </a:r>
            <a:r>
              <a:rPr kumimoji="0" lang="en-US" sz="800" b="1" i="0" u="none" strike="noStrike" kern="0" cap="none" spc="0" normalizeH="0" baseline="0" noProof="0" dirty="0">
                <a:ln>
                  <a:noFill/>
                </a:ln>
                <a:solidFill>
                  <a:srgbClr val="000000"/>
                </a:solidFill>
                <a:effectLst/>
                <a:uLnTx/>
                <a:uFillTx/>
                <a:latin typeface="Arial" charset="0"/>
                <a:ea typeface="+mn-ea"/>
                <a:cs typeface="Arial" charset="0"/>
              </a:rPr>
              <a:t> Legislature, 2013)</a:t>
            </a:r>
          </a:p>
          <a:p>
            <a:pPr marL="0" marR="0" lvl="1" indent="0" algn="l" defTabSz="914400" eaLnBrk="0" fontAlgn="auto" latinLnBrk="0" hangingPunct="0">
              <a:lnSpc>
                <a:spcPct val="95000"/>
              </a:lnSpc>
              <a:spcBef>
                <a:spcPts val="0"/>
              </a:spcBef>
              <a:spcAft>
                <a:spcPts val="0"/>
              </a:spcAft>
              <a:buClrTx/>
              <a:buSzTx/>
              <a:buFontTx/>
              <a:buNone/>
              <a:tabLst/>
              <a:defRPr/>
            </a:pPr>
            <a:endParaRPr kumimoji="0" lang="en-US" sz="800" b="1" i="0" u="none" strike="noStrike" kern="0" cap="none" spc="0" normalizeH="0" baseline="0" noProof="0" dirty="0">
              <a:ln>
                <a:noFill/>
              </a:ln>
              <a:solidFill>
                <a:srgbClr val="000000"/>
              </a:solidFill>
              <a:effectLst/>
              <a:uLnTx/>
              <a:uFillTx/>
              <a:latin typeface="Arial" charset="0"/>
              <a:ea typeface="+mn-ea"/>
              <a:cs typeface="Arial" charset="0"/>
            </a:endParaRPr>
          </a:p>
          <a:p>
            <a:pPr marL="0" marR="0" lvl="1" indent="0" algn="l" defTabSz="914400" eaLnBrk="0" fontAlgn="auto" latinLnBrk="0" hangingPunct="0">
              <a:lnSpc>
                <a:spcPct val="95000"/>
              </a:lnSpc>
              <a:spcBef>
                <a:spcPts val="0"/>
              </a:spcBef>
              <a:spcAft>
                <a:spcPts val="0"/>
              </a:spcAft>
              <a:buClrTx/>
              <a:buSzTx/>
              <a:buFontTx/>
              <a:buNone/>
              <a:tabLst/>
              <a:defRPr/>
            </a:pPr>
            <a:r>
              <a:rPr kumimoji="0" lang="en-US" sz="800" b="1" i="0" u="none" strike="noStrike" kern="0" cap="none" spc="0" normalizeH="0" baseline="0" noProof="0" dirty="0">
                <a:ln>
                  <a:noFill/>
                </a:ln>
                <a:solidFill>
                  <a:srgbClr val="000000"/>
                </a:solidFill>
                <a:effectLst/>
                <a:uLnTx/>
                <a:uFillTx/>
                <a:latin typeface="Arial" charset="0"/>
                <a:ea typeface="+mn-ea"/>
                <a:cs typeface="Arial" charset="0"/>
              </a:rPr>
              <a:t>TERP Amended (84</a:t>
            </a:r>
            <a:r>
              <a:rPr kumimoji="0" lang="en-US" sz="800" b="1" i="0" u="none" strike="noStrike" kern="0" cap="none" spc="0" normalizeH="0" baseline="30000" noProof="0" dirty="0">
                <a:ln>
                  <a:noFill/>
                </a:ln>
                <a:solidFill>
                  <a:srgbClr val="000000"/>
                </a:solidFill>
                <a:effectLst/>
                <a:uLnTx/>
                <a:uFillTx/>
                <a:latin typeface="Arial" charset="0"/>
                <a:ea typeface="+mn-ea"/>
                <a:cs typeface="Arial" charset="0"/>
              </a:rPr>
              <a:t>th</a:t>
            </a:r>
            <a:r>
              <a:rPr kumimoji="0" lang="en-US" sz="800" b="1" i="0" u="none" strike="noStrike" kern="0" cap="none" spc="0" normalizeH="0" baseline="0" noProof="0" dirty="0">
                <a:ln>
                  <a:noFill/>
                </a:ln>
                <a:solidFill>
                  <a:srgbClr val="000000"/>
                </a:solidFill>
                <a:effectLst/>
                <a:uLnTx/>
                <a:uFillTx/>
                <a:latin typeface="Arial" charset="0"/>
                <a:ea typeface="+mn-ea"/>
                <a:cs typeface="Arial" charset="0"/>
              </a:rPr>
              <a:t> Legislature, 2015) </a:t>
            </a:r>
          </a:p>
          <a:p>
            <a:pPr marL="0" marR="0" lvl="1" indent="0" algn="l" defTabSz="914400" eaLnBrk="0" fontAlgn="auto" latinLnBrk="0" hangingPunct="0">
              <a:lnSpc>
                <a:spcPct val="95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Arial" charset="0"/>
              </a:rPr>
              <a:t>Section 388.003, Health and Safety Code</a:t>
            </a:r>
          </a:p>
          <a:p>
            <a:pPr marL="231775" marR="0" lvl="1" indent="0" algn="l" defTabSz="914400" eaLnBrk="0" fontAlgn="auto" latinLnBrk="0" hangingPunct="0">
              <a:lnSpc>
                <a:spcPct val="95000"/>
              </a:lnSpc>
              <a:spcBef>
                <a:spcPct val="20000"/>
              </a:spcBef>
              <a:spcAft>
                <a:spcPts val="0"/>
              </a:spcAft>
              <a:buClrTx/>
              <a:buSzTx/>
              <a:buFontTx/>
              <a:buNone/>
              <a:tabLst/>
              <a:defRPr/>
            </a:pPr>
            <a:r>
              <a:rPr kumimoji="0" lang="en-US" sz="800" b="0" i="0" u="none" strike="noStrike" kern="0" cap="none" spc="0" normalizeH="0" baseline="0" noProof="0" dirty="0">
                <a:ln>
                  <a:noFill/>
                </a:ln>
                <a:solidFill>
                  <a:srgbClr val="6F0101"/>
                </a:solidFill>
                <a:effectLst/>
                <a:uLnTx/>
                <a:uFillTx/>
                <a:latin typeface="Arial" charset="0"/>
                <a:ea typeface="+mn-ea"/>
                <a:cs typeface="Arial" charset="0"/>
              </a:rPr>
              <a:t>HB 1736 Section 1 Establishes the 2015 energy codes as the TBEPS effective Sept 1, 2016. The state may adopt new codes no sooner than every 6 years. The section also adds Energy Rating Index as a voluntary compliance alternative. </a:t>
            </a:r>
          </a:p>
          <a:p>
            <a:pPr marL="231775" marR="0" lvl="1" indent="0" algn="l" defTabSz="914400" eaLnBrk="0" fontAlgn="auto" latinLnBrk="0" hangingPunct="0">
              <a:lnSpc>
                <a:spcPct val="95000"/>
              </a:lnSpc>
              <a:spcBef>
                <a:spcPct val="20000"/>
              </a:spcBef>
              <a:spcAft>
                <a:spcPts val="0"/>
              </a:spcAft>
              <a:buClrTx/>
              <a:buSzTx/>
              <a:buFontTx/>
              <a:buNone/>
              <a:tabLst/>
              <a:defRPr/>
            </a:pPr>
            <a:endParaRPr lang="en-US" sz="800" kern="0" dirty="0">
              <a:solidFill>
                <a:srgbClr val="6F0101"/>
              </a:solidFill>
              <a:ea typeface="+mn-ea"/>
            </a:endParaRPr>
          </a:p>
          <a:p>
            <a:pPr marL="3175" algn="l" fontAlgn="auto">
              <a:lnSpc>
                <a:spcPct val="95000"/>
              </a:lnSpc>
              <a:spcBef>
                <a:spcPct val="20000"/>
              </a:spcBef>
              <a:spcAft>
                <a:spcPts val="0"/>
              </a:spcAft>
              <a:defRPr/>
            </a:pPr>
            <a:r>
              <a:rPr lang="en-US" sz="800" b="1" kern="0" dirty="0">
                <a:solidFill>
                  <a:srgbClr val="000000"/>
                </a:solidFill>
              </a:rPr>
              <a:t>NO new amendments were passed (85</a:t>
            </a:r>
            <a:r>
              <a:rPr lang="en-US" sz="800" b="1" kern="0" baseline="30000" dirty="0">
                <a:solidFill>
                  <a:srgbClr val="000000"/>
                </a:solidFill>
              </a:rPr>
              <a:t>th</a:t>
            </a:r>
            <a:r>
              <a:rPr lang="en-US" sz="800" b="1" kern="0" dirty="0">
                <a:solidFill>
                  <a:srgbClr val="000000"/>
                </a:solidFill>
              </a:rPr>
              <a:t> Legislature, </a:t>
            </a:r>
            <a:r>
              <a:rPr lang="en-US" sz="800" b="1" kern="0">
                <a:solidFill>
                  <a:srgbClr val="000000"/>
                </a:solidFill>
              </a:rPr>
              <a:t>2017)</a:t>
            </a:r>
            <a:endParaRPr lang="en-US" sz="800" kern="0" dirty="0">
              <a:solidFill>
                <a:srgbClr val="6F0101"/>
              </a:solidFill>
              <a:ea typeface="+mn-ea"/>
            </a:endParaRPr>
          </a:p>
          <a:p>
            <a:pPr marL="3175" algn="l" fontAlgn="auto">
              <a:lnSpc>
                <a:spcPct val="95000"/>
              </a:lnSpc>
              <a:spcBef>
                <a:spcPct val="20000"/>
              </a:spcBef>
              <a:spcAft>
                <a:spcPts val="0"/>
              </a:spcAft>
              <a:defRPr/>
            </a:pPr>
            <a:endParaRPr lang="en-US" sz="800" b="1" kern="0" dirty="0">
              <a:solidFill>
                <a:srgbClr val="6F0101"/>
              </a:solidFill>
              <a:ea typeface="+mn-ea"/>
            </a:endParaRPr>
          </a:p>
          <a:p>
            <a:pPr marL="3175" algn="l" fontAlgn="auto">
              <a:lnSpc>
                <a:spcPct val="95000"/>
              </a:lnSpc>
              <a:spcBef>
                <a:spcPct val="20000"/>
              </a:spcBef>
              <a:spcAft>
                <a:spcPts val="0"/>
              </a:spcAft>
              <a:defRPr/>
            </a:pPr>
            <a:r>
              <a:rPr lang="en-US" sz="800" b="1" kern="0">
                <a:solidFill>
                  <a:srgbClr val="000000"/>
                </a:solidFill>
              </a:rPr>
              <a:t>NO new amendments were passed (86</a:t>
            </a:r>
            <a:r>
              <a:rPr lang="en-US" sz="800" b="1" kern="0" baseline="30000">
                <a:solidFill>
                  <a:srgbClr val="000000"/>
                </a:solidFill>
              </a:rPr>
              <a:t>th</a:t>
            </a:r>
            <a:r>
              <a:rPr lang="en-US" sz="800" b="1" kern="0">
                <a:solidFill>
                  <a:srgbClr val="000000"/>
                </a:solidFill>
              </a:rPr>
              <a:t> Legislature, 2019)</a:t>
            </a:r>
          </a:p>
        </p:txBody>
      </p:sp>
      <p:pic>
        <p:nvPicPr>
          <p:cNvPr id="11" name="Recorded Sound">
            <a:hlinkClick r:id="" action="ppaction://media"/>
            <a:extLst>
              <a:ext uri="{FF2B5EF4-FFF2-40B4-BE49-F238E27FC236}">
                <a16:creationId xmlns:a16="http://schemas.microsoft.com/office/drawing/2014/main" id="{C1A3BEB3-1EB1-4110-A87B-8839AA46CB5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77644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xEl>
                                              <p:pRg st="16" end="1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7">
                                            <p:txEl>
                                              <p:pRg st="17" end="1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7">
                                            <p:txEl>
                                              <p:pRg st="18" end="18"/>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7">
                                            <p:txEl>
                                              <p:pRg st="19" end="19"/>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7">
                                            <p:txEl>
                                              <p:pRg st="21" end="2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7">
                                            <p:txEl>
                                              <p:pRg st="22" end="22"/>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7">
                                            <p:txEl>
                                              <p:pRg st="23" end="23"/>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7">
                                            <p:txEl>
                                              <p:pRg st="24" end="24"/>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7">
                                            <p:txEl>
                                              <p:pRg st="25" end="25"/>
                                            </p:txEl>
                                          </p:spTgt>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7">
                                            <p:txEl>
                                              <p:pRg st="26" end="2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7">
                                            <p:txEl>
                                              <p:pRg st="28" end="28"/>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7">
                                            <p:txEl>
                                              <p:pRg st="29" end="29"/>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7">
                                            <p:txEl>
                                              <p:pRg st="30" end="30"/>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2">
                                            <p:txEl>
                                              <p:pRg st="0" end="0"/>
                                            </p:txEl>
                                          </p:spTgt>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2">
                                            <p:txEl>
                                              <p:pRg st="1" end="1"/>
                                            </p:txEl>
                                          </p:spTgt>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2">
                                            <p:txEl>
                                              <p:pRg st="2" end="2"/>
                                            </p:txEl>
                                          </p:spTgt>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22">
                                            <p:txEl>
                                              <p:pRg st="3" end="3"/>
                                            </p:txEl>
                                          </p:spTgt>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2">
                                            <p:txEl>
                                              <p:pRg st="4" end="4"/>
                                            </p:txEl>
                                          </p:spTgt>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2">
                                            <p:txEl>
                                              <p:pRg st="5" end="5"/>
                                            </p:txEl>
                                          </p:spTgt>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2">
                                            <p:txEl>
                                              <p:pRg st="6" end="6"/>
                                            </p:txEl>
                                          </p:spTgt>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22">
                                            <p:txEl>
                                              <p:pRg st="7" end="7"/>
                                            </p:txEl>
                                          </p:spTgt>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22">
                                            <p:txEl>
                                              <p:pRg st="8" end="8"/>
                                            </p:txEl>
                                          </p:spTgt>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22">
                                            <p:txEl>
                                              <p:pRg st="9" end="9"/>
                                            </p:txEl>
                                          </p:spTgt>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22">
                                            <p:txEl>
                                              <p:pRg st="11" end="11"/>
                                            </p:txEl>
                                          </p:spTgt>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22">
                                            <p:txEl>
                                              <p:pRg st="13" end="13"/>
                                            </p:txEl>
                                          </p:spTgt>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22">
                                            <p:txEl>
                                              <p:pRg st="14" end="14"/>
                                            </p:txEl>
                                          </p:spTgt>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22">
                                            <p:txEl>
                                              <p:pRg st="15" end="15"/>
                                            </p:txEl>
                                          </p:spTgt>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22">
                                            <p:txEl>
                                              <p:pRg st="17" end="17"/>
                                            </p:txEl>
                                          </p:spTgt>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22">
                                            <p:txEl>
                                              <p:pRg st="19" end="19"/>
                                            </p:txEl>
                                          </p:spTgt>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2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mediacall" presetSubtype="0" fill="hold" nodeType="clickEffect">
                                  <p:stCondLst>
                                    <p:cond delay="0"/>
                                  </p:stCondLst>
                                  <p:childTnLst>
                                    <p:cmd type="call" cmd="playFrom(0.0)">
                                      <p:cBhvr>
                                        <p:cTn id="114" dur="33808"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15" fill="hold" display="0">
                  <p:stCondLst>
                    <p:cond delay="indefinite"/>
                  </p:stCondLst>
                  <p:endCondLst>
                    <p:cond evt="onStopAudio" delay="0">
                      <p:tgtEl>
                        <p:sldTgt/>
                      </p:tgtEl>
                    </p:cond>
                  </p:endCondLst>
                </p:cTn>
                <p:tgtEl>
                  <p:spTgt spid="11"/>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214982" y="1600200"/>
            <a:ext cx="2276898" cy="2953391"/>
          </a:xfrm>
          <a:prstGeom prst="rect">
            <a:avLst/>
          </a:prstGeom>
          <a:ln w="3175">
            <a:solidFill>
              <a:schemeClr val="tx1"/>
            </a:solid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367157" y="2305976"/>
            <a:ext cx="2283344" cy="2951824"/>
          </a:xfrm>
          <a:prstGeom prst="rect">
            <a:avLst/>
          </a:prstGeom>
          <a:noFill/>
          <a:ln w="3175">
            <a:solidFill>
              <a:srgbClr val="000000"/>
            </a:solidFill>
            <a:miter lim="800000"/>
            <a:headEnd/>
            <a:tailEnd/>
          </a:ln>
          <a:effectLst/>
        </p:spPr>
      </p:pic>
      <p:sp>
        <p:nvSpPr>
          <p:cNvPr id="4"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l" eaLnBrk="1" hangingPunct="1">
              <a:spcBef>
                <a:spcPct val="0"/>
              </a:spcBef>
            </a:pPr>
            <a:endParaRPr lang="en-US" sz="2800">
              <a:solidFill>
                <a:srgbClr val="000000"/>
              </a:solidFill>
              <a:cs typeface="Arial" charset="0"/>
            </a:endParaRPr>
          </a:p>
        </p:txBody>
      </p:sp>
      <p:sp>
        <p:nvSpPr>
          <p:cNvPr id="30" name="Title 1"/>
          <p:cNvSpPr txBox="1">
            <a:spLocks/>
          </p:cNvSpPr>
          <p:nvPr/>
        </p:nvSpPr>
        <p:spPr bwMode="auto">
          <a:xfrm>
            <a:off x="67411" y="1173028"/>
            <a:ext cx="5649657"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algn="l" fontAlgn="auto">
              <a:spcBef>
                <a:spcPct val="0"/>
              </a:spcBef>
              <a:spcAft>
                <a:spcPts val="0"/>
              </a:spcAft>
              <a:defRPr/>
            </a:pPr>
            <a:r>
              <a:rPr lang="en-US" sz="2200" kern="0">
                <a:solidFill>
                  <a:srgbClr val="000000"/>
                </a:solidFill>
              </a:rPr>
              <a:t>Publications: 2019</a:t>
            </a:r>
            <a:endParaRPr lang="en-US" sz="2200" kern="0" dirty="0">
              <a:solidFill>
                <a:srgbClr val="000000"/>
              </a:solidFill>
            </a:endParaRPr>
          </a:p>
        </p:txBody>
      </p:sp>
      <p:sp>
        <p:nvSpPr>
          <p:cNvPr id="43"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sz="2400" b="1" dirty="0">
                <a:solidFill>
                  <a:schemeClr val="bg1"/>
                </a:solidFill>
                <a:latin typeface="Arial" pitchFamily="34" charset="0"/>
              </a:rPr>
              <a:t>REPORTS AND PAPERS: TERP</a:t>
            </a:r>
          </a:p>
        </p:txBody>
      </p:sp>
      <p:sp>
        <p:nvSpPr>
          <p:cNvPr id="44" name="Content Placeholder 2"/>
          <p:cNvSpPr>
            <a:spLocks/>
          </p:cNvSpPr>
          <p:nvPr/>
        </p:nvSpPr>
        <p:spPr bwMode="auto">
          <a:xfrm>
            <a:off x="5808232" y="1145588"/>
            <a:ext cx="3335767" cy="533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spcBef>
                <a:spcPct val="20000"/>
              </a:spcBef>
              <a:defRPr/>
            </a:pPr>
            <a:r>
              <a:rPr lang="en-US" sz="1050" dirty="0">
                <a:solidFill>
                  <a:srgbClr val="0000FF"/>
                </a:solidFill>
                <a:cs typeface="Arial" charset="0"/>
              </a:rPr>
              <a:t>Dissertation 2019:</a:t>
            </a:r>
          </a:p>
          <a:p>
            <a:pPr marL="285750" indent="-171450" algn="l">
              <a:spcBef>
                <a:spcPct val="20000"/>
              </a:spcBef>
              <a:buFont typeface="Arial" pitchFamily="34" charset="0"/>
              <a:buChar char="•"/>
              <a:defRPr/>
            </a:pPr>
            <a:r>
              <a:rPr lang="en-US" sz="800" dirty="0" err="1">
                <a:solidFill>
                  <a:srgbClr val="0000FF"/>
                </a:solidFill>
                <a:cs typeface="Arial" charset="0"/>
              </a:rPr>
              <a:t>Azizkhani</a:t>
            </a:r>
            <a:r>
              <a:rPr lang="en-US" sz="800" dirty="0">
                <a:solidFill>
                  <a:srgbClr val="0000FF"/>
                </a:solidFill>
                <a:cs typeface="Arial" charset="0"/>
              </a:rPr>
              <a:t>, M. “</a:t>
            </a:r>
            <a:r>
              <a:rPr lang="en-US" sz="800" i="1" dirty="0">
                <a:solidFill>
                  <a:srgbClr val="0000FF"/>
                </a:solidFill>
                <a:cs typeface="Arial" charset="0"/>
              </a:rPr>
              <a:t>Investigating the Level of Application/Education of Passive/Natural Systems in the Design of Sustainable Buildings in the US</a:t>
            </a:r>
            <a:r>
              <a:rPr lang="en-US" sz="800" dirty="0">
                <a:solidFill>
                  <a:srgbClr val="0000FF"/>
                </a:solidFill>
                <a:cs typeface="Arial" charset="0"/>
              </a:rPr>
              <a:t>", PhD., Department of Architecture, April 2019.</a:t>
            </a:r>
          </a:p>
          <a:p>
            <a:pPr marL="285750" indent="-171450" algn="l">
              <a:spcBef>
                <a:spcPct val="20000"/>
              </a:spcBef>
              <a:buFont typeface="Arial" pitchFamily="34" charset="0"/>
              <a:buChar char="•"/>
              <a:defRPr/>
            </a:pPr>
            <a:endParaRPr lang="en-US" sz="800" dirty="0">
              <a:solidFill>
                <a:srgbClr val="0000FF"/>
              </a:solidFill>
              <a:cs typeface="Arial" charset="0"/>
            </a:endParaRPr>
          </a:p>
          <a:p>
            <a:pPr marL="285750" indent="-171450" algn="l">
              <a:spcBef>
                <a:spcPct val="20000"/>
              </a:spcBef>
              <a:buFont typeface="Arial" pitchFamily="34" charset="0"/>
              <a:buChar char="•"/>
              <a:defRPr/>
            </a:pPr>
            <a:r>
              <a:rPr lang="en-US" sz="800" dirty="0" err="1">
                <a:solidFill>
                  <a:srgbClr val="0000FF"/>
                </a:solidFill>
                <a:cs typeface="Arial" charset="0"/>
              </a:rPr>
              <a:t>Ahn</a:t>
            </a:r>
            <a:r>
              <a:rPr lang="en-US" sz="800" dirty="0">
                <a:solidFill>
                  <a:srgbClr val="0000FF"/>
                </a:solidFill>
                <a:cs typeface="Arial" charset="0"/>
              </a:rPr>
              <a:t>, J, “</a:t>
            </a:r>
            <a:r>
              <a:rPr lang="en-US" sz="800" i="1" dirty="0">
                <a:solidFill>
                  <a:srgbClr val="0000FF"/>
                </a:solidFill>
                <a:cs typeface="Arial" charset="0"/>
              </a:rPr>
              <a:t>Origins of Whole-Building Energy Simulation Programs Used for High Performance Commercial Buildings: Contributions of the MATEUS, SHEP, TACS, CP-26, CP-33 and RESPTK Programs</a:t>
            </a:r>
            <a:r>
              <a:rPr lang="en-US" sz="800" dirty="0">
                <a:solidFill>
                  <a:srgbClr val="0000FF"/>
                </a:solidFill>
                <a:cs typeface="Arial" charset="0"/>
              </a:rPr>
              <a:t>”, MS., Department of Architecture, August 2019.</a:t>
            </a:r>
          </a:p>
          <a:p>
            <a:pPr marL="285750" indent="-171450" algn="l">
              <a:spcBef>
                <a:spcPct val="20000"/>
              </a:spcBef>
              <a:buFont typeface="Arial" pitchFamily="34" charset="0"/>
              <a:buChar char="•"/>
              <a:defRPr/>
            </a:pPr>
            <a:endParaRPr lang="en-US" sz="800" dirty="0">
              <a:solidFill>
                <a:srgbClr val="0000FF"/>
              </a:solidFill>
              <a:cs typeface="Arial" charset="0"/>
            </a:endParaRPr>
          </a:p>
          <a:p>
            <a:pPr algn="l">
              <a:spcBef>
                <a:spcPts val="600"/>
              </a:spcBef>
              <a:defRPr/>
            </a:pPr>
            <a:r>
              <a:rPr lang="en-US" sz="1050" dirty="0">
                <a:solidFill>
                  <a:srgbClr val="0000FF"/>
                </a:solidFill>
                <a:cs typeface="Arial" charset="0"/>
              </a:rPr>
              <a:t>Papers 2019:</a:t>
            </a:r>
          </a:p>
          <a:p>
            <a:pPr marL="285750" indent="-171450" algn="l">
              <a:spcBef>
                <a:spcPct val="20000"/>
              </a:spcBef>
              <a:buFont typeface="Arial" pitchFamily="34" charset="0"/>
              <a:buChar char="•"/>
              <a:defRPr/>
            </a:pPr>
            <a:r>
              <a:rPr lang="en-US" sz="800" dirty="0">
                <a:solidFill>
                  <a:srgbClr val="0000FF"/>
                </a:solidFill>
                <a:cs typeface="Arial" charset="0"/>
              </a:rPr>
              <a:t>Farias, F., Kota, S., </a:t>
            </a:r>
            <a:r>
              <a:rPr lang="en-US" sz="800" dirty="0" err="1">
                <a:solidFill>
                  <a:srgbClr val="0000FF"/>
                </a:solidFill>
                <a:cs typeface="Arial" charset="0"/>
              </a:rPr>
              <a:t>Jeong</a:t>
            </a:r>
            <a:r>
              <a:rPr lang="en-US" sz="800" dirty="0">
                <a:solidFill>
                  <a:srgbClr val="0000FF"/>
                </a:solidFill>
                <a:cs typeface="Arial" charset="0"/>
              </a:rPr>
              <a:t>, W., Kim, J., </a:t>
            </a:r>
            <a:r>
              <a:rPr lang="en-US" sz="800" dirty="0" err="1">
                <a:solidFill>
                  <a:srgbClr val="0000FF"/>
                </a:solidFill>
                <a:cs typeface="Arial" charset="0"/>
              </a:rPr>
              <a:t>Alcocer</a:t>
            </a:r>
            <a:r>
              <a:rPr lang="en-US" sz="800" dirty="0">
                <a:solidFill>
                  <a:srgbClr val="0000FF"/>
                </a:solidFill>
                <a:cs typeface="Arial" charset="0"/>
              </a:rPr>
              <a:t>, J, Haberl, J.S., Clayton, M.J., Yan, W., 2019. “</a:t>
            </a:r>
            <a:r>
              <a:rPr lang="en-US" sz="800" i="1" dirty="0">
                <a:solidFill>
                  <a:srgbClr val="0000FF"/>
                </a:solidFill>
                <a:cs typeface="Arial" charset="0"/>
              </a:rPr>
              <a:t>Development of a Reference Building Information Model (BIM) for Thermal Model Compliance Testing - Part II: Test Cases and Analysis (RP-1468)</a:t>
            </a:r>
            <a:r>
              <a:rPr lang="en-US" sz="800" dirty="0">
                <a:solidFill>
                  <a:srgbClr val="0000FF"/>
                </a:solidFill>
                <a:cs typeface="Arial" charset="0"/>
              </a:rPr>
              <a:t>", ASHRAE Transactions.</a:t>
            </a:r>
          </a:p>
          <a:p>
            <a:pPr marL="285750" indent="-171450" algn="l">
              <a:spcBef>
                <a:spcPct val="20000"/>
              </a:spcBef>
              <a:buFont typeface="Arial" pitchFamily="34" charset="0"/>
              <a:buChar char="•"/>
              <a:defRPr/>
            </a:pPr>
            <a:endParaRPr lang="en-US" sz="800" dirty="0">
              <a:solidFill>
                <a:srgbClr val="0000FF"/>
              </a:solidFill>
              <a:cs typeface="Arial" charset="0"/>
            </a:endParaRPr>
          </a:p>
          <a:p>
            <a:pPr marL="285750" indent="-171450" algn="l">
              <a:spcBef>
                <a:spcPct val="20000"/>
              </a:spcBef>
              <a:buFont typeface="Arial" pitchFamily="34" charset="0"/>
              <a:buChar char="•"/>
              <a:defRPr/>
            </a:pPr>
            <a:r>
              <a:rPr lang="en-US" sz="800" dirty="0">
                <a:solidFill>
                  <a:srgbClr val="0000FF"/>
                </a:solidFill>
                <a:cs typeface="Arial" charset="0"/>
              </a:rPr>
              <a:t>Wang, L., Sakurai, Y., Bowman, S.J., Claridge, D.E., 2018. "Commissioning an Existing Heat Recovery Chiller System at a Large District Plant", ASHRAE Transaction.</a:t>
            </a:r>
          </a:p>
          <a:p>
            <a:pPr marL="285750" indent="-171450" algn="l">
              <a:spcBef>
                <a:spcPct val="20000"/>
              </a:spcBef>
              <a:buFont typeface="Arial" pitchFamily="34" charset="0"/>
              <a:buChar char="•"/>
              <a:defRPr/>
            </a:pPr>
            <a:endParaRPr lang="en-US" sz="800" dirty="0">
              <a:solidFill>
                <a:srgbClr val="0000FF"/>
              </a:solidFill>
              <a:cs typeface="Arial" charset="0"/>
            </a:endParaRPr>
          </a:p>
          <a:p>
            <a:pPr marL="285750" indent="-171450" algn="l">
              <a:spcBef>
                <a:spcPct val="20000"/>
              </a:spcBef>
              <a:buFont typeface="Arial" pitchFamily="34" charset="0"/>
              <a:buChar char="•"/>
              <a:defRPr/>
            </a:pPr>
            <a:r>
              <a:rPr lang="en-US" sz="800" dirty="0">
                <a:solidFill>
                  <a:srgbClr val="0000FF"/>
                </a:solidFill>
                <a:cs typeface="Arial" charset="0"/>
              </a:rPr>
              <a:t>Shin, M., Haberl, J.S., 2019. “</a:t>
            </a:r>
            <a:r>
              <a:rPr lang="en-US" sz="800" i="1" dirty="0">
                <a:solidFill>
                  <a:srgbClr val="0000FF"/>
                </a:solidFill>
                <a:cs typeface="Arial" charset="0"/>
              </a:rPr>
              <a:t>Thermal Zoning for Building HVAC Design and Energy Simulation: A Literature Review</a:t>
            </a:r>
            <a:r>
              <a:rPr lang="en-US" sz="800" dirty="0">
                <a:solidFill>
                  <a:srgbClr val="0000FF"/>
                </a:solidFill>
                <a:cs typeface="Arial" charset="0"/>
              </a:rPr>
              <a:t>", Energy and Buildings, Vol 203.</a:t>
            </a:r>
          </a:p>
          <a:p>
            <a:pPr marL="285750" indent="-171450" algn="l">
              <a:spcBef>
                <a:spcPct val="20000"/>
              </a:spcBef>
              <a:buFont typeface="Arial" pitchFamily="34" charset="0"/>
              <a:buChar char="•"/>
              <a:defRPr/>
            </a:pPr>
            <a:endParaRPr lang="en-US" sz="800" dirty="0">
              <a:solidFill>
                <a:srgbClr val="0000FF"/>
              </a:solidFill>
              <a:cs typeface="Arial" charset="0"/>
            </a:endParaRPr>
          </a:p>
          <a:p>
            <a:pPr marL="285750" indent="-171450" algn="l">
              <a:spcBef>
                <a:spcPct val="20000"/>
              </a:spcBef>
              <a:buFont typeface="Arial" pitchFamily="34" charset="0"/>
              <a:buChar char="•"/>
              <a:defRPr/>
            </a:pPr>
            <a:r>
              <a:rPr lang="en-US" sz="800" dirty="0" err="1">
                <a:solidFill>
                  <a:srgbClr val="0000FF"/>
                </a:solidFill>
                <a:cs typeface="Arial" charset="0"/>
              </a:rPr>
              <a:t>Shajahan</a:t>
            </a:r>
            <a:r>
              <a:rPr lang="en-US" sz="800" dirty="0">
                <a:solidFill>
                  <a:srgbClr val="0000FF"/>
                </a:solidFill>
                <a:cs typeface="Arial" charset="0"/>
              </a:rPr>
              <a:t>, A, Culp, C.H., Williamson, B., 2019. “</a:t>
            </a:r>
            <a:r>
              <a:rPr lang="en-US" sz="800" i="1" dirty="0">
                <a:solidFill>
                  <a:srgbClr val="0000FF"/>
                </a:solidFill>
                <a:cs typeface="Arial" charset="0"/>
              </a:rPr>
              <a:t>Effects of Indoor Environmental Parameters Related to Building Heating, Ventilation, and Air Conditioning Systems on Patients’ Medical Outcomes: A Review of Scientific Research on Hospital Buildings</a:t>
            </a:r>
            <a:r>
              <a:rPr lang="en-US" sz="800" dirty="0">
                <a:solidFill>
                  <a:srgbClr val="0000FF"/>
                </a:solidFill>
                <a:cs typeface="Arial" charset="0"/>
              </a:rPr>
              <a:t>”, Indoor Air, Vol 29, Issue 2, pp.161-176.</a:t>
            </a:r>
          </a:p>
        </p:txBody>
      </p:sp>
      <p:pic>
        <p:nvPicPr>
          <p:cNvPr id="50" name="Picture 5"/>
          <p:cNvPicPr preferRelativeResize="0">
            <a:picLocks noChangeArrowheads="1"/>
          </p:cNvPicPr>
          <p:nvPr/>
        </p:nvPicPr>
        <p:blipFill>
          <a:blip r:embed="rId7" cstate="print">
            <a:extLst>
              <a:ext uri="{28A0092B-C50C-407E-A947-70E740481C1C}">
                <a14:useLocalDpi xmlns:a14="http://schemas.microsoft.com/office/drawing/2010/main" val="0"/>
              </a:ext>
            </a:extLst>
          </a:blip>
          <a:srcRect/>
          <a:stretch/>
        </p:blipFill>
        <p:spPr bwMode="auto">
          <a:xfrm>
            <a:off x="624762" y="3110328"/>
            <a:ext cx="2216658" cy="2886526"/>
          </a:xfrm>
          <a:prstGeom prst="rect">
            <a:avLst/>
          </a:prstGeom>
          <a:noFill/>
          <a:ln w="31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3055690" y="1600200"/>
            <a:ext cx="2209187" cy="2951825"/>
          </a:xfrm>
          <a:prstGeom prst="rect">
            <a:avLst/>
          </a:prstGeom>
          <a:noFill/>
          <a:ln w="3175">
            <a:solidFill>
              <a:srgbClr val="000000"/>
            </a:solidFill>
            <a:miter lim="800000"/>
            <a:headEnd/>
            <a:tailEnd/>
          </a:ln>
          <a:effectLst/>
        </p:spPr>
      </p:pic>
      <p:pic>
        <p:nvPicPr>
          <p:cNvPr id="9" name="Picture 8"/>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3263700" y="2514600"/>
            <a:ext cx="2209800" cy="2916689"/>
          </a:xfrm>
          <a:prstGeom prst="rect">
            <a:avLst/>
          </a:prstGeom>
          <a:noFill/>
          <a:ln w="3175">
            <a:solidFill>
              <a:srgbClr val="000000"/>
            </a:solidFill>
            <a:miter lim="800000"/>
            <a:headEnd/>
            <a:tailEnd/>
          </a:ln>
          <a:effectLst/>
        </p:spPr>
      </p:pic>
      <p:pic>
        <p:nvPicPr>
          <p:cNvPr id="8" name="Recorded Sound">
            <a:hlinkClick r:id="" action="ppaction://media"/>
            <a:extLst>
              <a:ext uri="{FF2B5EF4-FFF2-40B4-BE49-F238E27FC236}">
                <a16:creationId xmlns:a16="http://schemas.microsoft.com/office/drawing/2014/main" id="{FB5D7A4F-6C2C-4FBF-8A18-C1D2BCD87A25}"/>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4017068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4">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4">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4">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61138"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3" fill="hold" display="0">
                  <p:stCondLst>
                    <p:cond delay="indefinite"/>
                  </p:stCondLst>
                  <p:endCondLst>
                    <p:cond evt="onStopAudio" delay="0">
                      <p:tgtEl>
                        <p:sldTgt/>
                      </p:tgtEl>
                    </p:cond>
                  </p:endCondLst>
                </p:cTn>
                <p:tgtEl>
                  <p:spTgt spid="8"/>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381000" y="990600"/>
            <a:ext cx="9136062" cy="411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endParaRPr lang="en-US" sz="2400" i="1" dirty="0">
              <a:solidFill>
                <a:srgbClr val="000000"/>
              </a:solidFill>
              <a:cs typeface="Arial" charset="0"/>
            </a:endParaRPr>
          </a:p>
          <a:p>
            <a:pPr marL="342900" indent="-342900">
              <a:spcBef>
                <a:spcPct val="20000"/>
              </a:spcBef>
            </a:pPr>
            <a:endParaRPr lang="en-US" sz="2400" i="1" dirty="0">
              <a:solidFill>
                <a:srgbClr val="000000"/>
              </a:solidFill>
              <a:cs typeface="Arial" charset="0"/>
            </a:endParaRPr>
          </a:p>
          <a:p>
            <a:pPr marL="342900" indent="-342900">
              <a:spcBef>
                <a:spcPct val="20000"/>
              </a:spcBef>
            </a:pPr>
            <a:endParaRPr lang="en-US" sz="2400" i="1" dirty="0">
              <a:solidFill>
                <a:srgbClr val="000000"/>
              </a:solidFill>
              <a:cs typeface="Arial" charset="0"/>
            </a:endParaRPr>
          </a:p>
          <a:p>
            <a:pPr marL="342900" indent="-342900">
              <a:spcBef>
                <a:spcPct val="20000"/>
              </a:spcBef>
            </a:pPr>
            <a:endParaRPr lang="en-US" sz="2400" i="1" dirty="0">
              <a:solidFill>
                <a:srgbClr val="000000"/>
              </a:solidFill>
              <a:cs typeface="Arial" charset="0"/>
            </a:endParaRPr>
          </a:p>
          <a:p>
            <a:pPr marL="342900" indent="-342900">
              <a:spcBef>
                <a:spcPct val="20000"/>
              </a:spcBef>
            </a:pPr>
            <a:endParaRPr lang="en-US" sz="2400" i="1" dirty="0">
              <a:solidFill>
                <a:srgbClr val="000000"/>
              </a:solidFill>
              <a:cs typeface="Arial" charset="0"/>
            </a:endParaRPr>
          </a:p>
          <a:p>
            <a:pPr marL="342900" indent="-342900">
              <a:spcBef>
                <a:spcPct val="20000"/>
              </a:spcBef>
            </a:pPr>
            <a:endParaRPr lang="en-US" sz="2400" i="1" dirty="0">
              <a:solidFill>
                <a:srgbClr val="000000"/>
              </a:solidFill>
              <a:cs typeface="Arial" charset="0"/>
            </a:endParaRPr>
          </a:p>
          <a:p>
            <a:pPr marL="342900" indent="-342900">
              <a:spcBef>
                <a:spcPct val="20000"/>
              </a:spcBef>
            </a:pPr>
            <a:r>
              <a:rPr lang="en-US" sz="3500" b="1" dirty="0">
                <a:cs typeface="Arial" charset="0"/>
              </a:rPr>
              <a:t>Contact Information:</a:t>
            </a:r>
          </a:p>
          <a:p>
            <a:pPr marL="342900" indent="-342900">
              <a:spcBef>
                <a:spcPct val="20000"/>
              </a:spcBef>
            </a:pPr>
            <a:r>
              <a:rPr lang="en-US" sz="2600" dirty="0">
                <a:cs typeface="Arial" charset="0"/>
              </a:rPr>
              <a:t>Jeff Haberl: jhaberl@tamu.edu</a:t>
            </a:r>
          </a:p>
          <a:p>
            <a:pPr marL="342900" indent="-342900">
              <a:spcBef>
                <a:spcPct val="20000"/>
              </a:spcBef>
            </a:pPr>
            <a:r>
              <a:rPr lang="en-US" sz="2600" dirty="0">
                <a:cs typeface="Arial" charset="0"/>
              </a:rPr>
              <a:t>Bahman Yazdani: byazdani@tamu.edu</a:t>
            </a:r>
          </a:p>
          <a:p>
            <a:pPr marL="342900" indent="-342900">
              <a:spcBef>
                <a:spcPct val="20000"/>
              </a:spcBef>
            </a:pPr>
            <a:r>
              <a:rPr lang="en-US" sz="2600" dirty="0">
                <a:cs typeface="Arial" charset="0"/>
              </a:rPr>
              <a:t>http://esl.tamu.edu/terp</a:t>
            </a:r>
          </a:p>
        </p:txBody>
      </p:sp>
      <p:sp>
        <p:nvSpPr>
          <p:cNvPr id="7"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a:spcBef>
                <a:spcPct val="0"/>
              </a:spcBef>
              <a:defRPr/>
            </a:pPr>
            <a:r>
              <a:rPr lang="en-US" b="1" dirty="0">
                <a:solidFill>
                  <a:schemeClr val="bg1"/>
                </a:solidFill>
                <a:latin typeface="Arial" pitchFamily="34" charset="0"/>
              </a:rPr>
              <a:t>ESL Contact Information</a:t>
            </a:r>
          </a:p>
        </p:txBody>
      </p:sp>
      <p:pic>
        <p:nvPicPr>
          <p:cNvPr id="8" name="Picture 7"/>
          <p:cNvPicPr>
            <a:picLocks/>
          </p:cNvPicPr>
          <p:nvPr/>
        </p:nvPicPr>
        <p:blipFill>
          <a:blip r:embed="rId5" cstate="print"/>
          <a:stretch>
            <a:fillRect/>
          </a:stretch>
        </p:blipFill>
        <p:spPr>
          <a:xfrm>
            <a:off x="0" y="1058562"/>
            <a:ext cx="9144000" cy="5495544"/>
          </a:xfrm>
          <a:prstGeom prst="rect">
            <a:avLst/>
          </a:prstGeom>
        </p:spPr>
      </p:pic>
      <p:sp>
        <p:nvSpPr>
          <p:cNvPr id="9" name="Rectangle 4"/>
          <p:cNvSpPr>
            <a:spLocks noChangeArrowheads="1"/>
          </p:cNvSpPr>
          <p:nvPr/>
        </p:nvSpPr>
        <p:spPr bwMode="auto">
          <a:xfrm>
            <a:off x="2819400" y="1219200"/>
            <a:ext cx="6172200" cy="2436813"/>
          </a:xfrm>
          <a:prstGeom prst="rect">
            <a:avLst/>
          </a:prstGeom>
          <a:noFill/>
          <a:ln>
            <a:noFill/>
          </a:ln>
        </p:spPr>
        <p:txBody>
          <a:bodyPr/>
          <a:lstStyle/>
          <a:p>
            <a:pPr marL="342900" indent="-342900">
              <a:spcBef>
                <a:spcPct val="20000"/>
              </a:spcBef>
              <a:spcAft>
                <a:spcPts val="600"/>
              </a:spcAft>
            </a:pPr>
            <a:r>
              <a:rPr lang="en-US" sz="3200" b="1" dirty="0">
                <a:solidFill>
                  <a:schemeClr val="tx1"/>
                </a:solidFill>
                <a:cs typeface="Arial" charset="0"/>
              </a:rPr>
              <a:t>Contact Information:</a:t>
            </a:r>
          </a:p>
          <a:p>
            <a:pPr marL="342900" indent="-342900" algn="l">
              <a:spcBef>
                <a:spcPct val="20000"/>
              </a:spcBef>
            </a:pPr>
            <a:r>
              <a:rPr lang="en-US" sz="2000" dirty="0">
                <a:solidFill>
                  <a:schemeClr val="tx1"/>
                </a:solidFill>
                <a:cs typeface="Arial" charset="0"/>
              </a:rPr>
              <a:t>Jeff Haberl:     jhaberl@tamu.edu</a:t>
            </a:r>
          </a:p>
          <a:p>
            <a:pPr marL="342900" indent="-342900" algn="l">
              <a:spcBef>
                <a:spcPct val="20000"/>
              </a:spcBef>
            </a:pPr>
            <a:r>
              <a:rPr lang="en-US" sz="2000" dirty="0">
                <a:solidFill>
                  <a:schemeClr val="tx1"/>
                </a:solidFill>
                <a:cs typeface="Arial" charset="0"/>
              </a:rPr>
              <a:t>Juan-Carlos Baltazar:    jbaltazar@tamu.edu</a:t>
            </a:r>
          </a:p>
          <a:p>
            <a:pPr marL="342900" indent="-342900" algn="l">
              <a:spcBef>
                <a:spcPct val="20000"/>
              </a:spcBef>
            </a:pPr>
            <a:r>
              <a:rPr lang="en-US" sz="2000" dirty="0">
                <a:solidFill>
                  <a:schemeClr val="tx1"/>
                </a:solidFill>
                <a:cs typeface="Arial" charset="0"/>
              </a:rPr>
              <a:t>Bahman Yazdani:    byazdani@tamu.edu</a:t>
            </a:r>
          </a:p>
          <a:p>
            <a:pPr marL="342900" indent="-342900" algn="l">
              <a:spcBef>
                <a:spcPct val="20000"/>
              </a:spcBef>
            </a:pPr>
            <a:endParaRPr lang="en-US" sz="2000" u="sng" dirty="0">
              <a:solidFill>
                <a:schemeClr val="tx1"/>
              </a:solidFill>
              <a:cs typeface="Arial" charset="0"/>
            </a:endParaRPr>
          </a:p>
          <a:p>
            <a:pPr marL="342900" indent="-342900" algn="l">
              <a:spcBef>
                <a:spcPct val="20000"/>
              </a:spcBef>
            </a:pPr>
            <a:r>
              <a:rPr lang="en-US" sz="2000" u="sng" dirty="0">
                <a:solidFill>
                  <a:schemeClr val="tx1"/>
                </a:solidFill>
                <a:cs typeface="Arial" charset="0"/>
              </a:rPr>
              <a:t>http://esl.tamu.edu/terp</a:t>
            </a:r>
          </a:p>
        </p:txBody>
      </p:sp>
      <p:pic>
        <p:nvPicPr>
          <p:cNvPr id="2" name="Recorded Sound">
            <a:hlinkClick r:id="" action="ppaction://media"/>
            <a:extLst>
              <a:ext uri="{FF2B5EF4-FFF2-40B4-BE49-F238E27FC236}">
                <a16:creationId xmlns:a16="http://schemas.microsoft.com/office/drawing/2014/main" id="{51B302DD-D308-4C92-9955-6A241C9A048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342061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06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5" cstate="print">
            <a:lum bright="-20000" contrast="44000"/>
            <a:extLst>
              <a:ext uri="{28A0092B-C50C-407E-A947-70E740481C1C}">
                <a14:useLocalDpi xmlns:a14="http://schemas.microsoft.com/office/drawing/2010/main" val="0"/>
              </a:ext>
            </a:extLst>
          </a:blip>
          <a:srcRect/>
          <a:stretch>
            <a:fillRect/>
          </a:stretch>
        </p:blipFill>
        <p:spPr bwMode="auto">
          <a:xfrm>
            <a:off x="104775" y="3200399"/>
            <a:ext cx="2514085" cy="333594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rotWithShape="1">
          <a:blip r:embed="rId6"/>
          <a:srcRect l="28750" t="15926" r="43334" b="18149"/>
          <a:stretch/>
        </p:blipFill>
        <p:spPr>
          <a:xfrm>
            <a:off x="216556" y="3352800"/>
            <a:ext cx="2374244" cy="3153846"/>
          </a:xfrm>
          <a:prstGeom prst="rect">
            <a:avLst/>
          </a:prstGeom>
        </p:spPr>
      </p:pic>
      <p:pic>
        <p:nvPicPr>
          <p:cNvPr id="5" name="Picture 4"/>
          <p:cNvPicPr>
            <a:picLocks noChangeAspect="1"/>
          </p:cNvPicPr>
          <p:nvPr/>
        </p:nvPicPr>
        <p:blipFill rotWithShape="1">
          <a:blip r:embed="rId7"/>
          <a:srcRect l="21667" t="55185" r="44166" b="26296"/>
          <a:stretch/>
        </p:blipFill>
        <p:spPr>
          <a:xfrm>
            <a:off x="131149" y="5771922"/>
            <a:ext cx="2444054" cy="745139"/>
          </a:xfrm>
          <a:prstGeom prst="rect">
            <a:avLst/>
          </a:prstGeom>
        </p:spPr>
      </p:pic>
      <p:sp>
        <p:nvSpPr>
          <p:cNvPr id="4" name="Rectangle 3"/>
          <p:cNvSpPr txBox="1">
            <a:spLocks noChangeArrowheads="1"/>
          </p:cNvSpPr>
          <p:nvPr/>
        </p:nvSpPr>
        <p:spPr bwMode="auto">
          <a:xfrm>
            <a:off x="-151215" y="810491"/>
            <a:ext cx="9240838"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2800" b="1" i="0" u="none" strike="noStrike" kern="0" cap="none" spc="0" normalizeH="0" baseline="0" noProof="0" dirty="0">
                <a:ln>
                  <a:noFill/>
                </a:ln>
                <a:solidFill>
                  <a:srgbClr val="000000"/>
                </a:solidFill>
                <a:effectLst/>
                <a:uLnTx/>
                <a:uFillTx/>
                <a:latin typeface="Arial"/>
              </a:rPr>
              <a:t>   </a:t>
            </a:r>
            <a:endParaRPr kumimoji="0" lang="en-US" sz="2600" b="1" i="0" u="none" strike="noStrike" kern="0" cap="none" spc="0" normalizeH="0" baseline="0" noProof="0" dirty="0">
              <a:ln>
                <a:noFill/>
              </a:ln>
              <a:solidFill>
                <a:srgbClr val="000000"/>
              </a:solidFill>
              <a:effectLst/>
              <a:uLnTx/>
              <a:uFillTx/>
              <a:latin typeface="Arial"/>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0" cap="none" spc="0" normalizeH="0" baseline="0" noProof="0" dirty="0">
                <a:ln>
                  <a:noFill/>
                </a:ln>
                <a:solidFill>
                  <a:srgbClr val="000000"/>
                </a:solidFill>
                <a:effectLst/>
                <a:uLnTx/>
                <a:uFillTx/>
                <a:latin typeface="Arial"/>
              </a:rPr>
              <a:t>        	Quantifiable:</a:t>
            </a:r>
            <a:r>
              <a:rPr kumimoji="0" lang="en-US" sz="1800" b="0" i="0" u="none" strike="noStrike" kern="0" cap="none" spc="0" normalizeH="0" baseline="0" noProof="0" dirty="0">
                <a:ln>
                  <a:noFill/>
                </a:ln>
                <a:solidFill>
                  <a:srgbClr val="000000"/>
                </a:solidFill>
                <a:effectLst/>
                <a:uLnTx/>
                <a:uFillTx/>
                <a:latin typeface="Arial"/>
              </a:rPr>
              <a:t> The emission reductions generated by measures to reduce emissions </a:t>
            </a:r>
            <a:r>
              <a:rPr kumimoji="0" lang="en-US" sz="1800" b="0" i="1" u="none" strike="noStrike" kern="0" cap="none" spc="0" normalizeH="0" baseline="0" noProof="0" dirty="0">
                <a:ln>
                  <a:noFill/>
                </a:ln>
                <a:solidFill>
                  <a:srgbClr val="000000"/>
                </a:solidFill>
                <a:effectLst/>
                <a:uLnTx/>
                <a:uFillTx/>
                <a:latin typeface="Arial"/>
              </a:rPr>
              <a:t>must be quantifiable </a:t>
            </a:r>
            <a:r>
              <a:rPr kumimoji="0" lang="en-US" sz="1800" b="0" i="0" u="none" strike="noStrike" kern="0" cap="none" spc="0" normalizeH="0" baseline="0" noProof="0" dirty="0">
                <a:ln>
                  <a:noFill/>
                </a:ln>
                <a:solidFill>
                  <a:srgbClr val="000000"/>
                </a:solidFill>
                <a:effectLst/>
                <a:uLnTx/>
                <a:uFillTx/>
                <a:latin typeface="Arial"/>
              </a:rPr>
              <a:t>and include procedures to evaluate and verify over time the level of emission reductions actually achieved.</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000" b="1" i="0" u="none" strike="noStrike" kern="0" cap="none" spc="0" normalizeH="0" baseline="0" noProof="0" dirty="0">
              <a:ln>
                <a:noFill/>
              </a:ln>
              <a:solidFill>
                <a:srgbClr val="000000"/>
              </a:solidFill>
              <a:effectLst/>
              <a:uLnTx/>
              <a:uFillTx/>
              <a:latin typeface="Arial"/>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0" cap="none" spc="0" normalizeH="0" baseline="0" noProof="0" dirty="0">
                <a:ln>
                  <a:noFill/>
                </a:ln>
                <a:solidFill>
                  <a:srgbClr val="000000"/>
                </a:solidFill>
                <a:effectLst/>
                <a:uLnTx/>
                <a:uFillTx/>
                <a:latin typeface="Arial"/>
              </a:rPr>
              <a:t>      	Surplus:</a:t>
            </a:r>
            <a:r>
              <a:rPr kumimoji="0" lang="en-US" sz="1800" b="0" i="0" u="none" strike="noStrike" kern="0" cap="none" spc="0" normalizeH="0" baseline="0" noProof="0" dirty="0">
                <a:ln>
                  <a:noFill/>
                </a:ln>
                <a:solidFill>
                  <a:srgbClr val="000000"/>
                </a:solidFill>
                <a:effectLst/>
                <a:uLnTx/>
                <a:uFillTx/>
                <a:latin typeface="Arial"/>
              </a:rPr>
              <a:t> Emission reductions </a:t>
            </a:r>
            <a:r>
              <a:rPr kumimoji="0" lang="en-US" sz="1800" b="0" i="1" u="none" strike="noStrike" kern="0" cap="none" spc="0" normalizeH="0" baseline="0" noProof="0" dirty="0">
                <a:ln>
                  <a:noFill/>
                </a:ln>
                <a:solidFill>
                  <a:srgbClr val="000000"/>
                </a:solidFill>
                <a:effectLst/>
                <a:uLnTx/>
                <a:uFillTx/>
                <a:latin typeface="Arial"/>
              </a:rPr>
              <a:t>are surplus </a:t>
            </a:r>
            <a:r>
              <a:rPr kumimoji="0" lang="en-US" sz="1800" b="0" i="0" u="none" strike="noStrike" kern="0" cap="none" spc="0" normalizeH="0" baseline="0" noProof="0" dirty="0">
                <a:ln>
                  <a:noFill/>
                </a:ln>
                <a:solidFill>
                  <a:srgbClr val="000000"/>
                </a:solidFill>
                <a:effectLst/>
                <a:uLnTx/>
                <a:uFillTx/>
                <a:latin typeface="Arial"/>
              </a:rPr>
              <a:t>as long as they are not otherwise relied on to meet air quality attainment requirements in air quality programs related to your SIP. </a:t>
            </a:r>
          </a:p>
        </p:txBody>
      </p:sp>
      <p:sp>
        <p:nvSpPr>
          <p:cNvPr id="6" name="Rectangle 6"/>
          <p:cNvSpPr>
            <a:spLocks noChangeArrowheads="1"/>
          </p:cNvSpPr>
          <p:nvPr/>
        </p:nvSpPr>
        <p:spPr bwMode="auto">
          <a:xfrm>
            <a:off x="2743200" y="3414713"/>
            <a:ext cx="6331183" cy="329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spcBef>
                <a:spcPct val="0"/>
              </a:spcBef>
            </a:pPr>
            <a:r>
              <a:rPr lang="en-US" sz="1600" b="1" dirty="0">
                <a:solidFill>
                  <a:srgbClr val="000000"/>
                </a:solidFill>
                <a:cs typeface="Arial" charset="0"/>
              </a:rPr>
              <a:t>          </a:t>
            </a:r>
            <a:r>
              <a:rPr lang="en-US" sz="1700" b="1" dirty="0">
                <a:solidFill>
                  <a:srgbClr val="000000"/>
                </a:solidFill>
                <a:cs typeface="Arial" charset="0"/>
              </a:rPr>
              <a:t>Enforceability:</a:t>
            </a:r>
            <a:r>
              <a:rPr lang="en-US" sz="1700" dirty="0">
                <a:solidFill>
                  <a:srgbClr val="000000"/>
                </a:solidFill>
                <a:cs typeface="Arial" charset="0"/>
              </a:rPr>
              <a:t> Measures that reduce emissions from electricity generation may be: (1) </a:t>
            </a:r>
            <a:r>
              <a:rPr lang="en-US" sz="1700" i="1" dirty="0">
                <a:solidFill>
                  <a:srgbClr val="000000"/>
                </a:solidFill>
                <a:cs typeface="Arial" charset="0"/>
              </a:rPr>
              <a:t>Enforceable directly </a:t>
            </a:r>
            <a:r>
              <a:rPr lang="en-US" sz="1700" dirty="0">
                <a:solidFill>
                  <a:srgbClr val="000000"/>
                </a:solidFill>
                <a:cs typeface="Arial" charset="0"/>
              </a:rPr>
              <a:t>against a source; (2) </a:t>
            </a:r>
            <a:r>
              <a:rPr lang="en-US" sz="1700" i="1" dirty="0">
                <a:solidFill>
                  <a:srgbClr val="000000"/>
                </a:solidFill>
                <a:cs typeface="Arial" charset="0"/>
              </a:rPr>
              <a:t>Enforceable against another party </a:t>
            </a:r>
            <a:r>
              <a:rPr lang="en-US" sz="1700" dirty="0">
                <a:solidFill>
                  <a:srgbClr val="000000"/>
                </a:solidFill>
                <a:cs typeface="Arial" charset="0"/>
              </a:rPr>
              <a:t>responsible for the energy efficiency or renewable energy activity; or (3) Included under our </a:t>
            </a:r>
            <a:r>
              <a:rPr lang="en-US" sz="1700" i="1" dirty="0">
                <a:solidFill>
                  <a:srgbClr val="000000"/>
                </a:solidFill>
                <a:cs typeface="Arial" charset="0"/>
              </a:rPr>
              <a:t>voluntary measures</a:t>
            </a:r>
            <a:r>
              <a:rPr lang="en-US" sz="1700" dirty="0">
                <a:solidFill>
                  <a:srgbClr val="000000"/>
                </a:solidFill>
                <a:cs typeface="Arial" charset="0"/>
              </a:rPr>
              <a:t> policy. </a:t>
            </a:r>
          </a:p>
          <a:p>
            <a:pPr algn="l" eaLnBrk="1" hangingPunct="1">
              <a:spcBef>
                <a:spcPct val="0"/>
              </a:spcBef>
            </a:pPr>
            <a:endParaRPr lang="en-US" sz="1700" dirty="0">
              <a:solidFill>
                <a:srgbClr val="000000"/>
              </a:solidFill>
              <a:cs typeface="Arial" charset="0"/>
            </a:endParaRPr>
          </a:p>
          <a:p>
            <a:pPr algn="l" eaLnBrk="1" hangingPunct="1">
              <a:spcBef>
                <a:spcPct val="0"/>
              </a:spcBef>
            </a:pPr>
            <a:r>
              <a:rPr lang="en-US" sz="1700" dirty="0">
                <a:solidFill>
                  <a:srgbClr val="000000"/>
                </a:solidFill>
                <a:cs typeface="Arial" charset="0"/>
              </a:rPr>
              <a:t>           </a:t>
            </a:r>
            <a:r>
              <a:rPr lang="en-US" sz="1700" b="1" dirty="0">
                <a:solidFill>
                  <a:srgbClr val="000000"/>
                </a:solidFill>
                <a:cs typeface="Arial" charset="0"/>
              </a:rPr>
              <a:t>Record Keeping:</a:t>
            </a:r>
            <a:r>
              <a:rPr lang="en-US" sz="1700" dirty="0">
                <a:solidFill>
                  <a:srgbClr val="000000"/>
                </a:solidFill>
                <a:cs typeface="Arial" charset="0"/>
              </a:rPr>
              <a:t>  The </a:t>
            </a:r>
            <a:r>
              <a:rPr lang="en-US" sz="1700" i="1" dirty="0">
                <a:solidFill>
                  <a:srgbClr val="000000"/>
                </a:solidFill>
                <a:cs typeface="Arial" charset="0"/>
              </a:rPr>
              <a:t>measure should be permanent </a:t>
            </a:r>
            <a:r>
              <a:rPr lang="en-US" sz="1700" dirty="0">
                <a:solidFill>
                  <a:srgbClr val="000000"/>
                </a:solidFill>
                <a:cs typeface="Arial" charset="0"/>
              </a:rPr>
              <a:t>throughout the term for which the credit is granted unless it is replaced by another measure or the State demonstrates in a SIP revision that the emission reductions from the measure are no longer needed to meet applicable requirements.</a:t>
            </a:r>
          </a:p>
          <a:p>
            <a:pPr algn="l">
              <a:lnSpc>
                <a:spcPct val="80000"/>
              </a:lnSpc>
            </a:pPr>
            <a:endParaRPr lang="en-US" sz="1600" dirty="0">
              <a:solidFill>
                <a:srgbClr val="000000"/>
              </a:solidFill>
              <a:cs typeface="Arial" charset="0"/>
            </a:endParaRPr>
          </a:p>
        </p:txBody>
      </p:sp>
      <p:sp>
        <p:nvSpPr>
          <p:cNvPr id="8"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400" b="1" kern="0" dirty="0">
                <a:solidFill>
                  <a:schemeClr val="bg1"/>
                </a:solidFill>
              </a:rPr>
              <a:t>EPA CRITERIA FOR SIP CREDITS (2004) </a:t>
            </a:r>
          </a:p>
        </p:txBody>
      </p:sp>
      <p:pic>
        <p:nvPicPr>
          <p:cNvPr id="9" name="Recorded Sound">
            <a:hlinkClick r:id="" action="ppaction://media"/>
            <a:extLst>
              <a:ext uri="{FF2B5EF4-FFF2-40B4-BE49-F238E27FC236}">
                <a16:creationId xmlns:a16="http://schemas.microsoft.com/office/drawing/2014/main" id="{3A44A704-4672-4D08-B928-F963343CF402}"/>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320536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mediacall" presetSubtype="0" fill="hold" nodeType="clickEffect">
                                  <p:stCondLst>
                                    <p:cond delay="0"/>
                                  </p:stCondLst>
                                  <p:childTnLst>
                                    <p:cmd type="call" cmd="playFrom(0.0)">
                                      <p:cBhvr>
                                        <p:cTn id="32" dur="85774"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33" fill="hold" display="0">
                  <p:stCondLst>
                    <p:cond delay="indefinite"/>
                  </p:stCondLst>
                  <p:endCondLst>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00200" y="1219200"/>
            <a:ext cx="7588532"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sz="2000" b="1" kern="0" dirty="0">
                <a:solidFill>
                  <a:srgbClr val="000000"/>
                </a:solidFill>
                <a:latin typeface="Arial"/>
              </a:rPr>
              <a:t>ESL Calculates &amp; Reports NOx Emissions Reductions for:</a:t>
            </a:r>
          </a:p>
          <a:p>
            <a:pPr marL="228600" marR="0" lvl="0" indent="0" algn="l" defTabSz="914400" rtl="0" eaLnBrk="0" fontAlgn="base" latinLnBrk="0" hangingPunct="0">
              <a:lnSpc>
                <a:spcPct val="100000"/>
              </a:lnSpc>
              <a:spcBef>
                <a:spcPct val="20000"/>
              </a:spcBef>
              <a:spcAft>
                <a:spcPct val="0"/>
              </a:spcAft>
              <a:buClrTx/>
              <a:buSzTx/>
              <a:buFontTx/>
              <a:buNone/>
              <a:tabLst/>
              <a:defRPr/>
            </a:pPr>
            <a:endParaRPr lang="en-US" sz="1000" b="1" kern="0" dirty="0">
              <a:solidFill>
                <a:srgbClr val="000000"/>
              </a:solidFill>
              <a:latin typeface="Arial"/>
            </a:endParaRPr>
          </a:p>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sz="1600" b="1" kern="0" dirty="0">
                <a:solidFill>
                  <a:srgbClr val="000000"/>
                </a:solidFill>
                <a:latin typeface="Arial"/>
              </a:rPr>
              <a:t>1. Code-Compliant Construction: </a:t>
            </a:r>
            <a:r>
              <a:rPr kumimoji="0" lang="en-US" sz="1600" i="0" u="none" strike="noStrike" kern="0" cap="none" spc="0" normalizeH="0" baseline="0" noProof="0" dirty="0">
                <a:ln>
                  <a:noFill/>
                </a:ln>
                <a:solidFill>
                  <a:srgbClr val="000000"/>
                </a:solidFill>
                <a:effectLst/>
                <a:uLnTx/>
                <a:uFillTx/>
                <a:latin typeface="Arial"/>
              </a:rPr>
              <a:t>Energy</a:t>
            </a:r>
            <a:r>
              <a:rPr kumimoji="0" lang="en-US" sz="1600" i="0" u="none" strike="noStrike" kern="0" cap="none" spc="0" normalizeH="0" noProof="0" dirty="0">
                <a:ln>
                  <a:noFill/>
                </a:ln>
                <a:solidFill>
                  <a:srgbClr val="000000"/>
                </a:solidFill>
                <a:effectLst/>
                <a:uLnTx/>
                <a:uFillTx/>
                <a:latin typeface="Arial"/>
              </a:rPr>
              <a:t> savings from new construction</a:t>
            </a:r>
            <a:r>
              <a:rPr kumimoji="0" lang="en-US" sz="1600" b="1" i="0" u="none" strike="noStrike" kern="0" cap="none" spc="0" normalizeH="0" noProof="0" dirty="0">
                <a:ln>
                  <a:noFill/>
                </a:ln>
                <a:solidFill>
                  <a:srgbClr val="000000"/>
                </a:solidFill>
                <a:effectLst/>
                <a:uLnTx/>
                <a:uFillTx/>
                <a:latin typeface="Arial"/>
              </a:rPr>
              <a:t> </a:t>
            </a:r>
          </a:p>
          <a:p>
            <a:pPr marL="914400" lvl="0">
              <a:buFont typeface="Courier New" panose="02070309020205020404" pitchFamily="49" charset="0"/>
              <a:buChar char="o"/>
            </a:pPr>
            <a:r>
              <a:rPr lang="en-US" sz="1600" dirty="0"/>
              <a:t>Single-family construction</a:t>
            </a:r>
          </a:p>
          <a:p>
            <a:pPr marL="914400" lvl="0">
              <a:buFont typeface="Courier New" panose="02070309020205020404" pitchFamily="49" charset="0"/>
              <a:buChar char="o"/>
            </a:pPr>
            <a:r>
              <a:rPr lang="en-US" sz="1600" dirty="0"/>
              <a:t>Multi-family construction</a:t>
            </a:r>
          </a:p>
          <a:p>
            <a:pPr marL="914400" lvl="0">
              <a:buFont typeface="Courier New" panose="02070309020205020404" pitchFamily="49" charset="0"/>
              <a:buChar char="o"/>
            </a:pPr>
            <a:r>
              <a:rPr lang="en-US" sz="1600" dirty="0"/>
              <a:t>Commercial construction</a:t>
            </a:r>
          </a:p>
          <a:p>
            <a:pPr marL="571500" lvl="0" indent="0">
              <a:buNone/>
            </a:pPr>
            <a:endParaRPr lang="en-US" sz="1600" dirty="0"/>
          </a:p>
          <a:p>
            <a:pPr marL="227012" indent="0">
              <a:buNone/>
              <a:defRPr/>
            </a:pPr>
            <a:r>
              <a:rPr lang="en-US" sz="1600" b="1" kern="0" dirty="0">
                <a:solidFill>
                  <a:srgbClr val="000000"/>
                </a:solidFill>
              </a:rPr>
              <a:t>2. Green Power Production</a:t>
            </a:r>
            <a:r>
              <a:rPr lang="en-US" sz="1600" kern="0" dirty="0">
                <a:solidFill>
                  <a:srgbClr val="000000"/>
                </a:solidFill>
              </a:rPr>
              <a:t>: Wind and other renewables</a:t>
            </a:r>
          </a:p>
          <a:p>
            <a:pPr marL="227012" indent="0">
              <a:buNone/>
              <a:defRPr/>
            </a:pPr>
            <a:endParaRPr lang="en-US" sz="1600" kern="0" dirty="0">
              <a:solidFill>
                <a:srgbClr val="000000"/>
              </a:solidFill>
            </a:endParaRPr>
          </a:p>
          <a:p>
            <a:pPr marL="1600200" indent="-1374775">
              <a:buNone/>
              <a:defRPr/>
            </a:pPr>
            <a:r>
              <a:rPr lang="en-US" sz="1600" b="1" kern="0" dirty="0">
                <a:solidFill>
                  <a:srgbClr val="000000"/>
                </a:solidFill>
              </a:rPr>
              <a:t>3. PUC SB7</a:t>
            </a:r>
            <a:r>
              <a:rPr lang="en-US" sz="1600" kern="0" dirty="0">
                <a:solidFill>
                  <a:srgbClr val="000000"/>
                </a:solidFill>
              </a:rPr>
              <a:t>:</a:t>
            </a:r>
            <a:r>
              <a:rPr lang="en-US" sz="1600" b="1" kern="0" dirty="0">
                <a:solidFill>
                  <a:srgbClr val="000000"/>
                </a:solidFill>
              </a:rPr>
              <a:t> </a:t>
            </a:r>
            <a:r>
              <a:rPr lang="en-US" sz="1600" kern="0" dirty="0">
                <a:solidFill>
                  <a:srgbClr val="000000"/>
                </a:solidFill>
              </a:rPr>
              <a:t>Energy efficiency programs implemented by electric utilities under the Public Utility Regulatory Act §39.905</a:t>
            </a:r>
          </a:p>
          <a:p>
            <a:pPr marL="1600200" indent="-1374775">
              <a:buNone/>
              <a:defRPr/>
            </a:pPr>
            <a:endParaRPr lang="en-US" sz="1600" kern="0" dirty="0">
              <a:solidFill>
                <a:srgbClr val="000000"/>
              </a:solidFill>
            </a:endParaRPr>
          </a:p>
          <a:p>
            <a:pPr marL="227012" indent="0">
              <a:buNone/>
              <a:defRPr/>
            </a:pPr>
            <a:r>
              <a:rPr lang="en-US" sz="1600" b="1" kern="0" dirty="0">
                <a:solidFill>
                  <a:srgbClr val="000000"/>
                </a:solidFill>
              </a:rPr>
              <a:t>4. SECO</a:t>
            </a:r>
            <a:r>
              <a:rPr lang="en-US" sz="1600" kern="0" dirty="0">
                <a:solidFill>
                  <a:srgbClr val="000000"/>
                </a:solidFill>
              </a:rPr>
              <a:t>:</a:t>
            </a:r>
            <a:r>
              <a:rPr lang="en-US" sz="1600" b="1" kern="0" dirty="0">
                <a:solidFill>
                  <a:srgbClr val="000000"/>
                </a:solidFill>
              </a:rPr>
              <a:t> </a:t>
            </a:r>
            <a:r>
              <a:rPr lang="en-US" sz="1600" kern="0" dirty="0">
                <a:solidFill>
                  <a:srgbClr val="000000"/>
                </a:solidFill>
              </a:rPr>
              <a:t>Energy-efficiency programs towards school districts, government agencies, city and county governments, private industries and residential energy consumers</a:t>
            </a:r>
          </a:p>
          <a:p>
            <a:pPr marL="227012" indent="0">
              <a:buNone/>
              <a:defRPr/>
            </a:pPr>
            <a:endParaRPr lang="en-US" sz="1600" kern="0" dirty="0">
              <a:solidFill>
                <a:srgbClr val="000000"/>
              </a:solidFill>
            </a:endParaRPr>
          </a:p>
          <a:p>
            <a:pPr marL="227012" indent="0">
              <a:buNone/>
              <a:defRPr/>
            </a:pPr>
            <a:r>
              <a:rPr lang="en-US" sz="1600" b="1" kern="0" dirty="0">
                <a:solidFill>
                  <a:srgbClr val="000000"/>
                </a:solidFill>
              </a:rPr>
              <a:t>5. A/C Retrofits</a:t>
            </a:r>
            <a:r>
              <a:rPr lang="en-US" sz="1600" kern="0" dirty="0">
                <a:solidFill>
                  <a:srgbClr val="000000"/>
                </a:solidFill>
              </a:rPr>
              <a:t>: Installation of SEER 13/14 </a:t>
            </a:r>
            <a:r>
              <a:rPr lang="en-US" sz="1600" i="1" kern="0" dirty="0">
                <a:solidFill>
                  <a:srgbClr val="000000"/>
                </a:solidFill>
              </a:rPr>
              <a:t>replacement</a:t>
            </a:r>
            <a:r>
              <a:rPr lang="en-US" sz="1600" kern="0" dirty="0">
                <a:solidFill>
                  <a:srgbClr val="000000"/>
                </a:solidFill>
              </a:rPr>
              <a:t> air conditioners in existing residences</a:t>
            </a: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en-US" sz="1600" b="0" i="0" u="none" strike="noStrike" kern="0" cap="none" spc="0" normalizeH="0" baseline="0" noProof="0" dirty="0">
              <a:ln>
                <a:noFill/>
              </a:ln>
              <a:solidFill>
                <a:srgbClr val="000000"/>
              </a:solidFill>
              <a:effectLst/>
              <a:uLnTx/>
              <a:uFillTx/>
              <a:latin typeface="Arial"/>
            </a:endParaRPr>
          </a:p>
        </p:txBody>
      </p:sp>
      <p:sp>
        <p:nvSpPr>
          <p:cNvPr id="8"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200" b="1" kern="0" dirty="0">
                <a:solidFill>
                  <a:schemeClr val="bg1"/>
                </a:solidFill>
              </a:rPr>
              <a:t>ENERGY SAVINGS &amp; NOx EMISSION REDUCTION </a:t>
            </a:r>
          </a:p>
        </p:txBody>
      </p:sp>
      <p:pic>
        <p:nvPicPr>
          <p:cNvPr id="5" name="Picture 2"/>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603" y="1225246"/>
            <a:ext cx="1478230" cy="492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207758" y="1798862"/>
            <a:ext cx="1444751" cy="91286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tate Energy Conservation Offic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4334" y="4283258"/>
            <a:ext cx="1371600" cy="67858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fairserviceheating.ca/images/air-conditioning-winnipeg.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1170" y="5089332"/>
            <a:ext cx="1403068" cy="146386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PUCTX"/>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28600" y="2820225"/>
            <a:ext cx="1447800" cy="1447800"/>
          </a:xfrm>
          <a:prstGeom prst="rect">
            <a:avLst/>
          </a:prstGeom>
          <a:noFill/>
          <a:extLst>
            <a:ext uri="{909E8E84-426E-40DD-AFC4-6F175D3DCCD1}">
              <a14:hiddenFill xmlns:a14="http://schemas.microsoft.com/office/drawing/2010/main">
                <a:solidFill>
                  <a:srgbClr val="FFFFFF"/>
                </a:solidFill>
              </a14:hiddenFill>
            </a:ext>
          </a:extLst>
        </p:spPr>
      </p:pic>
      <p:pic>
        <p:nvPicPr>
          <p:cNvPr id="2" name="Recorded Sound">
            <a:hlinkClick r:id="" action="ppaction://media"/>
            <a:extLst>
              <a:ext uri="{FF2B5EF4-FFF2-40B4-BE49-F238E27FC236}">
                <a16:creationId xmlns:a16="http://schemas.microsoft.com/office/drawing/2014/main" id="{8943C224-9886-404F-A4EF-23B1FC5B4740}"/>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658361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
                                            <p:txEl>
                                              <p:pRg st="13" end="13"/>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5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mediacall" presetSubtype="0" fill="hold" nodeType="clickEffect">
                                  <p:stCondLst>
                                    <p:cond delay="0"/>
                                  </p:stCondLst>
                                  <p:childTnLst>
                                    <p:cmd type="call" cmd="playFrom(0.0)">
                                      <p:cBhvr>
                                        <p:cTn id="46" dur="5861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4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200" b="1" kern="0" dirty="0">
                <a:solidFill>
                  <a:schemeClr val="bg1"/>
                </a:solidFill>
              </a:rPr>
              <a:t>ENERGY SAVINGS &amp; NOx EMISSION REDUCTION </a:t>
            </a:r>
          </a:p>
        </p:txBody>
      </p:sp>
      <p:pic>
        <p:nvPicPr>
          <p:cNvPr id="5" name="Picture 2"/>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603" y="1225246"/>
            <a:ext cx="1478230" cy="492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1731156" y="6019800"/>
            <a:ext cx="5751060" cy="477054"/>
          </a:xfrm>
          <a:prstGeom prst="rect">
            <a:avLst/>
          </a:prstGeom>
          <a:noFill/>
        </p:spPr>
        <p:txBody>
          <a:bodyPr wrap="square" rtlCol="0">
            <a:spAutoFit/>
          </a:bodyPr>
          <a:lstStyle/>
          <a:p>
            <a:pPr eaLnBrk="1" hangingPunct="1">
              <a:spcBef>
                <a:spcPct val="0"/>
              </a:spcBef>
            </a:pPr>
            <a:r>
              <a:rPr lang="en-US" sz="2500" dirty="0">
                <a:solidFill>
                  <a:srgbClr val="0000FF"/>
                </a:solidFill>
                <a:cs typeface="Arial" charset="0"/>
              </a:rPr>
              <a:t>Login Screen</a:t>
            </a:r>
          </a:p>
        </p:txBody>
      </p:sp>
      <p:sp>
        <p:nvSpPr>
          <p:cNvPr id="11" name="TextBox 10"/>
          <p:cNvSpPr txBox="1"/>
          <p:nvPr/>
        </p:nvSpPr>
        <p:spPr>
          <a:xfrm>
            <a:off x="16009" y="1352490"/>
            <a:ext cx="5334000" cy="400110"/>
          </a:xfrm>
          <a:prstGeom prst="rect">
            <a:avLst/>
          </a:prstGeom>
          <a:noFill/>
        </p:spPr>
        <p:txBody>
          <a:bodyPr wrap="square" rtlCol="0">
            <a:spAutoFit/>
          </a:bodyPr>
          <a:lstStyle/>
          <a:p>
            <a:pPr eaLnBrk="1" hangingPunct="1">
              <a:spcBef>
                <a:spcPct val="0"/>
              </a:spcBef>
            </a:pPr>
            <a:endParaRPr lang="en-US" sz="2000" dirty="0">
              <a:solidFill>
                <a:srgbClr val="6F0101"/>
              </a:solidFill>
              <a:cs typeface="Arial" charset="0"/>
            </a:endParaRPr>
          </a:p>
        </p:txBody>
      </p:sp>
      <p:pic>
        <p:nvPicPr>
          <p:cNvPr id="14" name="Picture 13"/>
          <p:cNvPicPr>
            <a:picLocks noChangeAspect="1"/>
          </p:cNvPicPr>
          <p:nvPr/>
        </p:nvPicPr>
        <p:blipFill>
          <a:blip r:embed="rId6">
            <a:extLst>
              <a:ext uri="{28A0092B-C50C-407E-A947-70E740481C1C}">
                <a14:useLocalDpi xmlns:a14="http://schemas.microsoft.com/office/drawing/2010/main" val="0"/>
              </a:ext>
            </a:extLst>
          </a:blip>
          <a:srcRect/>
          <a:stretch/>
        </p:blipFill>
        <p:spPr>
          <a:xfrm>
            <a:off x="1427549" y="2456097"/>
            <a:ext cx="6532742" cy="3407772"/>
          </a:xfrm>
          <a:prstGeom prst="rect">
            <a:avLst/>
          </a:prstGeom>
        </p:spPr>
      </p:pic>
      <p:sp>
        <p:nvSpPr>
          <p:cNvPr id="10" name="Rectangle 3"/>
          <p:cNvSpPr txBox="1">
            <a:spLocks noChangeArrowheads="1"/>
          </p:cNvSpPr>
          <p:nvPr/>
        </p:nvSpPr>
        <p:spPr bwMode="auto">
          <a:xfrm>
            <a:off x="1600200" y="1219200"/>
            <a:ext cx="758853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sz="2000" b="1" kern="0" dirty="0">
                <a:solidFill>
                  <a:srgbClr val="000000"/>
                </a:solidFill>
                <a:latin typeface="Arial"/>
              </a:rPr>
              <a:t>ESL Calculates &amp; Reports NOx Emissions Reductions for:</a:t>
            </a:r>
          </a:p>
          <a:p>
            <a:pPr marL="228600" marR="0" lvl="0" indent="0" algn="l" defTabSz="914400" rtl="0" eaLnBrk="0" fontAlgn="base" latinLnBrk="0" hangingPunct="0">
              <a:lnSpc>
                <a:spcPct val="100000"/>
              </a:lnSpc>
              <a:spcBef>
                <a:spcPct val="20000"/>
              </a:spcBef>
              <a:spcAft>
                <a:spcPct val="0"/>
              </a:spcAft>
              <a:buClrTx/>
              <a:buSzTx/>
              <a:buFontTx/>
              <a:buNone/>
              <a:tabLst/>
              <a:defRPr/>
            </a:pPr>
            <a:endParaRPr lang="en-US" sz="1000" b="1" kern="0" dirty="0">
              <a:solidFill>
                <a:srgbClr val="000000"/>
              </a:solidFill>
              <a:latin typeface="Arial"/>
            </a:endParaRPr>
          </a:p>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sz="1600" b="1" kern="0" dirty="0">
                <a:solidFill>
                  <a:srgbClr val="000000"/>
                </a:solidFill>
                <a:latin typeface="Arial"/>
              </a:rPr>
              <a:t>Code-Compliant Construction: </a:t>
            </a:r>
            <a:r>
              <a:rPr kumimoji="0" lang="en-US" sz="1600" i="0" u="none" strike="noStrike" kern="0" cap="none" spc="0" normalizeH="0" baseline="0" noProof="0" dirty="0">
                <a:ln>
                  <a:noFill/>
                </a:ln>
                <a:solidFill>
                  <a:srgbClr val="000000"/>
                </a:solidFill>
                <a:effectLst/>
                <a:uLnTx/>
                <a:uFillTx/>
                <a:latin typeface="Arial"/>
              </a:rPr>
              <a:t>Energy</a:t>
            </a:r>
            <a:r>
              <a:rPr kumimoji="0" lang="en-US" sz="1600" i="0" u="none" strike="noStrike" kern="0" cap="none" spc="0" normalizeH="0" noProof="0" dirty="0">
                <a:ln>
                  <a:noFill/>
                </a:ln>
                <a:solidFill>
                  <a:srgbClr val="000000"/>
                </a:solidFill>
                <a:effectLst/>
                <a:uLnTx/>
                <a:uFillTx/>
                <a:latin typeface="Arial"/>
              </a:rPr>
              <a:t> savings from new construction</a:t>
            </a:r>
            <a:r>
              <a:rPr kumimoji="0" lang="en-US" sz="1600" b="1" i="0" u="none" strike="noStrike" kern="0" cap="none" spc="0" normalizeH="0" noProof="0" dirty="0">
                <a:ln>
                  <a:noFill/>
                </a:ln>
                <a:solidFill>
                  <a:srgbClr val="000000"/>
                </a:solidFill>
                <a:effectLst/>
                <a:uLnTx/>
                <a:uFillTx/>
                <a:latin typeface="Arial"/>
              </a:rPr>
              <a:t> </a:t>
            </a:r>
          </a:p>
        </p:txBody>
      </p:sp>
      <p:pic>
        <p:nvPicPr>
          <p:cNvPr id="2" name="Recorded Sound">
            <a:hlinkClick r:id="" action="ppaction://media"/>
            <a:extLst>
              <a:ext uri="{FF2B5EF4-FFF2-40B4-BE49-F238E27FC236}">
                <a16:creationId xmlns:a16="http://schemas.microsoft.com/office/drawing/2014/main" id="{73627627-F0C1-4C27-BD1E-C3296AA2F3D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564391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67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200" b="1" kern="0" dirty="0">
                <a:solidFill>
                  <a:schemeClr val="bg1"/>
                </a:solidFill>
              </a:rPr>
              <a:t>ENERGY SAVINGS &amp; NOx EMISSION REDUCTION </a:t>
            </a:r>
          </a:p>
        </p:txBody>
      </p:sp>
      <p:pic>
        <p:nvPicPr>
          <p:cNvPr id="5" name="Picture 2"/>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603" y="1225246"/>
            <a:ext cx="1478230" cy="492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16009" y="1352490"/>
            <a:ext cx="5334000" cy="400110"/>
          </a:xfrm>
          <a:prstGeom prst="rect">
            <a:avLst/>
          </a:prstGeom>
          <a:noFill/>
        </p:spPr>
        <p:txBody>
          <a:bodyPr wrap="square" rtlCol="0">
            <a:spAutoFit/>
          </a:bodyPr>
          <a:lstStyle/>
          <a:p>
            <a:pPr eaLnBrk="1" hangingPunct="1">
              <a:spcBef>
                <a:spcPct val="0"/>
              </a:spcBef>
            </a:pPr>
            <a:endParaRPr lang="en-US" sz="2000" dirty="0">
              <a:solidFill>
                <a:srgbClr val="6F0101"/>
              </a:solidFill>
              <a:cs typeface="Arial"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rcRect/>
          <a:stretch/>
        </p:blipFill>
        <p:spPr>
          <a:xfrm>
            <a:off x="873690" y="2286000"/>
            <a:ext cx="7481209" cy="3718653"/>
          </a:xfrm>
          <a:prstGeom prst="rect">
            <a:avLst/>
          </a:prstGeom>
        </p:spPr>
      </p:pic>
      <p:sp>
        <p:nvSpPr>
          <p:cNvPr id="12" name="TextBox 11"/>
          <p:cNvSpPr txBox="1"/>
          <p:nvPr/>
        </p:nvSpPr>
        <p:spPr>
          <a:xfrm>
            <a:off x="16009" y="6047632"/>
            <a:ext cx="9099354" cy="477054"/>
          </a:xfrm>
          <a:prstGeom prst="rect">
            <a:avLst/>
          </a:prstGeom>
          <a:noFill/>
        </p:spPr>
        <p:txBody>
          <a:bodyPr wrap="square" lIns="0" rIns="0" rtlCol="0">
            <a:spAutoFit/>
          </a:bodyPr>
          <a:lstStyle/>
          <a:p>
            <a:pPr eaLnBrk="1" hangingPunct="1">
              <a:spcBef>
                <a:spcPct val="0"/>
              </a:spcBef>
            </a:pPr>
            <a:r>
              <a:rPr lang="en-US" sz="2500" dirty="0">
                <a:solidFill>
                  <a:srgbClr val="0000FF"/>
                </a:solidFill>
                <a:cs typeface="Arial" charset="0"/>
              </a:rPr>
              <a:t>Main Page</a:t>
            </a:r>
          </a:p>
        </p:txBody>
      </p:sp>
      <p:sp>
        <p:nvSpPr>
          <p:cNvPr id="9" name="Rectangle 3"/>
          <p:cNvSpPr txBox="1">
            <a:spLocks noChangeArrowheads="1"/>
          </p:cNvSpPr>
          <p:nvPr/>
        </p:nvSpPr>
        <p:spPr bwMode="auto">
          <a:xfrm>
            <a:off x="1600200" y="1219200"/>
            <a:ext cx="758853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sz="2000" b="1" kern="0" dirty="0">
                <a:solidFill>
                  <a:srgbClr val="000000"/>
                </a:solidFill>
                <a:latin typeface="Arial"/>
              </a:rPr>
              <a:t>ESL Calculates &amp; Reports NOx Emissions Reductions for:</a:t>
            </a:r>
          </a:p>
          <a:p>
            <a:pPr marL="228600" marR="0" lvl="0" indent="0" algn="l" defTabSz="914400" rtl="0" eaLnBrk="0" fontAlgn="base" latinLnBrk="0" hangingPunct="0">
              <a:lnSpc>
                <a:spcPct val="100000"/>
              </a:lnSpc>
              <a:spcBef>
                <a:spcPct val="20000"/>
              </a:spcBef>
              <a:spcAft>
                <a:spcPct val="0"/>
              </a:spcAft>
              <a:buClrTx/>
              <a:buSzTx/>
              <a:buFontTx/>
              <a:buNone/>
              <a:tabLst/>
              <a:defRPr/>
            </a:pPr>
            <a:endParaRPr lang="en-US" sz="1000" b="1" kern="0" dirty="0">
              <a:solidFill>
                <a:srgbClr val="000000"/>
              </a:solidFill>
              <a:latin typeface="Arial"/>
            </a:endParaRPr>
          </a:p>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sz="1600" b="1" kern="0" dirty="0">
                <a:solidFill>
                  <a:srgbClr val="000000"/>
                </a:solidFill>
                <a:latin typeface="Arial"/>
              </a:rPr>
              <a:t>Code-Compliant Construction: </a:t>
            </a:r>
            <a:r>
              <a:rPr kumimoji="0" lang="en-US" sz="1600" i="0" u="none" strike="noStrike" kern="0" cap="none" spc="0" normalizeH="0" baseline="0" noProof="0" dirty="0">
                <a:ln>
                  <a:noFill/>
                </a:ln>
                <a:solidFill>
                  <a:srgbClr val="000000"/>
                </a:solidFill>
                <a:effectLst/>
                <a:uLnTx/>
                <a:uFillTx/>
                <a:latin typeface="Arial"/>
              </a:rPr>
              <a:t>Energy</a:t>
            </a:r>
            <a:r>
              <a:rPr kumimoji="0" lang="en-US" sz="1600" i="0" u="none" strike="noStrike" kern="0" cap="none" spc="0" normalizeH="0" noProof="0" dirty="0">
                <a:ln>
                  <a:noFill/>
                </a:ln>
                <a:solidFill>
                  <a:srgbClr val="000000"/>
                </a:solidFill>
                <a:effectLst/>
                <a:uLnTx/>
                <a:uFillTx/>
                <a:latin typeface="Arial"/>
              </a:rPr>
              <a:t> savings from new construction</a:t>
            </a:r>
            <a:r>
              <a:rPr kumimoji="0" lang="en-US" sz="1600" b="1" i="0" u="none" strike="noStrike" kern="0" cap="none" spc="0" normalizeH="0" noProof="0" dirty="0">
                <a:ln>
                  <a:noFill/>
                </a:ln>
                <a:solidFill>
                  <a:srgbClr val="000000"/>
                </a:solidFill>
                <a:effectLst/>
                <a:uLnTx/>
                <a:uFillTx/>
                <a:latin typeface="Arial"/>
              </a:rPr>
              <a:t> </a:t>
            </a:r>
          </a:p>
        </p:txBody>
      </p:sp>
      <p:pic>
        <p:nvPicPr>
          <p:cNvPr id="3" name="Recorded Sound">
            <a:hlinkClick r:id="" action="ppaction://media"/>
            <a:extLst>
              <a:ext uri="{FF2B5EF4-FFF2-40B4-BE49-F238E27FC236}">
                <a16:creationId xmlns:a16="http://schemas.microsoft.com/office/drawing/2014/main" id="{3DC6697F-0370-4F33-8615-EC1854D9384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287345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347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587500" y="1117600"/>
            <a:ext cx="7588532"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085850" indent="-228600" algn="l" rtl="0" eaLnBrk="0" fontAlgn="base" hangingPunct="0">
              <a:spcBef>
                <a:spcPct val="20000"/>
              </a:spcBef>
              <a:spcAft>
                <a:spcPct val="0"/>
              </a:spcAft>
              <a:buChar char="•"/>
              <a:defRPr sz="2000">
                <a:solidFill>
                  <a:schemeClr val="tx1"/>
                </a:solidFill>
                <a:latin typeface="+mn-lt"/>
              </a:defRPr>
            </a:lvl3pPr>
            <a:lvl4pPr marL="1428750" indent="-228600" algn="l" rtl="0" eaLnBrk="0" fontAlgn="base" hangingPunct="0">
              <a:spcBef>
                <a:spcPct val="20000"/>
              </a:spcBef>
              <a:spcAft>
                <a:spcPct val="0"/>
              </a:spcAft>
              <a:buChar char="–"/>
              <a:defRPr>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sz="2000" b="1" kern="0" dirty="0">
                <a:solidFill>
                  <a:srgbClr val="000000"/>
                </a:solidFill>
                <a:latin typeface="Arial"/>
              </a:rPr>
              <a:t>ESL Calculates &amp; Reports NOx Emissions Reductions for:</a:t>
            </a:r>
          </a:p>
          <a:p>
            <a:pPr marL="228600" marR="0" lvl="0" indent="0" algn="l" defTabSz="914400" rtl="0" eaLnBrk="0" fontAlgn="base" latinLnBrk="0" hangingPunct="0">
              <a:lnSpc>
                <a:spcPct val="100000"/>
              </a:lnSpc>
              <a:spcBef>
                <a:spcPct val="20000"/>
              </a:spcBef>
              <a:spcAft>
                <a:spcPct val="0"/>
              </a:spcAft>
              <a:buClrTx/>
              <a:buSzTx/>
              <a:buFontTx/>
              <a:buNone/>
              <a:tabLst/>
              <a:defRPr/>
            </a:pPr>
            <a:r>
              <a:rPr lang="en-US" sz="1600" b="1" kern="0" dirty="0">
                <a:solidFill>
                  <a:srgbClr val="000000"/>
                </a:solidFill>
                <a:latin typeface="Arial"/>
              </a:rPr>
              <a:t>Code-Compliant Construction: </a:t>
            </a:r>
            <a:r>
              <a:rPr kumimoji="0" lang="en-US" sz="1600" i="0" u="none" strike="noStrike" kern="0" cap="none" spc="0" normalizeH="0" baseline="0" noProof="0" dirty="0">
                <a:ln>
                  <a:noFill/>
                </a:ln>
                <a:solidFill>
                  <a:srgbClr val="000000"/>
                </a:solidFill>
                <a:effectLst/>
                <a:uLnTx/>
                <a:uFillTx/>
                <a:latin typeface="Arial"/>
              </a:rPr>
              <a:t>Energy</a:t>
            </a:r>
            <a:r>
              <a:rPr kumimoji="0" lang="en-US" sz="1600" i="0" u="none" strike="noStrike" kern="0" cap="none" spc="0" normalizeH="0" noProof="0" dirty="0">
                <a:ln>
                  <a:noFill/>
                </a:ln>
                <a:solidFill>
                  <a:srgbClr val="000000"/>
                </a:solidFill>
                <a:effectLst/>
                <a:uLnTx/>
                <a:uFillTx/>
                <a:latin typeface="Arial"/>
              </a:rPr>
              <a:t> savings from new construction</a:t>
            </a:r>
            <a:r>
              <a:rPr kumimoji="0" lang="en-US" sz="1600" b="1" i="0" u="none" strike="noStrike" kern="0" cap="none" spc="0" normalizeH="0" noProof="0" dirty="0">
                <a:ln>
                  <a:noFill/>
                </a:ln>
                <a:solidFill>
                  <a:srgbClr val="000000"/>
                </a:solidFill>
                <a:effectLst/>
                <a:uLnTx/>
                <a:uFillTx/>
                <a:latin typeface="Arial"/>
              </a:rPr>
              <a:t> </a:t>
            </a:r>
          </a:p>
        </p:txBody>
      </p:sp>
      <p:sp>
        <p:nvSpPr>
          <p:cNvPr id="8"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200" b="1" kern="0" dirty="0">
                <a:solidFill>
                  <a:schemeClr val="bg1"/>
                </a:solidFill>
              </a:rPr>
              <a:t>ENERGY SAVINGS &amp; NOx EMISSION REDUCTION </a:t>
            </a:r>
          </a:p>
        </p:txBody>
      </p:sp>
      <p:pic>
        <p:nvPicPr>
          <p:cNvPr id="5" name="Picture 2"/>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603" y="1225246"/>
            <a:ext cx="1478230" cy="492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16009" y="1352490"/>
            <a:ext cx="5334000" cy="400110"/>
          </a:xfrm>
          <a:prstGeom prst="rect">
            <a:avLst/>
          </a:prstGeom>
          <a:noFill/>
        </p:spPr>
        <p:txBody>
          <a:bodyPr wrap="square" rtlCol="0">
            <a:spAutoFit/>
          </a:bodyPr>
          <a:lstStyle/>
          <a:p>
            <a:pPr eaLnBrk="1" hangingPunct="1">
              <a:spcBef>
                <a:spcPct val="0"/>
              </a:spcBef>
            </a:pPr>
            <a:endParaRPr lang="en-US" sz="2000" dirty="0">
              <a:solidFill>
                <a:srgbClr val="6F0101"/>
              </a:solidFill>
              <a:cs typeface="Arial" charset="0"/>
            </a:endParaRPr>
          </a:p>
        </p:txBody>
      </p:sp>
      <p:pic>
        <p:nvPicPr>
          <p:cNvPr id="6" name="Picture 10" descr="http://electricianroswell.com/wp-content/uploads/2010/01/electrical-panel-upgrade.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817" r="12839" b="13694"/>
          <a:stretch/>
        </p:blipFill>
        <p:spPr bwMode="auto">
          <a:xfrm>
            <a:off x="5533031" y="1752600"/>
            <a:ext cx="3582332" cy="434340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0" y="6077109"/>
            <a:ext cx="9144000" cy="477054"/>
          </a:xfrm>
          <a:prstGeom prst="rect">
            <a:avLst/>
          </a:prstGeom>
          <a:noFill/>
        </p:spPr>
        <p:txBody>
          <a:bodyPr wrap="square" lIns="0" rIns="0" rtlCol="0">
            <a:spAutoFit/>
          </a:bodyPr>
          <a:lstStyle/>
          <a:p>
            <a:pPr eaLnBrk="1" hangingPunct="1">
              <a:spcBef>
                <a:spcPct val="0"/>
              </a:spcBef>
            </a:pPr>
            <a:r>
              <a:rPr lang="en-US" sz="2500" dirty="0">
                <a:solidFill>
                  <a:srgbClr val="0000FF"/>
                </a:solidFill>
                <a:cs typeface="Arial" charset="0"/>
              </a:rPr>
              <a:t>Prints Certificate for Electrical Panel</a:t>
            </a:r>
          </a:p>
        </p:txBody>
      </p:sp>
      <p:pic>
        <p:nvPicPr>
          <p:cNvPr id="9" name="Picture 8"/>
          <p:cNvPicPr>
            <a:picLocks/>
          </p:cNvPicPr>
          <p:nvPr/>
        </p:nvPicPr>
        <p:blipFill>
          <a:blip r:embed="rId7">
            <a:extLst>
              <a:ext uri="{28A0092B-C50C-407E-A947-70E740481C1C}">
                <a14:useLocalDpi xmlns:a14="http://schemas.microsoft.com/office/drawing/2010/main" val="0"/>
              </a:ext>
            </a:extLst>
          </a:blip>
          <a:srcRect/>
          <a:stretch/>
        </p:blipFill>
        <p:spPr>
          <a:xfrm>
            <a:off x="619223" y="2533092"/>
            <a:ext cx="4591122" cy="2194151"/>
          </a:xfrm>
          <a:prstGeom prst="rect">
            <a:avLst/>
          </a:prstGeom>
          <a:ln w="3175">
            <a:solidFill>
              <a:schemeClr val="tx1"/>
            </a:solidFill>
          </a:ln>
        </p:spPr>
      </p:pic>
      <p:sp>
        <p:nvSpPr>
          <p:cNvPr id="10" name="TextBox 9"/>
          <p:cNvSpPr txBox="1"/>
          <p:nvPr/>
        </p:nvSpPr>
        <p:spPr>
          <a:xfrm>
            <a:off x="76200" y="3048000"/>
            <a:ext cx="5449970" cy="1438855"/>
          </a:xfrm>
          <a:prstGeom prst="rect">
            <a:avLst/>
          </a:prstGeom>
          <a:noFill/>
        </p:spPr>
        <p:txBody>
          <a:bodyPr wrap="square" rtlCol="0">
            <a:spAutoFit/>
          </a:bodyPr>
          <a:lstStyle/>
          <a:p>
            <a:pPr marL="342900" indent="-342900" algn="l">
              <a:buFont typeface="Arial" panose="020B0604020202020204" pitchFamily="34" charset="0"/>
              <a:buChar char="•"/>
            </a:pPr>
            <a:r>
              <a:rPr lang="en-US" sz="2500" dirty="0">
                <a:solidFill>
                  <a:schemeClr val="tx1"/>
                </a:solidFill>
              </a:rPr>
              <a:t>IC3 Prints Certificate for Posting on Electrical Panel</a:t>
            </a:r>
          </a:p>
          <a:p>
            <a:pPr marL="342900" indent="-342900" algn="l">
              <a:buFont typeface="Arial" panose="020B0604020202020204" pitchFamily="34" charset="0"/>
              <a:buChar char="•"/>
            </a:pPr>
            <a:r>
              <a:rPr lang="en-US" sz="2500" dirty="0">
                <a:solidFill>
                  <a:schemeClr val="tx1"/>
                </a:solidFill>
              </a:rPr>
              <a:t>Records Certificate in IC3 Registry</a:t>
            </a:r>
          </a:p>
        </p:txBody>
      </p:sp>
      <p:pic>
        <p:nvPicPr>
          <p:cNvPr id="3" name="Recorded Sound">
            <a:hlinkClick r:id="" action="ppaction://media"/>
            <a:extLst>
              <a:ext uri="{FF2B5EF4-FFF2-40B4-BE49-F238E27FC236}">
                <a16:creationId xmlns:a16="http://schemas.microsoft.com/office/drawing/2014/main" id="{8221A30E-F68F-4856-80D5-66903FBD51C4}"/>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160919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par>
                                <p:cTn id="10" presetID="10"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2000" fill="hold"/>
                                        <p:tgtEl>
                                          <p:spTgt spid="9"/>
                                        </p:tgtEl>
                                      </p:cBhvr>
                                      <p:by x="25000" y="25000"/>
                                    </p:animScale>
                                  </p:childTnLst>
                                </p:cTn>
                              </p:par>
                              <p:par>
                                <p:cTn id="17" presetID="42" presetClass="path" presetSubtype="0" accel="50000" decel="50000" fill="hold" nodeType="withEffect">
                                  <p:stCondLst>
                                    <p:cond delay="0"/>
                                  </p:stCondLst>
                                  <p:childTnLst>
                                    <p:animMotion origin="layout" path="M 0 1.85185E-6 L 0.37292 0.22592 " pathEditMode="relative" rAng="0" ptsTypes="AA">
                                      <p:cBhvr>
                                        <p:cTn id="18" dur="2000" fill="hold"/>
                                        <p:tgtEl>
                                          <p:spTgt spid="9"/>
                                        </p:tgtEl>
                                        <p:attrNameLst>
                                          <p:attrName>ppt_x</p:attrName>
                                          <p:attrName>ppt_y</p:attrName>
                                        </p:attrNameLst>
                                      </p:cBhvr>
                                      <p:rCtr x="18646" y="11296"/>
                                    </p:animMotion>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mediacall" presetSubtype="0" fill="hold" nodeType="clickEffect">
                                  <p:stCondLst>
                                    <p:cond delay="0"/>
                                  </p:stCondLst>
                                  <p:childTnLst>
                                    <p:cmd type="call" cmd="playFrom(0.0)">
                                      <p:cBhvr>
                                        <p:cTn id="27" dur="1876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8" fill="hold" display="0">
                  <p:stCondLst>
                    <p:cond delay="indefinite"/>
                  </p:stCondLst>
                  <p:endCondLst>
                    <p:cond evt="onStopAudio" delay="0">
                      <p:tgtEl>
                        <p:sldTgt/>
                      </p:tgtEl>
                    </p:cond>
                  </p:endCondLst>
                </p:cTn>
                <p:tgtEl>
                  <p:spTgt spid="3"/>
                </p:tgtEl>
              </p:cMediaNode>
            </p:audio>
          </p:childTnLst>
        </p:cTn>
      </p:par>
    </p:tnLst>
    <p:bldLst>
      <p:bldP spid="7"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p:cNvSpPr>
          <p:nvPr/>
        </p:nvSpPr>
        <p:spPr bwMode="auto">
          <a:xfrm>
            <a:off x="0" y="1148249"/>
            <a:ext cx="9144000" cy="68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p>
            <a:pPr eaLnBrk="0" hangingPunct="0">
              <a:spcBef>
                <a:spcPct val="20000"/>
              </a:spcBef>
            </a:pPr>
            <a:r>
              <a:rPr lang="en-US" sz="2000" dirty="0">
                <a:solidFill>
                  <a:schemeClr val="tx1"/>
                </a:solidFill>
              </a:rPr>
              <a:t>How much electricity has been saved from residential code compliance for all single-family </a:t>
            </a:r>
            <a:r>
              <a:rPr lang="en-US" sz="2000">
                <a:solidFill>
                  <a:schemeClr val="tx1"/>
                </a:solidFill>
              </a:rPr>
              <a:t>housing 2000-2020?</a:t>
            </a:r>
            <a:endParaRPr lang="en-US" sz="2000" dirty="0">
              <a:solidFill>
                <a:schemeClr val="tx1"/>
              </a:solidFill>
            </a:endParaRPr>
          </a:p>
        </p:txBody>
      </p:sp>
      <p:pic>
        <p:nvPicPr>
          <p:cNvPr id="13" name="Picture 2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4900" y="1839482"/>
            <a:ext cx="1339215" cy="173736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 name="Picture 2"/>
          <p:cNvPicPr preferRelativeResize="0">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83833" y="1844040"/>
            <a:ext cx="1327359" cy="1737360"/>
          </a:xfrm>
          <a:prstGeom prst="rect">
            <a:avLst/>
          </a:prstGeom>
          <a:noFill/>
          <a:ln w="317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66201" y="1844040"/>
            <a:ext cx="1337203" cy="173736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21"/>
          <p:cNvPicPr>
            <a:picLocks noChangeAspect="1"/>
          </p:cNvPicPr>
          <p:nvPr/>
        </p:nvPicPr>
        <p:blipFill>
          <a:blip r:embed="rId8" cstate="print">
            <a:extLst>
              <a:ext uri="{28A0092B-C50C-407E-A947-70E740481C1C}">
                <a14:useLocalDpi xmlns:a14="http://schemas.microsoft.com/office/drawing/2010/main" val="0"/>
              </a:ext>
            </a:extLst>
          </a:blip>
          <a:srcRect l="10992" r="11702"/>
          <a:stretch>
            <a:fillRect/>
          </a:stretch>
        </p:blipFill>
        <p:spPr bwMode="auto">
          <a:xfrm>
            <a:off x="6729029" y="1839484"/>
            <a:ext cx="1343237" cy="173736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8" name="Picture 17"/>
          <p:cNvPicPr>
            <a:picLocks noChangeAspect="1"/>
          </p:cNvPicPr>
          <p:nvPr/>
        </p:nvPicPr>
        <p:blipFill>
          <a:blip r:embed="rId9" cstate="print"/>
          <a:stretch>
            <a:fillRect/>
          </a:stretch>
        </p:blipFill>
        <p:spPr>
          <a:xfrm>
            <a:off x="1104161" y="4051613"/>
            <a:ext cx="1339954" cy="1737360"/>
          </a:xfrm>
          <a:prstGeom prst="rect">
            <a:avLst/>
          </a:prstGeom>
          <a:ln>
            <a:solidFill>
              <a:schemeClr val="tx1"/>
            </a:solidFill>
          </a:ln>
        </p:spPr>
      </p:pic>
      <p:pic>
        <p:nvPicPr>
          <p:cNvPr id="20" name="Picture 4" descr="http://shop.iccsafe.org/media/catalog/product/cache/1/image/9df78eab33525d08d6e5fb8d27136e95/3/8/3800s15_iecc_1.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r="22743"/>
          <a:stretch/>
        </p:blipFill>
        <p:spPr bwMode="auto">
          <a:xfrm>
            <a:off x="4861173" y="4051613"/>
            <a:ext cx="1342231" cy="173736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sp>
        <p:nvSpPr>
          <p:cNvPr id="21" name="Title 1"/>
          <p:cNvSpPr txBox="1">
            <a:spLocks/>
          </p:cNvSpPr>
          <p:nvPr/>
        </p:nvSpPr>
        <p:spPr bwMode="auto">
          <a:xfrm>
            <a:off x="4763" y="411982"/>
            <a:ext cx="9139237" cy="5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800">
                <a:solidFill>
                  <a:schemeClr val="tx1"/>
                </a:solidFill>
                <a:latin typeface="Arial" charset="0"/>
                <a:cs typeface="Arial" charset="0"/>
              </a:defRPr>
            </a:lvl1pPr>
            <a:lvl2pPr marL="742950" indent="-285750" eaLnBrk="0" hangingPunct="0">
              <a:defRPr sz="2800">
                <a:solidFill>
                  <a:schemeClr val="tx1"/>
                </a:solidFill>
                <a:latin typeface="Arial" charset="0"/>
                <a:cs typeface="Arial" charset="0"/>
              </a:defRPr>
            </a:lvl2pPr>
            <a:lvl3pPr marL="1143000" indent="-228600" eaLnBrk="0" hangingPunct="0">
              <a:defRPr sz="2800">
                <a:solidFill>
                  <a:schemeClr val="tx1"/>
                </a:solidFill>
                <a:latin typeface="Arial" charset="0"/>
                <a:cs typeface="Arial" charset="0"/>
              </a:defRPr>
            </a:lvl3pPr>
            <a:lvl4pPr marL="1600200" indent="-228600" eaLnBrk="0" hangingPunct="0">
              <a:defRPr sz="2800">
                <a:solidFill>
                  <a:schemeClr val="tx1"/>
                </a:solidFill>
                <a:latin typeface="Arial" charset="0"/>
                <a:cs typeface="Arial" charset="0"/>
              </a:defRPr>
            </a:lvl4pPr>
            <a:lvl5pPr marL="2057400" indent="-228600" eaLnBrk="0" hangingPunct="0">
              <a:defRPr sz="2800">
                <a:solidFill>
                  <a:schemeClr val="tx1"/>
                </a:solidFill>
                <a:latin typeface="Arial" charset="0"/>
                <a:cs typeface="Arial" charset="0"/>
              </a:defRPr>
            </a:lvl5pPr>
            <a:lvl6pPr marL="2514600" indent="-228600" eaLnBrk="0" fontAlgn="base" hangingPunct="0">
              <a:spcBef>
                <a:spcPct val="0"/>
              </a:spcBef>
              <a:spcAft>
                <a:spcPct val="0"/>
              </a:spcAft>
              <a:defRPr sz="2800">
                <a:solidFill>
                  <a:schemeClr val="tx1"/>
                </a:solidFill>
                <a:latin typeface="Arial" charset="0"/>
                <a:cs typeface="Arial" charset="0"/>
              </a:defRPr>
            </a:lvl6pPr>
            <a:lvl7pPr marL="2971800" indent="-228600" eaLnBrk="0" fontAlgn="base" hangingPunct="0">
              <a:spcBef>
                <a:spcPct val="0"/>
              </a:spcBef>
              <a:spcAft>
                <a:spcPct val="0"/>
              </a:spcAft>
              <a:defRPr sz="2800">
                <a:solidFill>
                  <a:schemeClr val="tx1"/>
                </a:solidFill>
                <a:latin typeface="Arial" charset="0"/>
                <a:cs typeface="Arial" charset="0"/>
              </a:defRPr>
            </a:lvl7pPr>
            <a:lvl8pPr marL="3429000" indent="-228600" eaLnBrk="0" fontAlgn="base" hangingPunct="0">
              <a:spcBef>
                <a:spcPct val="0"/>
              </a:spcBef>
              <a:spcAft>
                <a:spcPct val="0"/>
              </a:spcAft>
              <a:defRPr sz="2800">
                <a:solidFill>
                  <a:schemeClr val="tx1"/>
                </a:solidFill>
                <a:latin typeface="Arial" charset="0"/>
                <a:cs typeface="Arial" charset="0"/>
              </a:defRPr>
            </a:lvl8pPr>
            <a:lvl9pPr marL="3886200" indent="-228600" eaLnBrk="0" fontAlgn="base" hangingPunct="0">
              <a:spcBef>
                <a:spcPct val="0"/>
              </a:spcBef>
              <a:spcAft>
                <a:spcPct val="0"/>
              </a:spcAft>
              <a:defRPr sz="2800">
                <a:solidFill>
                  <a:schemeClr val="tx1"/>
                </a:solidFill>
                <a:latin typeface="Arial" charset="0"/>
                <a:cs typeface="Arial" charset="0"/>
              </a:defRPr>
            </a:lvl9pPr>
          </a:lstStyle>
          <a:p>
            <a:pPr lvl="0" fontAlgn="auto">
              <a:spcBef>
                <a:spcPct val="0"/>
              </a:spcBef>
              <a:spcAft>
                <a:spcPts val="0"/>
              </a:spcAft>
              <a:defRPr/>
            </a:pPr>
            <a:r>
              <a:rPr lang="en-US" sz="2000" b="1" kern="0" dirty="0">
                <a:solidFill>
                  <a:schemeClr val="bg1"/>
                </a:solidFill>
              </a:rPr>
              <a:t>STATEWIDE SAVINGS FROM CODE </a:t>
            </a:r>
            <a:r>
              <a:rPr lang="en-US" sz="2000" b="1" kern="0">
                <a:solidFill>
                  <a:schemeClr val="bg1"/>
                </a:solidFill>
              </a:rPr>
              <a:t>COMPLIANCE </a:t>
            </a:r>
          </a:p>
          <a:p>
            <a:pPr lvl="0" fontAlgn="auto">
              <a:spcBef>
                <a:spcPct val="0"/>
              </a:spcBef>
              <a:spcAft>
                <a:spcPts val="0"/>
              </a:spcAft>
              <a:defRPr/>
            </a:pPr>
            <a:endParaRPr lang="en-US" sz="2000" b="1" kern="0" dirty="0">
              <a:solidFill>
                <a:schemeClr val="bg1"/>
              </a:solidFill>
            </a:endParaRPr>
          </a:p>
        </p:txBody>
      </p:sp>
      <p:cxnSp>
        <p:nvCxnSpPr>
          <p:cNvPr id="3" name="Straight Arrow Connector 2"/>
          <p:cNvCxnSpPr/>
          <p:nvPr/>
        </p:nvCxnSpPr>
        <p:spPr bwMode="auto">
          <a:xfrm>
            <a:off x="609600" y="3276600"/>
            <a:ext cx="7974227" cy="10297"/>
          </a:xfrm>
          <a:prstGeom prst="straightConnector1">
            <a:avLst/>
          </a:prstGeom>
          <a:ln w="57150">
            <a:solidFill>
              <a:srgbClr val="FF0000"/>
            </a:solidFill>
            <a:headEnd type="none" w="med" len="med"/>
            <a:tailEnd type="triangle"/>
          </a:ln>
        </p:spPr>
        <p:style>
          <a:lnRef idx="1">
            <a:schemeClr val="accent3"/>
          </a:lnRef>
          <a:fillRef idx="0">
            <a:schemeClr val="accent3"/>
          </a:fillRef>
          <a:effectRef idx="0">
            <a:schemeClr val="accent3"/>
          </a:effectRef>
          <a:fontRef idx="minor">
            <a:schemeClr val="tx1"/>
          </a:fontRef>
        </p:style>
      </p:cxnSp>
      <p:cxnSp>
        <p:nvCxnSpPr>
          <p:cNvPr id="4" name="Straight Connector 3"/>
          <p:cNvCxnSpPr/>
          <p:nvPr/>
        </p:nvCxnSpPr>
        <p:spPr bwMode="auto">
          <a:xfrm>
            <a:off x="8686800" y="2667000"/>
            <a:ext cx="0" cy="984785"/>
          </a:xfrm>
          <a:prstGeom prst="line">
            <a:avLst/>
          </a:prstGeom>
          <a:solidFill>
            <a:schemeClr val="accent1"/>
          </a:solidFill>
          <a:ln w="57150" cap="flat" cmpd="sng" algn="ctr">
            <a:solidFill>
              <a:srgbClr val="FF0000"/>
            </a:solidFill>
            <a:prstDash val="solid"/>
            <a:round/>
            <a:headEnd type="none" w="med" len="med"/>
            <a:tailEnd type="none" w="med" len="med"/>
          </a:ln>
          <a:effectLst/>
        </p:spPr>
      </p:cxnSp>
      <p:sp>
        <p:nvSpPr>
          <p:cNvPr id="6" name="TextBox 5"/>
          <p:cNvSpPr txBox="1"/>
          <p:nvPr/>
        </p:nvSpPr>
        <p:spPr>
          <a:xfrm rot="16200000">
            <a:off x="-589825" y="4747014"/>
            <a:ext cx="2774624" cy="584775"/>
          </a:xfrm>
          <a:prstGeom prst="rect">
            <a:avLst/>
          </a:prstGeom>
          <a:noFill/>
        </p:spPr>
        <p:txBody>
          <a:bodyPr wrap="square" rtlCol="0">
            <a:spAutoFit/>
          </a:bodyPr>
          <a:lstStyle/>
          <a:p>
            <a:pPr>
              <a:spcBef>
                <a:spcPts val="0"/>
              </a:spcBef>
            </a:pPr>
            <a:r>
              <a:rPr lang="en-US" sz="1600">
                <a:solidFill>
                  <a:schemeClr val="accent1"/>
                </a:solidFill>
              </a:rPr>
              <a:t>Projects/Certificates </a:t>
            </a:r>
          </a:p>
          <a:p>
            <a:pPr>
              <a:spcBef>
                <a:spcPts val="0"/>
              </a:spcBef>
            </a:pPr>
            <a:r>
              <a:rPr lang="en-US" sz="1600">
                <a:solidFill>
                  <a:schemeClr val="accent1"/>
                </a:solidFill>
              </a:rPr>
              <a:t>in IC3 Registry</a:t>
            </a:r>
            <a:endParaRPr lang="en-US" sz="1600" dirty="0">
              <a:solidFill>
                <a:schemeClr val="accent1"/>
              </a:solidFill>
            </a:endParaRPr>
          </a:p>
        </p:txBody>
      </p:sp>
      <p:pic>
        <p:nvPicPr>
          <p:cNvPr id="2" name="Picture 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31450" y="4051613"/>
            <a:ext cx="1340816" cy="1737360"/>
          </a:xfrm>
          <a:prstGeom prst="rect">
            <a:avLst/>
          </a:prstGeom>
          <a:noFill/>
          <a:ln w="3175">
            <a:solidFill>
              <a:schemeClr val="tx1"/>
            </a:solidFill>
          </a:ln>
        </p:spPr>
      </p:pic>
      <p:pic>
        <p:nvPicPr>
          <p:cNvPr id="19" name="Picture 2" descr="http://shop.iccsafe.org/media/catalog/product/cache/1/image/9df78eab33525d08d6e5fb8d27136e95/3/8/3800S12.jpg"/>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r="22743"/>
          <a:stretch/>
        </p:blipFill>
        <p:spPr bwMode="auto">
          <a:xfrm>
            <a:off x="2989041" y="4051613"/>
            <a:ext cx="1342231" cy="173736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grpSp>
        <p:nvGrpSpPr>
          <p:cNvPr id="41" name="Group 40">
            <a:extLst>
              <a:ext uri="{FF2B5EF4-FFF2-40B4-BE49-F238E27FC236}">
                <a16:creationId xmlns:a16="http://schemas.microsoft.com/office/drawing/2014/main" id="{D30F2BD4-947A-43D8-ADE1-AB97991A1BF7}"/>
              </a:ext>
            </a:extLst>
          </p:cNvPr>
          <p:cNvGrpSpPr/>
          <p:nvPr/>
        </p:nvGrpSpPr>
        <p:grpSpPr>
          <a:xfrm>
            <a:off x="1089875" y="3806891"/>
            <a:ext cx="6988876" cy="2462432"/>
            <a:chOff x="1089875" y="3809175"/>
            <a:chExt cx="6982391" cy="2460147"/>
          </a:xfrm>
        </p:grpSpPr>
        <p:grpSp>
          <p:nvGrpSpPr>
            <p:cNvPr id="40" name="Group 39">
              <a:extLst>
                <a:ext uri="{FF2B5EF4-FFF2-40B4-BE49-F238E27FC236}">
                  <a16:creationId xmlns:a16="http://schemas.microsoft.com/office/drawing/2014/main" id="{A718A16C-96EB-4806-8680-243C63B13DB3}"/>
                </a:ext>
              </a:extLst>
            </p:cNvPr>
            <p:cNvGrpSpPr/>
            <p:nvPr/>
          </p:nvGrpSpPr>
          <p:grpSpPr>
            <a:xfrm>
              <a:off x="1089875" y="3809175"/>
              <a:ext cx="6982391" cy="2460147"/>
              <a:chOff x="1089875" y="3809175"/>
              <a:chExt cx="6982391" cy="2460147"/>
            </a:xfrm>
          </p:grpSpPr>
          <p:grpSp>
            <p:nvGrpSpPr>
              <p:cNvPr id="5" name="Group 4"/>
              <p:cNvGrpSpPr/>
              <p:nvPr/>
            </p:nvGrpSpPr>
            <p:grpSpPr>
              <a:xfrm>
                <a:off x="1089875" y="3809175"/>
                <a:ext cx="6982391" cy="2460147"/>
                <a:chOff x="1089875" y="3809175"/>
                <a:chExt cx="6982391" cy="2460147"/>
              </a:xfrm>
            </p:grpSpPr>
            <p:grpSp>
              <p:nvGrpSpPr>
                <p:cNvPr id="33" name="Group 32"/>
                <p:cNvGrpSpPr/>
                <p:nvPr/>
              </p:nvGrpSpPr>
              <p:grpSpPr>
                <a:xfrm>
                  <a:off x="1089875" y="3809175"/>
                  <a:ext cx="6982391" cy="2460147"/>
                  <a:chOff x="1089875" y="3809175"/>
                  <a:chExt cx="6982391" cy="2460147"/>
                </a:xfrm>
              </p:grpSpPr>
              <p:pic>
                <p:nvPicPr>
                  <p:cNvPr id="22" name="Picture 21"/>
                  <p:cNvPicPr/>
                  <p:nvPr/>
                </p:nvPicPr>
                <p:blipFill>
                  <a:blip r:embed="rId13" cstate="print">
                    <a:extLst>
                      <a:ext uri="{28A0092B-C50C-407E-A947-70E740481C1C}">
                        <a14:useLocalDpi xmlns:a14="http://schemas.microsoft.com/office/drawing/2010/main" val="0"/>
                      </a:ext>
                    </a:extLst>
                  </a:blip>
                  <a:srcRect/>
                  <a:stretch/>
                </p:blipFill>
                <p:spPr bwMode="auto">
                  <a:xfrm>
                    <a:off x="1089875" y="3809175"/>
                    <a:ext cx="6982391" cy="2460147"/>
                  </a:xfrm>
                  <a:prstGeom prst="rect">
                    <a:avLst/>
                  </a:prstGeom>
                  <a:noFill/>
                  <a:ln w="0" cmpd="sng">
                    <a:noFill/>
                    <a:miter lim="800000"/>
                    <a:headEnd/>
                    <a:tailEnd/>
                  </a:ln>
                  <a:effectLst/>
                </p:spPr>
              </p:pic>
              <p:cxnSp>
                <p:nvCxnSpPr>
                  <p:cNvPr id="23" name="Straight Connector 22"/>
                  <p:cNvCxnSpPr>
                    <a:cxnSpLocks/>
                  </p:cNvCxnSpPr>
                  <p:nvPr/>
                </p:nvCxnSpPr>
                <p:spPr bwMode="auto">
                  <a:xfrm>
                    <a:off x="4285862" y="4114800"/>
                    <a:ext cx="0" cy="2133600"/>
                  </a:xfrm>
                  <a:prstGeom prst="line">
                    <a:avLst/>
                  </a:prstGeom>
                  <a:solidFill>
                    <a:schemeClr val="accent1"/>
                  </a:solidFill>
                  <a:ln w="15875" cap="flat" cmpd="sng" algn="ctr">
                    <a:solidFill>
                      <a:schemeClr val="tx1">
                        <a:lumMod val="50000"/>
                        <a:lumOff val="50000"/>
                      </a:schemeClr>
                    </a:solidFill>
                    <a:prstDash val="sysDash"/>
                    <a:round/>
                    <a:headEnd type="none" w="med" len="med"/>
                    <a:tailEnd type="none" w="med" len="med"/>
                  </a:ln>
                  <a:effectLst/>
                </p:spPr>
              </p:cxnSp>
              <p:cxnSp>
                <p:nvCxnSpPr>
                  <p:cNvPr id="25" name="Straight Connector 24"/>
                  <p:cNvCxnSpPr>
                    <a:cxnSpLocks/>
                  </p:cNvCxnSpPr>
                  <p:nvPr/>
                </p:nvCxnSpPr>
                <p:spPr bwMode="auto">
                  <a:xfrm>
                    <a:off x="5581262" y="4114800"/>
                    <a:ext cx="0" cy="2133600"/>
                  </a:xfrm>
                  <a:prstGeom prst="line">
                    <a:avLst/>
                  </a:prstGeom>
                  <a:solidFill>
                    <a:schemeClr val="accent1"/>
                  </a:solidFill>
                  <a:ln w="15875" cap="flat" cmpd="sng" algn="ctr">
                    <a:solidFill>
                      <a:schemeClr val="tx1">
                        <a:lumMod val="50000"/>
                        <a:lumOff val="50000"/>
                      </a:schemeClr>
                    </a:solidFill>
                    <a:prstDash val="sysDash"/>
                    <a:round/>
                    <a:headEnd type="none" w="med" len="med"/>
                    <a:tailEnd type="none" w="med" len="med"/>
                  </a:ln>
                  <a:effectLst/>
                </p:spPr>
              </p:cxnSp>
              <p:sp>
                <p:nvSpPr>
                  <p:cNvPr id="30" name="TextBox 29"/>
                  <p:cNvSpPr txBox="1"/>
                  <p:nvPr/>
                </p:nvSpPr>
                <p:spPr>
                  <a:xfrm>
                    <a:off x="3430111" y="6000184"/>
                    <a:ext cx="498856" cy="261610"/>
                  </a:xfrm>
                  <a:prstGeom prst="rect">
                    <a:avLst/>
                  </a:prstGeom>
                  <a:noFill/>
                </p:spPr>
                <p:txBody>
                  <a:bodyPr wrap="none" rtlCol="0">
                    <a:spAutoFit/>
                  </a:bodyPr>
                  <a:lstStyle/>
                  <a:p>
                    <a:r>
                      <a:rPr lang="en-US" altLang="ko-KR" sz="1100" dirty="0">
                        <a:solidFill>
                          <a:schemeClr val="tx1"/>
                        </a:solidFill>
                      </a:rPr>
                      <a:t>2017</a:t>
                    </a:r>
                    <a:endParaRPr lang="ko-KR" altLang="en-US" sz="1100" dirty="0">
                      <a:solidFill>
                        <a:schemeClr val="tx1"/>
                      </a:solidFill>
                    </a:endParaRPr>
                  </a:p>
                </p:txBody>
              </p:sp>
              <p:sp>
                <p:nvSpPr>
                  <p:cNvPr id="31" name="TextBox 30"/>
                  <p:cNvSpPr txBox="1"/>
                  <p:nvPr/>
                </p:nvSpPr>
                <p:spPr>
                  <a:xfrm>
                    <a:off x="4725510" y="6000184"/>
                    <a:ext cx="498856" cy="261610"/>
                  </a:xfrm>
                  <a:prstGeom prst="rect">
                    <a:avLst/>
                  </a:prstGeom>
                  <a:noFill/>
                </p:spPr>
                <p:txBody>
                  <a:bodyPr wrap="none" rtlCol="0">
                    <a:spAutoFit/>
                  </a:bodyPr>
                  <a:lstStyle/>
                  <a:p>
                    <a:r>
                      <a:rPr lang="en-US" altLang="ko-KR" sz="1100">
                        <a:solidFill>
                          <a:schemeClr val="tx1"/>
                        </a:solidFill>
                      </a:rPr>
                      <a:t>2018</a:t>
                    </a:r>
                    <a:endParaRPr lang="ko-KR" altLang="en-US" sz="1100">
                      <a:solidFill>
                        <a:schemeClr val="tx1"/>
                      </a:solidFill>
                    </a:endParaRPr>
                  </a:p>
                </p:txBody>
              </p:sp>
              <p:sp>
                <p:nvSpPr>
                  <p:cNvPr id="32" name="TextBox 31"/>
                  <p:cNvSpPr txBox="1"/>
                  <p:nvPr/>
                </p:nvSpPr>
                <p:spPr>
                  <a:xfrm>
                    <a:off x="6030240" y="6004425"/>
                    <a:ext cx="498856" cy="261610"/>
                  </a:xfrm>
                  <a:prstGeom prst="rect">
                    <a:avLst/>
                  </a:prstGeom>
                  <a:noFill/>
                </p:spPr>
                <p:txBody>
                  <a:bodyPr wrap="none" rtlCol="0">
                    <a:spAutoFit/>
                  </a:bodyPr>
                  <a:lstStyle/>
                  <a:p>
                    <a:r>
                      <a:rPr lang="en-US" altLang="ko-KR" sz="1100">
                        <a:solidFill>
                          <a:schemeClr val="tx1"/>
                        </a:solidFill>
                      </a:rPr>
                      <a:t>2019</a:t>
                    </a:r>
                    <a:endParaRPr lang="ko-KR" altLang="en-US" sz="1100">
                      <a:solidFill>
                        <a:schemeClr val="tx1"/>
                      </a:solidFill>
                    </a:endParaRPr>
                  </a:p>
                </p:txBody>
              </p:sp>
            </p:grpSp>
            <p:cxnSp>
              <p:nvCxnSpPr>
                <p:cNvPr id="24" name="Straight Connector 23"/>
                <p:cNvCxnSpPr>
                  <a:cxnSpLocks/>
                </p:cNvCxnSpPr>
                <p:nvPr/>
              </p:nvCxnSpPr>
              <p:spPr bwMode="auto">
                <a:xfrm>
                  <a:off x="2981131" y="4114800"/>
                  <a:ext cx="0" cy="2133600"/>
                </a:xfrm>
                <a:prstGeom prst="line">
                  <a:avLst/>
                </a:prstGeom>
                <a:solidFill>
                  <a:schemeClr val="accent1"/>
                </a:solidFill>
                <a:ln w="15875" cap="flat" cmpd="sng" algn="ctr">
                  <a:solidFill>
                    <a:schemeClr val="tx1">
                      <a:lumMod val="50000"/>
                      <a:lumOff val="50000"/>
                    </a:schemeClr>
                  </a:solidFill>
                  <a:prstDash val="sysDash"/>
                  <a:round/>
                  <a:headEnd type="none" w="med" len="med"/>
                  <a:tailEnd type="none" w="med" len="med"/>
                </a:ln>
                <a:effectLst/>
              </p:spPr>
            </p:cxnSp>
            <p:sp>
              <p:nvSpPr>
                <p:cNvPr id="26" name="TextBox 25"/>
                <p:cNvSpPr txBox="1"/>
                <p:nvPr/>
              </p:nvSpPr>
              <p:spPr>
                <a:xfrm>
                  <a:off x="2204479" y="5986790"/>
                  <a:ext cx="498856" cy="261610"/>
                </a:xfrm>
                <a:prstGeom prst="rect">
                  <a:avLst/>
                </a:prstGeom>
                <a:noFill/>
              </p:spPr>
              <p:txBody>
                <a:bodyPr wrap="none" rtlCol="0">
                  <a:spAutoFit/>
                </a:bodyPr>
                <a:lstStyle/>
                <a:p>
                  <a:r>
                    <a:rPr lang="en-US" altLang="ko-KR" sz="1100" dirty="0">
                      <a:solidFill>
                        <a:schemeClr val="tx1"/>
                      </a:solidFill>
                    </a:rPr>
                    <a:t>2016</a:t>
                  </a:r>
                  <a:endParaRPr lang="ko-KR" altLang="en-US" sz="1100" dirty="0">
                    <a:solidFill>
                      <a:schemeClr val="tx1"/>
                    </a:solidFill>
                  </a:endParaRPr>
                </a:p>
              </p:txBody>
            </p:sp>
          </p:grpSp>
          <p:cxnSp>
            <p:nvCxnSpPr>
              <p:cNvPr id="36" name="Straight Connector 35">
                <a:extLst>
                  <a:ext uri="{FF2B5EF4-FFF2-40B4-BE49-F238E27FC236}">
                    <a16:creationId xmlns:a16="http://schemas.microsoft.com/office/drawing/2014/main" id="{055F7D10-2C51-40ED-B0E2-4B63D83B7C4E}"/>
                  </a:ext>
                </a:extLst>
              </p:cNvPr>
              <p:cNvCxnSpPr>
                <a:cxnSpLocks/>
              </p:cNvCxnSpPr>
              <p:nvPr/>
            </p:nvCxnSpPr>
            <p:spPr bwMode="auto">
              <a:xfrm>
                <a:off x="6885993" y="4114800"/>
                <a:ext cx="0" cy="2149150"/>
              </a:xfrm>
              <a:prstGeom prst="line">
                <a:avLst/>
              </a:prstGeom>
              <a:solidFill>
                <a:schemeClr val="accent1"/>
              </a:solidFill>
              <a:ln w="15875" cap="flat" cmpd="sng" algn="ctr">
                <a:solidFill>
                  <a:schemeClr val="tx1">
                    <a:lumMod val="50000"/>
                    <a:lumOff val="50000"/>
                  </a:schemeClr>
                </a:solidFill>
                <a:prstDash val="sysDash"/>
                <a:round/>
                <a:headEnd type="none" w="med" len="med"/>
                <a:tailEnd type="none" w="med" len="med"/>
              </a:ln>
              <a:effectLst/>
            </p:spPr>
          </p:cxnSp>
        </p:grpSp>
        <p:sp>
          <p:nvSpPr>
            <p:cNvPr id="37" name="TextBox 36">
              <a:extLst>
                <a:ext uri="{FF2B5EF4-FFF2-40B4-BE49-F238E27FC236}">
                  <a16:creationId xmlns:a16="http://schemas.microsoft.com/office/drawing/2014/main" id="{A4147277-703B-4B85-84DA-199F48EB8841}"/>
                </a:ext>
              </a:extLst>
            </p:cNvPr>
            <p:cNvSpPr txBox="1"/>
            <p:nvPr/>
          </p:nvSpPr>
          <p:spPr>
            <a:xfrm>
              <a:off x="7192884" y="5980338"/>
              <a:ext cx="498856" cy="261610"/>
            </a:xfrm>
            <a:prstGeom prst="rect">
              <a:avLst/>
            </a:prstGeom>
            <a:noFill/>
          </p:spPr>
          <p:txBody>
            <a:bodyPr wrap="none" rtlCol="0">
              <a:spAutoFit/>
            </a:bodyPr>
            <a:lstStyle/>
            <a:p>
              <a:r>
                <a:rPr lang="en-US" altLang="ko-KR" sz="1100">
                  <a:solidFill>
                    <a:schemeClr val="tx1"/>
                  </a:solidFill>
                </a:rPr>
                <a:t>2020</a:t>
              </a:r>
              <a:endParaRPr lang="ko-KR" altLang="en-US" sz="1100">
                <a:solidFill>
                  <a:schemeClr val="tx1"/>
                </a:solidFill>
              </a:endParaRPr>
            </a:p>
          </p:txBody>
        </p:sp>
      </p:grpSp>
      <p:pic>
        <p:nvPicPr>
          <p:cNvPr id="7" name="Recorded Sound">
            <a:hlinkClick r:id="" action="ppaction://media"/>
            <a:extLst>
              <a:ext uri="{FF2B5EF4-FFF2-40B4-BE49-F238E27FC236}">
                <a16:creationId xmlns:a16="http://schemas.microsoft.com/office/drawing/2014/main" id="{12E9E005-0073-441F-B10C-E08F66F927F8}"/>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4368800" y="3225800"/>
            <a:ext cx="406400" cy="406400"/>
          </a:xfrm>
          <a:prstGeom prst="rect">
            <a:avLst/>
          </a:prstGeom>
        </p:spPr>
      </p:pic>
    </p:spTree>
    <p:extLst>
      <p:ext uri="{BB962C8B-B14F-4D97-AF65-F5344CB8AC3E}">
        <p14:creationId xmlns:p14="http://schemas.microsoft.com/office/powerpoint/2010/main" val="341887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6" presetClass="emph" presetSubtype="0" fill="hold" nodeType="clickEffect">
                                  <p:stCondLst>
                                    <p:cond delay="0"/>
                                  </p:stCondLst>
                                  <p:childTnLst>
                                    <p:animScale>
                                      <p:cBhvr>
                                        <p:cTn id="42" dur="2000" fill="hold"/>
                                        <p:tgtEl>
                                          <p:spTgt spid="13"/>
                                        </p:tgtEl>
                                      </p:cBhvr>
                                      <p:by x="70000" y="70000"/>
                                    </p:animScale>
                                  </p:childTnLst>
                                </p:cTn>
                              </p:par>
                              <p:par>
                                <p:cTn id="43" presetID="6" presetClass="emph" presetSubtype="0" fill="hold" nodeType="withEffect">
                                  <p:stCondLst>
                                    <p:cond delay="0"/>
                                  </p:stCondLst>
                                  <p:childTnLst>
                                    <p:animScale>
                                      <p:cBhvr>
                                        <p:cTn id="44" dur="2000" fill="hold"/>
                                        <p:tgtEl>
                                          <p:spTgt spid="14"/>
                                        </p:tgtEl>
                                      </p:cBhvr>
                                      <p:by x="70000" y="70000"/>
                                    </p:animScale>
                                  </p:childTnLst>
                                </p:cTn>
                              </p:par>
                              <p:par>
                                <p:cTn id="45" presetID="6" presetClass="emph" presetSubtype="0" fill="hold" nodeType="withEffect">
                                  <p:stCondLst>
                                    <p:cond delay="0"/>
                                  </p:stCondLst>
                                  <p:childTnLst>
                                    <p:animScale>
                                      <p:cBhvr>
                                        <p:cTn id="46" dur="2000" fill="hold"/>
                                        <p:tgtEl>
                                          <p:spTgt spid="15"/>
                                        </p:tgtEl>
                                      </p:cBhvr>
                                      <p:by x="70000" y="70000"/>
                                    </p:animScale>
                                  </p:childTnLst>
                                </p:cTn>
                              </p:par>
                              <p:par>
                                <p:cTn id="47" presetID="6" presetClass="emph" presetSubtype="0" fill="hold" nodeType="withEffect">
                                  <p:stCondLst>
                                    <p:cond delay="0"/>
                                  </p:stCondLst>
                                  <p:childTnLst>
                                    <p:animScale>
                                      <p:cBhvr>
                                        <p:cTn id="48" dur="2000" fill="hold"/>
                                        <p:tgtEl>
                                          <p:spTgt spid="16"/>
                                        </p:tgtEl>
                                      </p:cBhvr>
                                      <p:by x="70000" y="70000"/>
                                    </p:animScale>
                                  </p:childTnLst>
                                </p:cTn>
                              </p:par>
                              <p:par>
                                <p:cTn id="49" presetID="6" presetClass="emph" presetSubtype="0" fill="hold" nodeType="withEffect">
                                  <p:stCondLst>
                                    <p:cond delay="0"/>
                                  </p:stCondLst>
                                  <p:childTnLst>
                                    <p:animScale>
                                      <p:cBhvr>
                                        <p:cTn id="50" dur="2000" fill="hold"/>
                                        <p:tgtEl>
                                          <p:spTgt spid="18"/>
                                        </p:tgtEl>
                                      </p:cBhvr>
                                      <p:by x="70000" y="70000"/>
                                    </p:animScale>
                                  </p:childTnLst>
                                </p:cTn>
                              </p:par>
                              <p:par>
                                <p:cTn id="51" presetID="6" presetClass="emph" presetSubtype="0" fill="hold" nodeType="withEffect">
                                  <p:stCondLst>
                                    <p:cond delay="0"/>
                                  </p:stCondLst>
                                  <p:childTnLst>
                                    <p:animScale>
                                      <p:cBhvr>
                                        <p:cTn id="52" dur="2000" fill="hold"/>
                                        <p:tgtEl>
                                          <p:spTgt spid="19"/>
                                        </p:tgtEl>
                                      </p:cBhvr>
                                      <p:by x="70000" y="70000"/>
                                    </p:animScale>
                                  </p:childTnLst>
                                </p:cTn>
                              </p:par>
                              <p:par>
                                <p:cTn id="53" presetID="6" presetClass="emph" presetSubtype="0" fill="hold" nodeType="withEffect">
                                  <p:stCondLst>
                                    <p:cond delay="0"/>
                                  </p:stCondLst>
                                  <p:childTnLst>
                                    <p:animScale>
                                      <p:cBhvr>
                                        <p:cTn id="54" dur="2000" fill="hold"/>
                                        <p:tgtEl>
                                          <p:spTgt spid="20"/>
                                        </p:tgtEl>
                                      </p:cBhvr>
                                      <p:by x="70000" y="70000"/>
                                    </p:animScale>
                                  </p:childTnLst>
                                </p:cTn>
                              </p:par>
                              <p:par>
                                <p:cTn id="55" presetID="6" presetClass="emph" presetSubtype="0" fill="hold" nodeType="withEffect">
                                  <p:stCondLst>
                                    <p:cond delay="0"/>
                                  </p:stCondLst>
                                  <p:childTnLst>
                                    <p:animScale>
                                      <p:cBhvr>
                                        <p:cTn id="56" dur="2000" fill="hold"/>
                                        <p:tgtEl>
                                          <p:spTgt spid="2"/>
                                        </p:tgtEl>
                                      </p:cBhvr>
                                      <p:by x="70000" y="70000"/>
                                    </p:animScale>
                                  </p:childTnLst>
                                </p:cTn>
                              </p:par>
                              <p:par>
                                <p:cTn id="57" presetID="42" presetClass="path" presetSubtype="0" accel="50000" decel="50000" fill="hold" nodeType="withEffect">
                                  <p:stCondLst>
                                    <p:cond delay="0"/>
                                  </p:stCondLst>
                                  <p:childTnLst>
                                    <p:animMotion origin="layout" path="M 2.77778E-6 2.59259E-6 L -0.0691 -0.01713 " pathEditMode="relative" rAng="0" ptsTypes="AA">
                                      <p:cBhvr>
                                        <p:cTn id="58" dur="2000" fill="hold"/>
                                        <p:tgtEl>
                                          <p:spTgt spid="13"/>
                                        </p:tgtEl>
                                        <p:attrNameLst>
                                          <p:attrName>ppt_x</p:attrName>
                                          <p:attrName>ppt_y</p:attrName>
                                        </p:attrNameLst>
                                      </p:cBhvr>
                                      <p:rCtr x="-3455" y="-856"/>
                                    </p:animMotion>
                                  </p:childTnLst>
                                </p:cTn>
                              </p:par>
                              <p:par>
                                <p:cTn id="59" presetID="42" presetClass="path" presetSubtype="0" accel="50000" decel="50000" fill="hold" nodeType="withEffect">
                                  <p:stCondLst>
                                    <p:cond delay="0"/>
                                  </p:stCondLst>
                                  <p:childTnLst>
                                    <p:animMotion origin="layout" path="M -0.00729 -1.85185E-6 L -0.16788 -0.01967 " pathEditMode="relative" rAng="0" ptsTypes="AA">
                                      <p:cBhvr>
                                        <p:cTn id="60" dur="2000" fill="hold"/>
                                        <p:tgtEl>
                                          <p:spTgt spid="14"/>
                                        </p:tgtEl>
                                        <p:attrNameLst>
                                          <p:attrName>ppt_x</p:attrName>
                                          <p:attrName>ppt_y</p:attrName>
                                        </p:attrNameLst>
                                      </p:cBhvr>
                                      <p:rCtr x="-8038" y="-995"/>
                                    </p:animMotion>
                                  </p:childTnLst>
                                </p:cTn>
                              </p:par>
                              <p:par>
                                <p:cTn id="61" presetID="42" presetClass="path" presetSubtype="0" accel="50000" decel="50000" fill="hold" nodeType="withEffect">
                                  <p:stCondLst>
                                    <p:cond delay="0"/>
                                  </p:stCondLst>
                                  <p:childTnLst>
                                    <p:animMotion origin="layout" path="M 1.66667E-6 -1.85185E-6 L -0.26927 -0.01967 " pathEditMode="relative" rAng="0" ptsTypes="AA">
                                      <p:cBhvr>
                                        <p:cTn id="62" dur="2000" fill="hold"/>
                                        <p:tgtEl>
                                          <p:spTgt spid="15"/>
                                        </p:tgtEl>
                                        <p:attrNameLst>
                                          <p:attrName>ppt_x</p:attrName>
                                          <p:attrName>ppt_y</p:attrName>
                                        </p:attrNameLst>
                                      </p:cBhvr>
                                      <p:rCtr x="-13472" y="-995"/>
                                    </p:animMotion>
                                  </p:childTnLst>
                                </p:cTn>
                              </p:par>
                              <p:par>
                                <p:cTn id="63" presetID="42" presetClass="path" presetSubtype="0" accel="50000" decel="50000" fill="hold" nodeType="withEffect">
                                  <p:stCondLst>
                                    <p:cond delay="0"/>
                                  </p:stCondLst>
                                  <p:childTnLst>
                                    <p:animMotion origin="layout" path="M 5E-6 2.59259E-6 L -0.36737 -0.0176 " pathEditMode="relative" rAng="0" ptsTypes="AA">
                                      <p:cBhvr>
                                        <p:cTn id="64" dur="2000" fill="hold"/>
                                        <p:tgtEl>
                                          <p:spTgt spid="16"/>
                                        </p:tgtEl>
                                        <p:attrNameLst>
                                          <p:attrName>ppt_x</p:attrName>
                                          <p:attrName>ppt_y</p:attrName>
                                        </p:attrNameLst>
                                      </p:cBhvr>
                                      <p:rCtr x="-18368" y="-880"/>
                                    </p:animMotion>
                                  </p:childTnLst>
                                </p:cTn>
                              </p:par>
                              <p:par>
                                <p:cTn id="65" presetID="42" presetClass="path" presetSubtype="0" accel="50000" decel="50000" fill="hold" nodeType="withEffect">
                                  <p:stCondLst>
                                    <p:cond delay="0"/>
                                  </p:stCondLst>
                                  <p:childTnLst>
                                    <p:animMotion origin="layout" path="M 0.00017 0.01273 L 0.35486 -0.34143 " pathEditMode="relative" rAng="0" ptsTypes="AA">
                                      <p:cBhvr>
                                        <p:cTn id="66" dur="2000" fill="hold"/>
                                        <p:tgtEl>
                                          <p:spTgt spid="18"/>
                                        </p:tgtEl>
                                        <p:attrNameLst>
                                          <p:attrName>ppt_x</p:attrName>
                                          <p:attrName>ppt_y</p:attrName>
                                        </p:attrNameLst>
                                      </p:cBhvr>
                                      <p:rCtr x="17726" y="-17708"/>
                                    </p:animMotion>
                                  </p:childTnLst>
                                </p:cTn>
                              </p:par>
                              <p:par>
                                <p:cTn id="67" presetID="42" presetClass="path" presetSubtype="0" accel="50000" decel="50000" fill="hold" nodeType="withEffect">
                                  <p:stCondLst>
                                    <p:cond delay="0"/>
                                  </p:stCondLst>
                                  <p:childTnLst>
                                    <p:animMotion origin="layout" path="M 0.00018 0.01273 L 0.25486 -0.34143 " pathEditMode="relative" rAng="0" ptsTypes="AA">
                                      <p:cBhvr>
                                        <p:cTn id="68" dur="2000" fill="hold"/>
                                        <p:tgtEl>
                                          <p:spTgt spid="19"/>
                                        </p:tgtEl>
                                        <p:attrNameLst>
                                          <p:attrName>ppt_x</p:attrName>
                                          <p:attrName>ppt_y</p:attrName>
                                        </p:attrNameLst>
                                      </p:cBhvr>
                                      <p:rCtr x="12726" y="-17708"/>
                                    </p:animMotion>
                                  </p:childTnLst>
                                </p:cTn>
                              </p:par>
                              <p:par>
                                <p:cTn id="69" presetID="42" presetClass="path" presetSubtype="0" accel="50000" decel="50000" fill="hold" nodeType="withEffect">
                                  <p:stCondLst>
                                    <p:cond delay="0"/>
                                  </p:stCondLst>
                                  <p:childTnLst>
                                    <p:animMotion origin="layout" path="M 0.00018 0.01273 L 0.15799 -0.34143 " pathEditMode="relative" rAng="0" ptsTypes="AA">
                                      <p:cBhvr>
                                        <p:cTn id="70" dur="2000" fill="hold"/>
                                        <p:tgtEl>
                                          <p:spTgt spid="20"/>
                                        </p:tgtEl>
                                        <p:attrNameLst>
                                          <p:attrName>ppt_x</p:attrName>
                                          <p:attrName>ppt_y</p:attrName>
                                        </p:attrNameLst>
                                      </p:cBhvr>
                                      <p:rCtr x="7882" y="-17708"/>
                                    </p:animMotion>
                                  </p:childTnLst>
                                </p:cTn>
                              </p:par>
                              <p:par>
                                <p:cTn id="71" presetID="42" presetClass="path" presetSubtype="0" accel="50000" decel="50000" fill="hold" nodeType="withEffect">
                                  <p:stCondLst>
                                    <p:cond delay="0"/>
                                  </p:stCondLst>
                                  <p:childTnLst>
                                    <p:animMotion origin="layout" path="M 5E-6 -1.11111E-6 L 0.05869 -0.34143 " pathEditMode="relative" rAng="0" ptsTypes="AA">
                                      <p:cBhvr>
                                        <p:cTn id="72" dur="2000" fill="hold"/>
                                        <p:tgtEl>
                                          <p:spTgt spid="2"/>
                                        </p:tgtEl>
                                        <p:attrNameLst>
                                          <p:attrName>ppt_x</p:attrName>
                                          <p:attrName>ppt_y</p:attrName>
                                        </p:attrNameLst>
                                      </p:cBhvr>
                                      <p:rCtr x="2934" y="-17083"/>
                                    </p:animMotion>
                                  </p:childTnLst>
                                </p:cTn>
                              </p:par>
                              <p:par>
                                <p:cTn id="73" presetID="22" presetClass="entr" presetSubtype="8" fill="hold" nodeType="withEffect">
                                  <p:stCondLst>
                                    <p:cond delay="100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1000"/>
                                        <p:tgtEl>
                                          <p:spTgt spid="3"/>
                                        </p:tgtEl>
                                      </p:cBhvr>
                                    </p:animEffect>
                                  </p:childTnLst>
                                </p:cTn>
                              </p:par>
                              <p:par>
                                <p:cTn id="76" presetID="1" presetClass="entr" presetSubtype="0" fill="hold" nodeType="withEffect">
                                  <p:stCondLst>
                                    <p:cond delay="1000"/>
                                  </p:stCondLst>
                                  <p:childTnLst>
                                    <p:set>
                                      <p:cBhvr>
                                        <p:cTn id="77" dur="1" fill="hold">
                                          <p:stCondLst>
                                            <p:cond delay="0"/>
                                          </p:stCondLst>
                                        </p:cTn>
                                        <p:tgtEl>
                                          <p:spTgt spid="4"/>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6"/>
                                        </p:tgtEl>
                                        <p:attrNameLst>
                                          <p:attrName>style.visibility</p:attrName>
                                        </p:attrNameLst>
                                      </p:cBhvr>
                                      <p:to>
                                        <p:strVal val="visible"/>
                                      </p:to>
                                    </p:set>
                                  </p:childTnLst>
                                </p:cTn>
                              </p:par>
                              <p:par>
                                <p:cTn id="80" presetID="22" presetClass="entr" presetSubtype="8" fill="hold"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wipe(left)">
                                      <p:cBhvr>
                                        <p:cTn id="82" dur="1000"/>
                                        <p:tgtEl>
                                          <p:spTgt spid="41"/>
                                        </p:tgtEl>
                                      </p:cBhvr>
                                    </p:animEffect>
                                  </p:childTnLst>
                                </p:cTn>
                              </p:par>
                            </p:childTnLst>
                          </p:cTn>
                        </p:par>
                      </p:childTnLst>
                    </p:cTn>
                  </p:par>
                  <p:par>
                    <p:cTn id="83" fill="hold">
                      <p:stCondLst>
                        <p:cond delay="indefinite"/>
                      </p:stCondLst>
                      <p:childTnLst>
                        <p:par>
                          <p:cTn id="84" fill="hold">
                            <p:stCondLst>
                              <p:cond delay="0"/>
                            </p:stCondLst>
                            <p:childTnLst>
                              <p:par>
                                <p:cTn id="85" presetID="1" presetClass="mediacall" presetSubtype="0" fill="hold" nodeType="clickEffect">
                                  <p:stCondLst>
                                    <p:cond delay="0"/>
                                  </p:stCondLst>
                                  <p:childTnLst>
                                    <p:cmd type="call" cmd="playFrom(0.0)">
                                      <p:cBhvr>
                                        <p:cTn id="86" dur="6722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87" fill="hold" display="0">
                  <p:stCondLst>
                    <p:cond delay="indefinite"/>
                  </p:stCondLst>
                  <p:endCondLst>
                    <p:cond evt="onStopAudio" delay="0">
                      <p:tgtEl>
                        <p:sldTgt/>
                      </p:tgtEl>
                    </p:cond>
                  </p:endCondLst>
                </p:cTn>
                <p:tgtEl>
                  <p:spTgt spid="7"/>
                </p:tgtEl>
              </p:cMediaNode>
            </p:audio>
          </p:childTnLst>
        </p:cTn>
      </p:par>
    </p:tnLst>
    <p:bldLst>
      <p:bldP spid="12" grpId="0"/>
      <p:bldP spid="6" grpId="0"/>
    </p:bldLst>
  </p:timing>
</p:sld>
</file>

<file path=ppt/theme/theme1.xml><?xml version="1.0" encoding="utf-8"?>
<a:theme xmlns:a="http://schemas.openxmlformats.org/drawingml/2006/main" name="TAME-likeTEES">
  <a:themeElements>
    <a:clrScheme name="TAME-1">
      <a:dk1>
        <a:srgbClr val="262626"/>
      </a:dk1>
      <a:lt1>
        <a:sysClr val="window" lastClr="FFFFFF"/>
      </a:lt1>
      <a:dk2>
        <a:srgbClr val="500000"/>
      </a:dk2>
      <a:lt2>
        <a:srgbClr val="BFBFBF"/>
      </a:lt2>
      <a:accent1>
        <a:srgbClr val="000000"/>
      </a:accent1>
      <a:accent2>
        <a:srgbClr val="500000"/>
      </a:accent2>
      <a:accent3>
        <a:srgbClr val="F4AF00"/>
      </a:accent3>
      <a:accent4>
        <a:srgbClr val="E7DED0"/>
      </a:accent4>
      <a:accent5>
        <a:srgbClr val="8F8F8C"/>
      </a:accent5>
      <a:accent6>
        <a:srgbClr val="341902"/>
      </a:accent6>
      <a:hlink>
        <a:srgbClr val="0000FF"/>
      </a:hlink>
      <a:folHlink>
        <a:srgbClr val="8F8F8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bg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2500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500000"/>
      </a:accent6>
      <a:hlink>
        <a:srgbClr val="414141"/>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Designs\Network Blitz.pot</Template>
  <TotalTime>86777</TotalTime>
  <Words>6174</Words>
  <Application>Microsoft Office PowerPoint</Application>
  <PresentationFormat>On-screen Show (4:3)</PresentationFormat>
  <Paragraphs>613</Paragraphs>
  <Slides>31</Slides>
  <Notes>31</Notes>
  <HiddenSlides>0</HiddenSlides>
  <MMClips>33</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31</vt:i4>
      </vt:variant>
    </vt:vector>
  </HeadingPairs>
  <TitlesOfParts>
    <vt:vector size="46" baseType="lpstr">
      <vt:lpstr>Arial Unicode MS</vt:lpstr>
      <vt:lpstr>굴림</vt:lpstr>
      <vt:lpstr>맑은 고딕</vt:lpstr>
      <vt:lpstr>ＭＳ Ｐゴシック</vt:lpstr>
      <vt:lpstr>Arial</vt:lpstr>
      <vt:lpstr>Calibri</vt:lpstr>
      <vt:lpstr>Calibri Light</vt:lpstr>
      <vt:lpstr>Courier New</vt:lpstr>
      <vt:lpstr>Expo M</vt:lpstr>
      <vt:lpstr>Times</vt:lpstr>
      <vt:lpstr>Times New Roman</vt:lpstr>
      <vt:lpstr>Wingdings</vt:lpstr>
      <vt:lpstr>TAME-likeTEES</vt:lpstr>
      <vt:lpstr>1_Custom Design</vt:lpstr>
      <vt:lpstr>Custom Design</vt:lpstr>
      <vt:lpstr>Energy Efficiency and Renewable Energy Impacts on NOx Emission Reductions in Texas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TEES Communications Division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Amy Yarbrough</dc:creator>
  <cp:lastModifiedBy>Haberl, Jeff</cp:lastModifiedBy>
  <cp:revision>2750</cp:revision>
  <cp:lastPrinted>2015-11-20T21:04:07Z</cp:lastPrinted>
  <dcterms:created xsi:type="dcterms:W3CDTF">2010-04-26T16:50:49Z</dcterms:created>
  <dcterms:modified xsi:type="dcterms:W3CDTF">2020-11-09T17:27:00Z</dcterms:modified>
</cp:coreProperties>
</file>