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7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  <p:sldMasterId id="2147483689" r:id="rId5"/>
    <p:sldMasterId id="2147483694" r:id="rId6"/>
    <p:sldMasterId id="2147483697" r:id="rId7"/>
    <p:sldMasterId id="2147483712" r:id="rId8"/>
    <p:sldMasterId id="2147483714" r:id="rId9"/>
    <p:sldMasterId id="2147483717" r:id="rId10"/>
    <p:sldMasterId id="2147483721" r:id="rId11"/>
  </p:sldMasterIdLst>
  <p:notesMasterIdLst>
    <p:notesMasterId r:id="rId22"/>
  </p:notesMasterIdLst>
  <p:handoutMasterIdLst>
    <p:handoutMasterId r:id="rId23"/>
  </p:handoutMasterIdLst>
  <p:sldIdLst>
    <p:sldId id="767" r:id="rId12"/>
    <p:sldId id="773" r:id="rId13"/>
    <p:sldId id="336" r:id="rId14"/>
    <p:sldId id="768" r:id="rId15"/>
    <p:sldId id="769" r:id="rId16"/>
    <p:sldId id="770" r:id="rId17"/>
    <p:sldId id="771" r:id="rId18"/>
    <p:sldId id="298" r:id="rId19"/>
    <p:sldId id="772" r:id="rId20"/>
    <p:sldId id="448" r:id="rId2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9052"/>
    <a:srgbClr val="9437FF"/>
    <a:srgbClr val="0432FF"/>
    <a:srgbClr val="EB9FA8"/>
    <a:srgbClr val="FF9300"/>
    <a:srgbClr val="FF0200"/>
    <a:srgbClr val="F15A4D"/>
    <a:srgbClr val="5A5A5A"/>
    <a:srgbClr val="009051"/>
    <a:srgbClr val="C361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44"/>
    <p:restoredTop sz="84334" autoAdjust="0"/>
  </p:normalViewPr>
  <p:slideViewPr>
    <p:cSldViewPr snapToGrid="0" snapToObjects="1">
      <p:cViewPr varScale="1">
        <p:scale>
          <a:sx n="76" d="100"/>
          <a:sy n="76" d="100"/>
        </p:scale>
        <p:origin x="192" y="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3154" y="8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4.xml"/><Relationship Id="rId23" Type="http://schemas.openxmlformats.org/officeDocument/2006/relationships/handoutMaster" Target="handoutMasters/handoutMaster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Worksheet%20in%20RAP-exponentialchange-webinar-Feb8-compiledslides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'[Worksheet in RAP-exponentialchange-webinar-Feb8-compiledslides]Sheet1'!$A$4</c:f>
              <c:strCache>
                <c:ptCount val="1"/>
                <c:pt idx="0">
                  <c:v>Fuel</c:v>
                </c:pt>
              </c:strCache>
            </c:strRef>
          </c:tx>
          <c:spPr>
            <a:solidFill>
              <a:srgbClr val="27BDBE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'[Worksheet in RAP-exponentialchange-webinar-Feb8-compiledslides]Sheet1'!$B$3:$F$3</c:f>
              <c:strCache>
                <c:ptCount val="5"/>
                <c:pt idx="0">
                  <c:v>Coal</c:v>
                </c:pt>
                <c:pt idx="1">
                  <c:v>Gas</c:v>
                </c:pt>
                <c:pt idx="2">
                  <c:v>Nuclear</c:v>
                </c:pt>
                <c:pt idx="3">
                  <c:v>Solar</c:v>
                </c:pt>
                <c:pt idx="4">
                  <c:v>Wind</c:v>
                </c:pt>
              </c:strCache>
            </c:strRef>
          </c:cat>
          <c:val>
            <c:numRef>
              <c:f>'[Worksheet in RAP-exponentialchange-webinar-Feb8-compiledslides]Sheet1'!$B$4:$F$4</c:f>
              <c:numCache>
                <c:formatCode>_("$"* #,##0_);_("$"* \(#,##0\);_("$"* "-"??_);_(@_)</c:formatCode>
                <c:ptCount val="5"/>
                <c:pt idx="0">
                  <c:v>25.5</c:v>
                </c:pt>
                <c:pt idx="1">
                  <c:v>24.97</c:v>
                </c:pt>
                <c:pt idx="2">
                  <c:v>7.45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4C2-BA4C-9955-746BE61417B9}"/>
            </c:ext>
          </c:extLst>
        </c:ser>
        <c:ser>
          <c:idx val="1"/>
          <c:order val="1"/>
          <c:tx>
            <c:strRef>
              <c:f>'[Worksheet in RAP-exponentialchange-webinar-Feb8-compiledslides]Sheet1'!$A$5</c:f>
              <c:strCache>
                <c:ptCount val="1"/>
                <c:pt idx="0">
                  <c:v>O&amp;M</c:v>
                </c:pt>
              </c:strCache>
            </c:strRef>
          </c:tx>
          <c:spPr>
            <a:solidFill>
              <a:srgbClr val="F1B51C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'[Worksheet in RAP-exponentialchange-webinar-Feb8-compiledslides]Sheet1'!$B$3:$F$3</c:f>
              <c:strCache>
                <c:ptCount val="5"/>
                <c:pt idx="0">
                  <c:v>Coal</c:v>
                </c:pt>
                <c:pt idx="1">
                  <c:v>Gas</c:v>
                </c:pt>
                <c:pt idx="2">
                  <c:v>Nuclear</c:v>
                </c:pt>
                <c:pt idx="3">
                  <c:v>Solar</c:v>
                </c:pt>
                <c:pt idx="4">
                  <c:v>Wind</c:v>
                </c:pt>
              </c:strCache>
            </c:strRef>
          </c:cat>
          <c:val>
            <c:numRef>
              <c:f>'[Worksheet in RAP-exponentialchange-webinar-Feb8-compiledslides]Sheet1'!$B$5:$F$5</c:f>
              <c:numCache>
                <c:formatCode>_("$"* #,##0_);_("$"* \(#,##0\);_("$"* "-"??_);_(@_)</c:formatCode>
                <c:ptCount val="5"/>
                <c:pt idx="0">
                  <c:v>10.58</c:v>
                </c:pt>
                <c:pt idx="1">
                  <c:v>5.23</c:v>
                </c:pt>
                <c:pt idx="2">
                  <c:v>17.91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C2-BA4C-9955-746BE61417B9}"/>
            </c:ext>
          </c:extLst>
        </c:ser>
        <c:ser>
          <c:idx val="3"/>
          <c:order val="2"/>
          <c:tx>
            <c:strRef>
              <c:f>'[Worksheet in RAP-exponentialchange-webinar-Feb8-compiledslides]Sheet1'!$A$6</c:f>
              <c:strCache>
                <c:ptCount val="1"/>
                <c:pt idx="0">
                  <c:v>Xcel Bids</c:v>
                </c:pt>
              </c:strCache>
            </c:strRef>
          </c:tx>
          <c:spPr>
            <a:solidFill>
              <a:srgbClr val="EF5A4C"/>
            </a:solidFill>
            <a:ln>
              <a:noFill/>
            </a:ln>
            <a:effectLst/>
          </c:spPr>
          <c:invertIfNegative val="0"/>
          <c:dPt>
            <c:idx val="4"/>
            <c:invertIfNegative val="0"/>
            <c:bubble3D val="0"/>
            <c:spPr>
              <a:solidFill>
                <a:srgbClr val="62BB46"/>
              </a:solidFill>
              <a:ln>
                <a:solidFill>
                  <a:srgbClr val="00B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4C2-BA4C-9955-746BE61417B9}"/>
              </c:ext>
            </c:extLst>
          </c:dPt>
          <c:dLbls>
            <c:delete val="1"/>
          </c:dLbls>
          <c:cat>
            <c:strRef>
              <c:f>'[Worksheet in RAP-exponentialchange-webinar-Feb8-compiledslides]Sheet1'!$B$3:$F$3</c:f>
              <c:strCache>
                <c:ptCount val="5"/>
                <c:pt idx="0">
                  <c:v>Coal</c:v>
                </c:pt>
                <c:pt idx="1">
                  <c:v>Gas</c:v>
                </c:pt>
                <c:pt idx="2">
                  <c:v>Nuclear</c:v>
                </c:pt>
                <c:pt idx="3">
                  <c:v>Solar</c:v>
                </c:pt>
                <c:pt idx="4">
                  <c:v>Wind</c:v>
                </c:pt>
              </c:strCache>
            </c:strRef>
          </c:cat>
          <c:val>
            <c:numRef>
              <c:f>'[Worksheet in RAP-exponentialchange-webinar-Feb8-compiledslides]Sheet1'!$B$6:$F$6</c:f>
              <c:numCache>
                <c:formatCode>General</c:formatCode>
                <c:ptCount val="5"/>
                <c:pt idx="3" formatCode="_(&quot;$&quot;* #,##0_);_(&quot;$&quot;* \(#,##0\);_(&quot;$&quot;* &quot;-&quot;??_);_(@_)">
                  <c:v>29.5</c:v>
                </c:pt>
                <c:pt idx="4" formatCode="_(&quot;$&quot;* #,##0_);_(&quot;$&quot;* \(#,##0\);_(&quot;$&quot;* &quot;-&quot;??_);_(@_)">
                  <c:v>18.100000000000001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4C2-BA4C-9955-746BE61417B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9"/>
        <c:overlap val="100"/>
        <c:axId val="420431920"/>
        <c:axId val="420432248"/>
      </c:barChart>
      <c:catAx>
        <c:axId val="420431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  <a:ea typeface="+mn-ea"/>
                <a:cs typeface="+mn-cs"/>
              </a:defRPr>
            </a:pPr>
            <a:endParaRPr lang="en-US"/>
          </a:p>
        </c:txPr>
        <c:crossAx val="420432248"/>
        <c:crosses val="autoZero"/>
        <c:auto val="1"/>
        <c:lblAlgn val="ctr"/>
        <c:lblOffset val="100"/>
        <c:noMultiLvlLbl val="0"/>
      </c:catAx>
      <c:valAx>
        <c:axId val="420432248"/>
        <c:scaling>
          <c:orientation val="minMax"/>
        </c:scaling>
        <c:delete val="1"/>
        <c:axPos val="l"/>
        <c:numFmt formatCode="_(&quot;$&quot;* #,##0_);_(&quot;$&quot;* \(#,##0\);_(&quot;$&quot;* &quot;-&quot;??_);_(@_)" sourceLinked="1"/>
        <c:majorTickMark val="none"/>
        <c:minorTickMark val="none"/>
        <c:tickLblPos val="nextTo"/>
        <c:crossAx val="420431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6537254235683072"/>
          <c:y val="1.4920156602903556E-2"/>
          <c:w val="0.4889064669697647"/>
          <c:h val="9.902314092792800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Black" panose="020B0A040201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0.5632</cdr:x>
      <cdr:y>0.01095</cdr:y>
    </cdr:from>
    <cdr:to>
      <cdr:x>0.58013</cdr:x>
      <cdr:y>0.04115</cdr:y>
    </cdr:to>
    <cdr:sp macro="" textlink="">
      <cdr:nvSpPr>
        <cdr:cNvPr id="2" name="Rectangle 1">
          <a:extLst xmlns:a="http://schemas.openxmlformats.org/drawingml/2006/main">
            <a:ext uri="{FF2B5EF4-FFF2-40B4-BE49-F238E27FC236}">
              <a16:creationId xmlns:a16="http://schemas.microsoft.com/office/drawing/2014/main" id="{EC5F7664-9440-874D-B692-97170509A855}"/>
            </a:ext>
          </a:extLst>
        </cdr:cNvPr>
        <cdr:cNvSpPr/>
      </cdr:nvSpPr>
      <cdr:spPr>
        <a:xfrm xmlns:a="http://schemas.openxmlformats.org/drawingml/2006/main">
          <a:off x="3639726" y="37275"/>
          <a:ext cx="109428" cy="10284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3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00776A-FB61-4E6A-BC82-D5E5A3E83C0A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25790-B3AF-49D8-9A7A-F5CDD00EB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0645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04D37-3C12-9149-9DF5-864EA1C5E66F}" type="datetimeFigureOut">
              <a:rPr lang="en-US" smtClean="0"/>
              <a:t>11/12/19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66C20-43DF-494D-9D8C-1E2F5563A0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54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ameznaam.com/2015/10/14/how-cheap-can-energy-storage-get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bout.bnef.com/blog/behind-scenes-take-lithium-ion-battery-prices/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.bin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 Black"/>
              <a:cs typeface="Arial Black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2B832B-628E-4F8E-BD8B-6163C34D246D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97116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6C20-43DF-494D-9D8C-1E2F5563A0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208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Source:</a:t>
            </a:r>
            <a:r>
              <a:rPr lang="en-US" baseline="0" dirty="0"/>
              <a:t> Lazard, LCOE v11, 2017.</a:t>
            </a:r>
          </a:p>
          <a:p>
            <a:endParaRPr lang="en-US" baseline="0" dirty="0"/>
          </a:p>
          <a:p>
            <a:r>
              <a:rPr lang="en-US" baseline="0" dirty="0"/>
              <a:t>And now is the cheapest source of kwh when available.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66C20-43DF-494D-9D8C-1E2F5563A0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164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 (Experience Curve): </a:t>
            </a:r>
            <a:r>
              <a:rPr lang="en-US" dirty="0">
                <a:hlinkClick r:id="rId3"/>
              </a:rPr>
              <a:t>https://rameznaam.com/2015/10/14/how-cheap-can-energy-storage-get/</a:t>
            </a:r>
            <a:endParaRPr lang="en-US" dirty="0"/>
          </a:p>
          <a:p>
            <a:r>
              <a:rPr lang="en-US" dirty="0"/>
              <a:t>Source (Price Survey Results): </a:t>
            </a:r>
            <a:r>
              <a:rPr lang="en-US" dirty="0">
                <a:hlinkClick r:id="rId4"/>
              </a:rPr>
              <a:t>https://about.bnef.com/blog/behind-scenes-take-lithium-ion-battery-prices/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6C20-43DF-494D-9D8C-1E2F5563A06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4568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657600" y="8488680"/>
            <a:ext cx="2971800" cy="457200"/>
          </a:xfrm>
        </p:spPr>
        <p:txBody>
          <a:bodyPr/>
          <a:lstStyle/>
          <a:p>
            <a:fld id="{885CC123-6225-454B-801E-634C105187C7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66CDA95-98F9-8448-A3D5-9A4524A205AC}" type="datetime1">
              <a:rPr lang="en-US" smtClean="0"/>
              <a:t>11/12/19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3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="1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Despite using </a:t>
            </a:r>
            <a:r>
              <a:rPr lang="en-US" b="1" dirty="0"/>
              <a:t>more</a:t>
            </a:r>
            <a:r>
              <a:rPr lang="en-US" dirty="0"/>
              <a:t> kWhs of electricity, 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1" dirty="0"/>
              <a:t>if</a:t>
            </a:r>
            <a:r>
              <a:rPr lang="en-US" dirty="0"/>
              <a:t> electrification is beneficial,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="1" dirty="0"/>
              <a:t>then</a:t>
            </a:r>
            <a:r>
              <a:rPr lang="en-US" dirty="0"/>
              <a:t> consumers will use less energy </a:t>
            </a:r>
            <a:r>
              <a:rPr lang="en-US" b="1" dirty="0"/>
              <a:t>overall</a:t>
            </a:r>
            <a:r>
              <a:rPr lang="en-US" dirty="0"/>
              <a:t>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thereby producing </a:t>
            </a:r>
            <a:r>
              <a:rPr lang="en-US" b="1" dirty="0"/>
              <a:t>fewer pounds of pollution </a:t>
            </a:r>
            <a:r>
              <a:rPr lang="en-US" dirty="0"/>
              <a:t>per per gallon of hot water produced or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per vehicle mile traveled.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is a significant step beyond energy efficiency business-as-usual and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the way energy savings have been separately accounted for,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in other words, as kWh of electricity, therms of gas, and gallons of petroleum products.  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Beneficial electrification adopts a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total-system efficiency viewpoint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seeks to recognize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reduction in the use of primary energy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Let’s look at an illustration of emissions efficiency using (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Button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the 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investment in a water heater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an example. 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66C20-43DF-494D-9D8C-1E2F5563A06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069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D66C20-43DF-494D-9D8C-1E2F5563A06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72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136227" y="3835274"/>
            <a:ext cx="7437120" cy="2760345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Let’s put these side by side.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Wind coming in at less than the </a:t>
            </a:r>
            <a:r>
              <a:rPr lang="en-US" b="1" dirty="0"/>
              <a:t>fuel costs alone </a:t>
            </a:r>
            <a:r>
              <a:rPr lang="en-US" dirty="0"/>
              <a:t>for coal and gas.  Solar for less than </a:t>
            </a:r>
            <a:r>
              <a:rPr lang="en-US" b="1" dirty="0"/>
              <a:t>the operating costs </a:t>
            </a:r>
            <a:r>
              <a:rPr lang="en-US" dirty="0"/>
              <a:t>of coal or gas.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means that a utility that has plenty of capacity should still consider buying wind in order to reduce fuel costs and customer bills.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Even if it keeps the old plants available for times when the wind is not blowing, they will have lower total costs.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===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Xcel Energy, in Colorado, reported in December 2017 the results of its all-sources competitive bidding.  This was not a one-off result.  238 projects, totaling 58,283 megawatts.   Capacity at attractive prices.  Energy at attractive prices.</a:t>
            </a:r>
          </a:p>
          <a:p>
            <a:endParaRPr lang="en-US" dirty="0"/>
          </a:p>
          <a:p>
            <a:r>
              <a:rPr lang="en-US" dirty="0"/>
              <a:t>Think about this.  This is really cheap. </a:t>
            </a:r>
          </a:p>
          <a:p>
            <a:r>
              <a:rPr lang="en-US" dirty="0"/>
              <a:t>How cheap?  Let’s compare this to the OPERATING COSTS of existing traditional power plants.</a:t>
            </a:r>
          </a:p>
          <a:p>
            <a:endParaRPr lang="en-US" dirty="0"/>
          </a:p>
          <a:p>
            <a:r>
              <a:rPr lang="en-US" dirty="0"/>
              <a:t>USEIA annually publishes the variable operating costs of different type </a:t>
            </a:r>
            <a:r>
              <a:rPr lang="en-US" dirty="0" err="1"/>
              <a:t>sof</a:t>
            </a:r>
            <a:r>
              <a:rPr lang="en-US" dirty="0"/>
              <a:t> power plants.  For 2016, the last year published, Coal cost an average of $37/MWh just for fuel and operating costs, ignoring the capital investment in existing units.  Gas was a little lower, at $30/MWh, and nuclear cheaper still at $25.</a:t>
            </a:r>
          </a:p>
          <a:p>
            <a:endParaRPr lang="en-US" dirty="0"/>
          </a:p>
          <a:p>
            <a:r>
              <a:rPr lang="en-US" dirty="0"/>
              <a:t>I will note, however that these are averages.  Single-station power plants, whether they are a single 250 MW gas combined-cycle unit, or a single 1100 MW nuclear plant, have significantly higher costs; in 2016, the Columbia Generating Station, a single-station nuclear plant in Washington State, had total O&amp;M costs of over $38/MWh.   </a:t>
            </a:r>
          </a:p>
          <a:p>
            <a:endParaRPr lang="en-US" dirty="0"/>
          </a:p>
          <a:p>
            <a:r>
              <a:rPr lang="en-US" dirty="0"/>
              <a:t>So, what does this mean?  Wind coming in at less than the fuel costs alone for coal and gas.  Solar for less than the operating costs of coal or gas.</a:t>
            </a:r>
          </a:p>
          <a:p>
            <a:endParaRPr lang="en-US" dirty="0"/>
          </a:p>
          <a:p>
            <a:r>
              <a:rPr lang="en-US" dirty="0"/>
              <a:t>This means that even a utility that has plenty of capacity should still consider buying wind in order to reduce fuel costs and customer bills.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65887">
              <a:defRPr/>
            </a:pPr>
            <a:fld id="{0B31AB63-019B-468D-813A-7D311E9523DF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465887">
                <a:defRPr/>
              </a:pPr>
              <a:t>10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E226859-C006-42A3-855F-28BA9D0C2A0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56587" y="580065"/>
          <a:ext cx="6234184" cy="2134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Worksheet" r:id="rId4" imgW="4599463" imgH="2783994" progId="Excel.Sheet.12">
                  <p:embed/>
                </p:oleObj>
              </mc:Choice>
              <mc:Fallback>
                <p:oleObj name="Worksheet" r:id="rId4" imgW="4599463" imgH="2783994" progId="Excel.Sheet.12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0E226859-C006-42A3-855F-28BA9D0C2A0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56587" y="580065"/>
                        <a:ext cx="6234184" cy="21347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138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online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online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aponline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lish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4" y="1377602"/>
            <a:ext cx="1553296" cy="95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675" spc="14" baseline="0">
                <a:solidFill>
                  <a:srgbClr val="0930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20009" y="3445294"/>
            <a:ext cx="7142250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lang="en-US" sz="1500" spc="20" baseline="0" dirty="0">
                <a:solidFill>
                  <a:srgbClr val="F15A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34" lvl="0" indent="-171434"/>
            <a:r>
              <a:rPr lang="en-US" dirty="0"/>
              <a:t>Click to edit conference/venue of presentation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7984" y="1713703"/>
            <a:ext cx="7142250" cy="994172"/>
          </a:xfrm>
          <a:prstGeom prst="rect">
            <a:avLst/>
          </a:prstGeom>
        </p:spPr>
        <p:txBody>
          <a:bodyPr lIns="0"/>
          <a:lstStyle>
            <a:lvl1pPr>
              <a:defRPr lang="en-US" sz="3150" b="1" spc="-41" baseline="0" dirty="0">
                <a:solidFill>
                  <a:srgbClr val="083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25"/>
          <p:cNvSpPr>
            <a:spLocks noGrp="1"/>
          </p:cNvSpPr>
          <p:nvPr>
            <p:ph type="body" sz="quarter" idx="13"/>
          </p:nvPr>
        </p:nvSpPr>
        <p:spPr>
          <a:xfrm>
            <a:off x="419609" y="3849225"/>
            <a:ext cx="2743200" cy="5770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50000"/>
              </a:lnSpc>
              <a:buNone/>
              <a:defRPr sz="750">
                <a:solidFill>
                  <a:srgbClr val="0B2F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25"/>
          <p:cNvSpPr>
            <a:spLocks noGrp="1"/>
          </p:cNvSpPr>
          <p:nvPr>
            <p:ph type="body" sz="quarter" idx="14"/>
          </p:nvPr>
        </p:nvSpPr>
        <p:spPr>
          <a:xfrm>
            <a:off x="3446674" y="3849225"/>
            <a:ext cx="1920239" cy="6732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50000"/>
              </a:lnSpc>
              <a:buNone/>
              <a:defRPr sz="750">
                <a:solidFill>
                  <a:srgbClr val="0B2F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25"/>
          <p:cNvSpPr>
            <a:spLocks noGrp="1"/>
          </p:cNvSpPr>
          <p:nvPr>
            <p:ph type="body" sz="quarter" idx="15"/>
          </p:nvPr>
        </p:nvSpPr>
        <p:spPr>
          <a:xfrm>
            <a:off x="5635825" y="3849223"/>
            <a:ext cx="1920239" cy="577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50000"/>
              </a:lnSpc>
              <a:buNone/>
              <a:defRPr sz="750">
                <a:solidFill>
                  <a:srgbClr val="0B2F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7960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Slide B&amp;W">
    <p:bg>
      <p:bgPr>
        <a:blipFill dpi="0" rotWithShape="1">
          <a:blip r:embed="rId2" cstate="screen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70601"/>
            <a:ext cx="8889692" cy="2229699"/>
          </a:xfrm>
          <a:prstGeom prst="rect">
            <a:avLst/>
          </a:prstGeom>
          <a:solidFill>
            <a:srgbClr val="165B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509" tIns="30254" rIns="60509" bIns="30254" rtlCol="0" anchor="ctr"/>
          <a:lstStyle/>
          <a:p>
            <a:pPr algn="ctr"/>
            <a:endParaRPr lang="en-US" sz="135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558636" y="504265"/>
            <a:ext cx="0" cy="4639235"/>
          </a:xfrm>
          <a:prstGeom prst="line">
            <a:avLst/>
          </a:prstGeom>
          <a:ln>
            <a:solidFill>
              <a:srgbClr val="F15B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891357" y="404586"/>
            <a:ext cx="574502" cy="6721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9593" y="1347270"/>
            <a:ext cx="6805929" cy="242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909"/>
              </a:lnSpc>
              <a:spcBef>
                <a:spcPts val="0"/>
              </a:spcBef>
              <a:buNone/>
              <a:defRPr sz="1500" spc="-7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718644" y="514350"/>
            <a:ext cx="6815757" cy="766341"/>
          </a:xfrm>
          <a:prstGeom prst="rect">
            <a:avLst/>
          </a:prstGeom>
        </p:spPr>
        <p:txBody>
          <a:bodyPr/>
          <a:lstStyle>
            <a:lvl1pPr>
              <a:defRPr lang="en-US" sz="2775" b="1" kern="1200" spc="-2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6170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No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04784" y="1512332"/>
            <a:ext cx="8327044" cy="487731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0" indent="0">
              <a:lnSpc>
                <a:spcPct val="110000"/>
              </a:lnSpc>
              <a:buNone/>
              <a:defRPr sz="2400" b="1" spc="-7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16908" y="1948001"/>
            <a:ext cx="8309291" cy="38879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10000"/>
              </a:lnSpc>
              <a:buNone/>
              <a:defRPr sz="2100">
                <a:solidFill>
                  <a:srgbClr val="083050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83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7323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No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10416" y="1508523"/>
            <a:ext cx="8315783" cy="487731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0" indent="0">
              <a:lnSpc>
                <a:spcPct val="110000"/>
              </a:lnSpc>
              <a:buNone/>
              <a:defRPr sz="2400" b="1" spc="-7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8884" y="2003588"/>
            <a:ext cx="3937249" cy="3554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F15B55"/>
              </a:buClr>
              <a:buFont typeface="Arial" panose="020B0604020202020204" pitchFamily="34" charset="0"/>
              <a:buNone/>
              <a:defRPr lang="en-US" sz="2100" b="0" i="0" spc="0" smtClean="0">
                <a:solidFill>
                  <a:srgbClr val="083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803599" y="2003588"/>
            <a:ext cx="3937249" cy="3554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F15B55"/>
              </a:buClr>
              <a:buFont typeface="Arial" panose="020B0604020202020204" pitchFamily="34" charset="0"/>
              <a:buNone/>
              <a:defRPr lang="en-US" sz="2100" b="0" i="0" spc="0" smtClean="0">
                <a:solidFill>
                  <a:srgbClr val="083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006FC50-3D9C-A844-94E8-6A053D56C40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323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0416" y="1581025"/>
            <a:ext cx="8332975" cy="2341572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257175" indent="-257175">
              <a:lnSpc>
                <a:spcPct val="110000"/>
              </a:lnSpc>
              <a:spcBef>
                <a:spcPts val="614"/>
              </a:spcBef>
              <a:buClr>
                <a:srgbClr val="F15B55"/>
              </a:buClr>
              <a:buFont typeface="Arial"/>
              <a:buChar char="•"/>
              <a:defRPr lang="en-US" sz="2100" b="0" i="0" spc="0" smtClean="0">
                <a:solidFill>
                  <a:srgbClr val="414042"/>
                </a:solidFill>
                <a:effectLst/>
                <a:latin typeface="Arial"/>
                <a:cs typeface="Arial"/>
              </a:defRPr>
            </a:lvl1pPr>
            <a:lvl2pPr>
              <a:lnSpc>
                <a:spcPct val="110000"/>
              </a:lnSpc>
              <a:buClr>
                <a:schemeClr val="accent5"/>
              </a:buClr>
              <a:buSzPct val="70000"/>
              <a:defRPr sz="2100">
                <a:solidFill>
                  <a:srgbClr val="414042"/>
                </a:solidFill>
                <a:latin typeface="Arial"/>
                <a:cs typeface="Arial"/>
              </a:defRPr>
            </a:lvl2pPr>
            <a:lvl3pPr>
              <a:lnSpc>
                <a:spcPct val="110000"/>
              </a:lnSpc>
              <a:buClr>
                <a:srgbClr val="414042"/>
              </a:buClr>
              <a:buSzPct val="70000"/>
              <a:defRPr sz="2100">
                <a:solidFill>
                  <a:srgbClr val="414042"/>
                </a:solidFill>
                <a:latin typeface="Arial"/>
                <a:cs typeface="Arial"/>
              </a:defRPr>
            </a:lvl3pPr>
            <a:lvl4pPr>
              <a:buSzPct val="70000"/>
              <a:defRPr sz="2100">
                <a:solidFill>
                  <a:srgbClr val="414042"/>
                </a:solidFill>
                <a:latin typeface="Arial"/>
                <a:cs typeface="Arial"/>
              </a:defRPr>
            </a:lvl4pPr>
          </a:lstStyle>
          <a:p>
            <a:pPr lvl="0"/>
            <a:r>
              <a:rPr lang="en-US"/>
              <a:t>Click to edit</a:t>
            </a:r>
          </a:p>
          <a:p>
            <a:pPr lvl="1"/>
            <a:r>
              <a:rPr lang="en-US"/>
              <a:t>One</a:t>
            </a:r>
          </a:p>
          <a:p>
            <a:pPr lvl="1"/>
            <a:r>
              <a:rPr lang="en-US"/>
              <a:t>Two</a:t>
            </a:r>
          </a:p>
          <a:p>
            <a:pPr lvl="2"/>
            <a:r>
              <a:rPr lang="en-US"/>
              <a:t>Three</a:t>
            </a:r>
          </a:p>
          <a:p>
            <a:pPr lvl="3"/>
            <a:r>
              <a:rPr lang="en-US"/>
              <a:t>Four</a:t>
            </a:r>
          </a:p>
          <a:p>
            <a:pPr lvl="3"/>
            <a:endParaRPr lang="en-US"/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474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No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11309" y="1240702"/>
            <a:ext cx="2689391" cy="3331298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509" tIns="30254" rIns="60509" bIns="30254" rtlCol="0" anchor="ctr"/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 userDrawn="1"/>
        </p:nvSpPr>
        <p:spPr>
          <a:xfrm>
            <a:off x="6057147" y="1240702"/>
            <a:ext cx="2689391" cy="3331298"/>
          </a:xfrm>
          <a:prstGeom prst="rect">
            <a:avLst/>
          </a:prstGeom>
          <a:solidFill>
            <a:srgbClr val="F1F1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509" tIns="30254" rIns="60509" bIns="30254" rtlCol="0" anchor="ctr"/>
          <a:lstStyle/>
          <a:p>
            <a:pPr algn="ctr"/>
            <a:endParaRPr lang="en-US" sz="135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38941" y="1353333"/>
            <a:ext cx="2405151" cy="35548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100" b="1" spc="-7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369426" y="1353333"/>
            <a:ext cx="2405151" cy="35548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rtl="0">
              <a:lnSpc>
                <a:spcPct val="110000"/>
              </a:lnSpc>
              <a:spcBef>
                <a:spcPts val="0"/>
              </a:spcBef>
              <a:buNone/>
              <a:defRPr sz="2100" b="1" spc="-7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196062" y="1353333"/>
            <a:ext cx="2405151" cy="35548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rtl="0">
              <a:lnSpc>
                <a:spcPct val="110000"/>
              </a:lnSpc>
              <a:spcBef>
                <a:spcPts val="0"/>
              </a:spcBef>
              <a:buNone/>
              <a:defRPr sz="2100" b="1" spc="-7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538941" y="1844040"/>
            <a:ext cx="2405151" cy="3554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F15B55"/>
              </a:buClr>
              <a:buFont typeface="Arial" panose="020B0604020202020204" pitchFamily="34" charset="0"/>
              <a:buNone/>
              <a:defRPr lang="en-US" sz="2100" b="0" i="0" spc="0" smtClean="0">
                <a:solidFill>
                  <a:srgbClr val="41404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6196062" y="1836420"/>
            <a:ext cx="2405151" cy="3554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F15B55"/>
              </a:buClr>
              <a:buFont typeface="Arial" panose="020B0604020202020204" pitchFamily="34" charset="0"/>
              <a:buNone/>
              <a:defRPr lang="en-US" sz="2100" b="0" i="0" spc="0" smtClean="0">
                <a:solidFill>
                  <a:srgbClr val="41404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3376348" y="1844040"/>
            <a:ext cx="2405151" cy="3554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F15B55"/>
              </a:buClr>
              <a:buFont typeface="Arial" panose="020B0604020202020204" pitchFamily="34" charset="0"/>
              <a:buNone/>
              <a:defRPr lang="en-US" sz="2100" b="0" i="0" spc="0" smtClean="0">
                <a:solidFill>
                  <a:srgbClr val="41404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416" y="514351"/>
            <a:ext cx="8315783" cy="71137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466284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nese 1 Column With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410416" y="1553343"/>
            <a:ext cx="8332974" cy="487731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0" indent="0">
              <a:lnSpc>
                <a:spcPct val="110000"/>
              </a:lnSpc>
              <a:buNone/>
              <a:defRPr sz="2400" spc="-41" baseline="0">
                <a:solidFill>
                  <a:schemeClr val="accent6"/>
                </a:solidFill>
                <a:latin typeface="STHeiti" panose="02010600040101010101" pitchFamily="2" charset="-128"/>
                <a:ea typeface="STHeiti" panose="02010600040101010101" pitchFamily="2" charset="-128"/>
                <a:cs typeface="STHeiti" panose="02010600040101010101" pitchFamily="2" charset="-128"/>
              </a:defRPr>
            </a:lvl1pPr>
          </a:lstStyle>
          <a:p>
            <a:pPr lvl="0"/>
            <a:r>
              <a:rPr lang="en-US" altLang="zh-CN" dirty="0"/>
              <a:t>Click to edit</a:t>
            </a:r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02012" y="1983718"/>
            <a:ext cx="8332975" cy="436948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233785" indent="-233785">
              <a:lnSpc>
                <a:spcPct val="110000"/>
              </a:lnSpc>
              <a:spcBef>
                <a:spcPts val="614"/>
              </a:spcBef>
              <a:buClr>
                <a:srgbClr val="F15B55"/>
              </a:buClr>
              <a:buFont typeface="Arial" panose="020B0604020202020204" pitchFamily="34" charset="0"/>
              <a:buChar char="•"/>
              <a:defRPr lang="en-US" sz="2100" b="0" i="0" spc="0" smtClean="0">
                <a:solidFill>
                  <a:srgbClr val="41404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4711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nese 2 Column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414712" y="1543050"/>
            <a:ext cx="8341378" cy="487731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F15B55"/>
              </a:buClr>
              <a:buFont typeface="Arial" panose="020B0604020202020204" pitchFamily="34" charset="0"/>
              <a:buNone/>
              <a:defRPr sz="2400" spc="-7" baseline="0">
                <a:solidFill>
                  <a:srgbClr val="414042"/>
                </a:solidFill>
                <a:latin typeface="STHeiti"/>
                <a:ea typeface="STHeiti"/>
                <a:cs typeface="STHeiti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813298" y="2027473"/>
            <a:ext cx="3949703" cy="436948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0" indent="0" rtl="0">
              <a:lnSpc>
                <a:spcPct val="110000"/>
              </a:lnSpc>
              <a:spcBef>
                <a:spcPts val="0"/>
              </a:spcBef>
              <a:buNone/>
              <a:defRPr sz="2100" b="0" spc="-7" baseline="0">
                <a:solidFill>
                  <a:srgbClr val="083050"/>
                </a:solidFill>
                <a:latin typeface="STHeiti" panose="02010600040101010101" pitchFamily="2" charset="-128"/>
                <a:ea typeface="STHeiti" panose="02010600040101010101" pitchFamily="2" charset="-128"/>
                <a:cs typeface="STHeiti" panose="02010600040101010101" pitchFamily="2" charset="-128"/>
              </a:defRPr>
            </a:lvl1pPr>
          </a:lstStyle>
          <a:p>
            <a:pPr lvl="0"/>
            <a:r>
              <a:rPr lang="en-US" altLang="zh-CN"/>
              <a:t>Click to edit</a:t>
            </a:r>
            <a:endParaRPr lang="zh-CN" altLang="en-US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4813298" y="2407642"/>
            <a:ext cx="3949703" cy="436948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233785" indent="-233785" rtl="0">
              <a:lnSpc>
                <a:spcPct val="110000"/>
              </a:lnSpc>
              <a:spcBef>
                <a:spcPts val="682"/>
              </a:spcBef>
              <a:buClr>
                <a:srgbClr val="F15B55"/>
              </a:buClr>
              <a:buFont typeface="Arial" panose="020B0604020202020204" pitchFamily="34" charset="0"/>
              <a:buChar char="•"/>
              <a:defRPr sz="2100" spc="-35" baseline="0">
                <a:solidFill>
                  <a:srgbClr val="414042"/>
                </a:solidFill>
                <a:latin typeface="STHeiti" panose="02010600040101010101" pitchFamily="2" charset="-128"/>
                <a:ea typeface="STHeiti" panose="02010600040101010101" pitchFamily="2" charset="-128"/>
                <a:cs typeface="STHeiti" panose="02010600040101010101" pitchFamily="2" charset="-128"/>
              </a:defRPr>
            </a:lvl1pPr>
          </a:lstStyle>
          <a:p>
            <a:pPr lvl="0"/>
            <a:r>
              <a:rPr lang="en-US" altLang="zh-CN"/>
              <a:t>Click to edit</a:t>
            </a:r>
            <a:endParaRPr lang="en-US"/>
          </a:p>
        </p:txBody>
      </p:sp>
      <p:sp>
        <p:nvSpPr>
          <p:cNvPr id="30" name="Text Placeholder 9"/>
          <p:cNvSpPr>
            <a:spLocks noGrp="1"/>
          </p:cNvSpPr>
          <p:nvPr>
            <p:ph type="body" sz="quarter" idx="19"/>
          </p:nvPr>
        </p:nvSpPr>
        <p:spPr>
          <a:xfrm>
            <a:off x="414713" y="2033791"/>
            <a:ext cx="3949855" cy="436948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0" indent="0" rtl="0">
              <a:lnSpc>
                <a:spcPct val="110000"/>
              </a:lnSpc>
              <a:spcBef>
                <a:spcPts val="0"/>
              </a:spcBef>
              <a:buNone/>
              <a:defRPr sz="2100" b="0" spc="-7" baseline="0">
                <a:solidFill>
                  <a:srgbClr val="083050"/>
                </a:solidFill>
                <a:latin typeface="STHeiti" panose="02010600040101010101" pitchFamily="2" charset="-128"/>
                <a:ea typeface="STHeiti" panose="02010600040101010101" pitchFamily="2" charset="-128"/>
                <a:cs typeface="STHeiti" panose="02010600040101010101" pitchFamily="2" charset="-128"/>
              </a:defRPr>
            </a:lvl1pPr>
          </a:lstStyle>
          <a:p>
            <a:pPr lvl="0"/>
            <a:r>
              <a:rPr lang="en-US" altLang="zh-CN" dirty="0"/>
              <a:t>Click to edit</a:t>
            </a:r>
            <a:endParaRPr lang="zh-CN" altLang="en-US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414713" y="2413960"/>
            <a:ext cx="3949855" cy="436948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233785" indent="-233785" rtl="0">
              <a:lnSpc>
                <a:spcPct val="110000"/>
              </a:lnSpc>
              <a:spcBef>
                <a:spcPts val="682"/>
              </a:spcBef>
              <a:buClr>
                <a:srgbClr val="F15B55"/>
              </a:buClr>
              <a:buFont typeface="Arial" panose="020B0604020202020204" pitchFamily="34" charset="0"/>
              <a:buChar char="•"/>
              <a:defRPr sz="2100" spc="-35" baseline="0">
                <a:solidFill>
                  <a:srgbClr val="414042"/>
                </a:solidFill>
                <a:latin typeface="STHeiti" panose="02010600040101010101" pitchFamily="2" charset="-128"/>
                <a:ea typeface="STHeiti" panose="02010600040101010101" pitchFamily="2" charset="-128"/>
                <a:cs typeface="STHeiti" panose="02010600040101010101" pitchFamily="2" charset="-128"/>
              </a:defRPr>
            </a:lvl1pPr>
          </a:lstStyle>
          <a:p>
            <a:pPr lvl="0"/>
            <a:r>
              <a:rPr lang="en-US" altLang="zh-CN"/>
              <a:t>Click to edit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452435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nese Translation 2 Column with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10479" y="1546404"/>
            <a:ext cx="3917492" cy="436948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0" indent="0" rtl="0">
              <a:lnSpc>
                <a:spcPct val="110000"/>
              </a:lnSpc>
              <a:spcBef>
                <a:spcPts val="0"/>
              </a:spcBef>
              <a:buNone/>
              <a:defRPr sz="2100" b="1" spc="-7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0480" y="1924027"/>
            <a:ext cx="3917493" cy="436948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233785" indent="-233785" rtl="0">
              <a:lnSpc>
                <a:spcPct val="110000"/>
              </a:lnSpc>
              <a:spcBef>
                <a:spcPts val="682"/>
              </a:spcBef>
              <a:buClr>
                <a:srgbClr val="F15B55"/>
              </a:buClr>
              <a:buFont typeface="Arial" panose="020B0604020202020204" pitchFamily="34" charset="0"/>
              <a:buChar char="•"/>
              <a:defRPr sz="2100" spc="-35" baseline="0">
                <a:solidFill>
                  <a:srgbClr val="41404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792042" y="1546399"/>
            <a:ext cx="3934157" cy="436948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0" indent="0" rtl="0">
              <a:lnSpc>
                <a:spcPct val="110000"/>
              </a:lnSpc>
              <a:spcBef>
                <a:spcPts val="0"/>
              </a:spcBef>
              <a:buNone/>
              <a:defRPr sz="2100" b="0" spc="-7" baseline="0">
                <a:solidFill>
                  <a:srgbClr val="083050"/>
                </a:solidFill>
                <a:latin typeface="STHeiti" panose="02010600040101010101" pitchFamily="2" charset="-128"/>
                <a:ea typeface="STHeiti" panose="02010600040101010101" pitchFamily="2" charset="-128"/>
                <a:cs typeface="STHeiti" panose="02010600040101010101" pitchFamily="2" charset="-128"/>
              </a:defRPr>
            </a:lvl1pPr>
          </a:lstStyle>
          <a:p>
            <a:pPr lvl="0"/>
            <a:r>
              <a:rPr lang="en-US" altLang="zh-CN"/>
              <a:t>Click to edit</a:t>
            </a:r>
            <a:endParaRPr lang="zh-CN" altLang="en-US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4792042" y="1926568"/>
            <a:ext cx="3934157" cy="436948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233785" indent="-233785" rtl="0">
              <a:lnSpc>
                <a:spcPct val="110000"/>
              </a:lnSpc>
              <a:spcBef>
                <a:spcPts val="682"/>
              </a:spcBef>
              <a:buClr>
                <a:srgbClr val="F15B55"/>
              </a:buClr>
              <a:buFont typeface="Arial" panose="020B0604020202020204" pitchFamily="34" charset="0"/>
              <a:buChar char="•"/>
              <a:defRPr sz="2100" spc="-35" baseline="0">
                <a:solidFill>
                  <a:srgbClr val="414042"/>
                </a:solidFill>
                <a:latin typeface="STHeiti" panose="02010600040101010101" pitchFamily="2" charset="-128"/>
                <a:ea typeface="STHeiti" panose="02010600040101010101" pitchFamily="2" charset="-128"/>
                <a:cs typeface="STHeiti" panose="02010600040101010101" pitchFamily="2" charset="-128"/>
              </a:defRPr>
            </a:lvl1pPr>
          </a:lstStyle>
          <a:p>
            <a:pPr lvl="0"/>
            <a:r>
              <a:rPr lang="en-US" altLang="zh-CN"/>
              <a:t>Click to edit</a:t>
            </a:r>
            <a:endParaRPr lang="en-US"/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679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Imag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4797085" y="1551912"/>
            <a:ext cx="3946306" cy="2905789"/>
          </a:xfrm>
          <a:prstGeom prst="ellipse">
            <a:avLst/>
          </a:prstGeom>
          <a:ln>
            <a:noFill/>
          </a:ln>
        </p:spPr>
        <p:txBody>
          <a:bodyPr lIns="80678" tIns="40339" rIns="80678" bIns="40339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07740" y="1543050"/>
            <a:ext cx="3937249" cy="3554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F15B55"/>
              </a:buClr>
              <a:buFont typeface="Arial" panose="020B0604020202020204" pitchFamily="34" charset="0"/>
              <a:buNone/>
              <a:defRPr lang="en-US" sz="2100" b="0" i="0" spc="0" smtClean="0">
                <a:solidFill>
                  <a:srgbClr val="083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56173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Column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 Placeholder 12"/>
          <p:cNvSpPr>
            <a:spLocks noGrp="1"/>
          </p:cNvSpPr>
          <p:nvPr>
            <p:ph type="chart" sz="quarter" idx="14"/>
          </p:nvPr>
        </p:nvSpPr>
        <p:spPr>
          <a:xfrm>
            <a:off x="3926380" y="1520583"/>
            <a:ext cx="4817010" cy="3165717"/>
          </a:xfrm>
          <a:prstGeom prst="rect">
            <a:avLst/>
          </a:prstGeom>
        </p:spPr>
        <p:txBody>
          <a:bodyPr lIns="80678" tIns="40339" rIns="80678" bIns="40339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07740" y="1520583"/>
            <a:ext cx="3249861" cy="3554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F15B55"/>
              </a:buClr>
              <a:buFont typeface="Arial" panose="020B0604020202020204" pitchFamily="34" charset="0"/>
              <a:buNone/>
              <a:defRPr lang="en-US" sz="2100" b="0" i="0" spc="0" smtClean="0">
                <a:solidFill>
                  <a:srgbClr val="083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089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English No Image">
    <p:bg>
      <p:bgPr>
        <a:solidFill>
          <a:srgbClr val="083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6"/>
            <a:ext cx="1840057" cy="634478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4" y="1377602"/>
            <a:ext cx="1553296" cy="95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675" spc="14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3"/>
          </p:nvPr>
        </p:nvSpPr>
        <p:spPr>
          <a:xfrm>
            <a:off x="419609" y="3849225"/>
            <a:ext cx="2743200" cy="5770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50000"/>
              </a:lnSpc>
              <a:buNone/>
              <a:defRPr sz="75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25"/>
          <p:cNvSpPr>
            <a:spLocks noGrp="1"/>
          </p:cNvSpPr>
          <p:nvPr>
            <p:ph type="body" sz="quarter" idx="14"/>
          </p:nvPr>
        </p:nvSpPr>
        <p:spPr>
          <a:xfrm>
            <a:off x="3446674" y="3849225"/>
            <a:ext cx="1920239" cy="6732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50000"/>
              </a:lnSpc>
              <a:buNone/>
              <a:defRPr sz="75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25"/>
          <p:cNvSpPr>
            <a:spLocks noGrp="1"/>
          </p:cNvSpPr>
          <p:nvPr>
            <p:ph type="body" sz="quarter" idx="15"/>
          </p:nvPr>
        </p:nvSpPr>
        <p:spPr>
          <a:xfrm>
            <a:off x="5635825" y="3849223"/>
            <a:ext cx="1920239" cy="577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50000"/>
              </a:lnSpc>
              <a:buNone/>
              <a:defRPr sz="75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20009" y="3445294"/>
            <a:ext cx="7142250" cy="2115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1500" spc="20" baseline="0">
                <a:solidFill>
                  <a:srgbClr val="F15A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conference/venue of presentation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7983" y="1724653"/>
            <a:ext cx="7142250" cy="994172"/>
          </a:xfrm>
          <a:prstGeom prst="rect">
            <a:avLst/>
          </a:prstGeom>
        </p:spPr>
        <p:txBody>
          <a:bodyPr lIns="0"/>
          <a:lstStyle>
            <a:lvl1pPr>
              <a:defRPr lang="en-US" sz="3150" b="1" spc="-41" baseline="0" dirty="0">
                <a:solidFill>
                  <a:srgbClr val="083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4019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ith Source Text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08344" y="4448892"/>
            <a:ext cx="8335448" cy="222530"/>
          </a:xfrm>
          <a:prstGeom prst="rect">
            <a:avLst/>
          </a:prstGeom>
        </p:spPr>
        <p:txBody>
          <a:bodyPr wrap="square" lIns="80678" tIns="40339" rIns="80678" bIns="40339">
            <a:spAutoFit/>
          </a:bodyPr>
          <a:lstStyle>
            <a:lvl1pPr marL="0" indent="0">
              <a:lnSpc>
                <a:spcPts val="1091"/>
              </a:lnSpc>
              <a:spcBef>
                <a:spcPts val="0"/>
              </a:spcBef>
              <a:buNone/>
              <a:defRPr sz="675" spc="0" baseline="0">
                <a:solidFill>
                  <a:srgbClr val="6A6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5"/>
          </p:nvPr>
        </p:nvSpPr>
        <p:spPr>
          <a:xfrm>
            <a:off x="408345" y="1600981"/>
            <a:ext cx="8317854" cy="2624384"/>
          </a:xfrm>
          <a:prstGeom prst="rect">
            <a:avLst/>
          </a:prstGeom>
        </p:spPr>
        <p:txBody>
          <a:bodyPr lIns="80678" tIns="40339" rIns="80678" bIns="40339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6361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 - Simple styl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able Placeholder 15"/>
          <p:cNvSpPr>
            <a:spLocks noGrp="1"/>
          </p:cNvSpPr>
          <p:nvPr>
            <p:ph type="tbl" sz="quarter" idx="15"/>
          </p:nvPr>
        </p:nvSpPr>
        <p:spPr>
          <a:xfrm>
            <a:off x="411308" y="1997068"/>
            <a:ext cx="8314891" cy="1959144"/>
          </a:xfrm>
          <a:prstGeom prst="rect">
            <a:avLst/>
          </a:prstGeom>
        </p:spPr>
        <p:txBody>
          <a:bodyPr lIns="80678" tIns="40339" rIns="80678" bIns="40339"/>
          <a:lstStyle>
            <a:lvl1pPr marL="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01028" y="4457701"/>
            <a:ext cx="8335448" cy="222530"/>
          </a:xfrm>
          <a:prstGeom prst="rect">
            <a:avLst/>
          </a:prstGeom>
        </p:spPr>
        <p:txBody>
          <a:bodyPr wrap="square" lIns="80678" tIns="40339" rIns="80678" bIns="40339">
            <a:spAutoFit/>
          </a:bodyPr>
          <a:lstStyle>
            <a:lvl1pPr marL="0" indent="0">
              <a:lnSpc>
                <a:spcPts val="1091"/>
              </a:lnSpc>
              <a:spcBef>
                <a:spcPts val="0"/>
              </a:spcBef>
              <a:buNone/>
              <a:defRPr sz="675" spc="0" baseline="0">
                <a:solidFill>
                  <a:srgbClr val="6A6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10415" y="1527214"/>
            <a:ext cx="8327044" cy="436948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0" indent="0">
              <a:lnSpc>
                <a:spcPct val="110000"/>
              </a:lnSpc>
              <a:buNone/>
              <a:defRPr sz="2100" b="1" spc="-7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44887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 - Alternating row styl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able Placeholder 12"/>
          <p:cNvSpPr>
            <a:spLocks noGrp="1"/>
          </p:cNvSpPr>
          <p:nvPr>
            <p:ph type="tbl" sz="quarter" idx="15"/>
          </p:nvPr>
        </p:nvSpPr>
        <p:spPr>
          <a:xfrm>
            <a:off x="411309" y="1940341"/>
            <a:ext cx="8315614" cy="1068411"/>
          </a:xfrm>
          <a:prstGeom prst="rect">
            <a:avLst/>
          </a:prstGeom>
        </p:spPr>
        <p:txBody>
          <a:bodyPr lIns="80678" tIns="40339" rIns="80678" bIns="40339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10479" y="4457701"/>
            <a:ext cx="8335448" cy="222530"/>
          </a:xfrm>
          <a:prstGeom prst="rect">
            <a:avLst/>
          </a:prstGeom>
        </p:spPr>
        <p:txBody>
          <a:bodyPr wrap="square" lIns="80678" tIns="40339" rIns="80678" bIns="40339">
            <a:spAutoFit/>
          </a:bodyPr>
          <a:lstStyle>
            <a:lvl1pPr marL="0" indent="0">
              <a:lnSpc>
                <a:spcPts val="1091"/>
              </a:lnSpc>
              <a:spcBef>
                <a:spcPts val="0"/>
              </a:spcBef>
              <a:buNone/>
              <a:defRPr sz="675" spc="0" baseline="0">
                <a:solidFill>
                  <a:srgbClr val="6A6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10415" y="1504712"/>
            <a:ext cx="8327044" cy="436948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0" indent="0">
              <a:lnSpc>
                <a:spcPct val="110000"/>
              </a:lnSpc>
              <a:buNone/>
              <a:defRPr sz="2100" b="1" spc="-7" baseline="0">
                <a:solidFill>
                  <a:srgbClr val="0B2F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7661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◦ Resources and Links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8883" y="1600200"/>
            <a:ext cx="8341378" cy="381548"/>
          </a:xfrm>
          <a:prstGeom prst="rect">
            <a:avLst/>
          </a:prstGeom>
        </p:spPr>
        <p:txBody>
          <a:bodyPr wrap="square" lIns="80678" tIns="40339" rIns="80678" bIns="40339">
            <a:spAutoFit/>
          </a:bodyPr>
          <a:lstStyle>
            <a:lvl1pPr marL="116893" indent="-116893" rtl="0">
              <a:lnSpc>
                <a:spcPct val="130000"/>
              </a:lnSpc>
              <a:spcBef>
                <a:spcPts val="818"/>
              </a:spcBef>
              <a:buClr>
                <a:srgbClr val="F15B55"/>
              </a:buClr>
              <a:buFont typeface="Wingdings" panose="05000000000000000000" pitchFamily="2" charset="2"/>
              <a:buChar char="ä"/>
              <a:defRPr sz="1500" i="0" u="none" spc="0" baseline="0">
                <a:solidFill>
                  <a:srgbClr val="083050"/>
                </a:solidFill>
                <a:uFill>
                  <a:solidFill>
                    <a:srgbClr val="F15B55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801043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rt Slide - 1 column imag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83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99018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(No 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RAP_slide_footer.wmf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58904"/>
            <a:ext cx="9144000" cy="597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>
            <a:normAutofit/>
          </a:bodyPr>
          <a:lstStyle>
            <a:lvl1pPr>
              <a:defRPr sz="2700" baseline="0">
                <a:solidFill>
                  <a:srgbClr val="005C96"/>
                </a:solidFill>
                <a:latin typeface="Georgia"/>
                <a:cs typeface="Georgi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472322" y="1200151"/>
            <a:ext cx="8214479" cy="3058716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tx1"/>
                </a:solidFill>
                <a:latin typeface="Georgia" pitchFamily="18" charset="0"/>
              </a:defRPr>
            </a:lvl1pPr>
            <a:lvl2pPr marL="342900" indent="0">
              <a:buNone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685800" indent="0">
              <a:buNone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028700" indent="0">
              <a:buNone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1371600" indent="0">
              <a:buNone/>
              <a:defRPr>
                <a:solidFill>
                  <a:schemeClr val="tx1"/>
                </a:solidFill>
                <a:latin typeface="Georgia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19638"/>
            <a:ext cx="2133600" cy="273844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eorgia" pitchFamily="-112" charset="0"/>
              </a:defRPr>
            </a:lvl1pPr>
          </a:lstStyle>
          <a:p>
            <a:pPr>
              <a:defRPr/>
            </a:pPr>
            <a:fld id="{1187B7FA-46CF-47F2-BA3A-536B89D45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010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5688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" y="518977"/>
            <a:ext cx="8417730" cy="3769136"/>
          </a:xfrm>
          <a:prstGeom prst="rect">
            <a:avLst/>
          </a:prstGeom>
          <a:solidFill>
            <a:srgbClr val="165B99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509" tIns="30254" rIns="60509" bIns="30254" rtlCol="0" anchor="ctr"/>
          <a:lstStyle/>
          <a:p>
            <a:pPr algn="ctr"/>
            <a:endParaRPr lang="en-US" sz="13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46354" y="899980"/>
            <a:ext cx="0" cy="4243520"/>
          </a:xfrm>
          <a:prstGeom prst="line">
            <a:avLst/>
          </a:prstGeom>
          <a:ln>
            <a:solidFill>
              <a:srgbClr val="F15B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14400" y="812707"/>
            <a:ext cx="7010400" cy="4231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3272"/>
              </a:lnSpc>
              <a:spcBef>
                <a:spcPts val="0"/>
              </a:spcBef>
              <a:buNone/>
              <a:defRPr sz="2550" b="1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1752600" y="3256677"/>
            <a:ext cx="3962400" cy="187231"/>
          </a:xfrm>
          <a:prstGeom prst="rect">
            <a:avLst/>
          </a:prstGeom>
        </p:spPr>
        <p:txBody>
          <a:bodyPr wrap="square" lIns="0" tIns="0" rIns="0" bIns="45720">
            <a:spAutoFit/>
          </a:bodyPr>
          <a:lstStyle>
            <a:lvl1pPr marL="0" indent="0">
              <a:lnSpc>
                <a:spcPts val="1091"/>
              </a:lnSpc>
              <a:spcBef>
                <a:spcPts val="0"/>
              </a:spcBef>
              <a:buNone/>
              <a:defRPr sz="825" spc="-7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752601" y="3044498"/>
            <a:ext cx="3953741" cy="187231"/>
          </a:xfrm>
          <a:prstGeom prst="rect">
            <a:avLst/>
          </a:prstGeom>
        </p:spPr>
        <p:txBody>
          <a:bodyPr wrap="square" lIns="0" tIns="0" rIns="0" bIns="45720">
            <a:spAutoFit/>
          </a:bodyPr>
          <a:lstStyle>
            <a:lvl1pPr marL="0" indent="0">
              <a:lnSpc>
                <a:spcPts val="1091"/>
              </a:lnSpc>
              <a:spcBef>
                <a:spcPts val="0"/>
              </a:spcBef>
              <a:buNone/>
              <a:defRPr sz="825" b="1" spc="-7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914400" y="3918883"/>
            <a:ext cx="7010400" cy="222530"/>
          </a:xfrm>
          <a:prstGeom prst="rect">
            <a:avLst/>
          </a:prstGeom>
        </p:spPr>
        <p:txBody>
          <a:bodyPr wrap="square" lIns="80678" tIns="40339" rIns="80678" bIns="40339">
            <a:spAutoFit/>
          </a:bodyPr>
          <a:lstStyle>
            <a:lvl1pPr marL="0" indent="0">
              <a:lnSpc>
                <a:spcPts val="1091"/>
              </a:lnSpc>
              <a:spcBef>
                <a:spcPts val="0"/>
              </a:spcBef>
              <a:buNone/>
              <a:defRPr sz="675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912094" y="3044499"/>
            <a:ext cx="744682" cy="542084"/>
          </a:xfrm>
          <a:prstGeom prst="ellipse">
            <a:avLst/>
          </a:prstGeom>
        </p:spPr>
        <p:txBody>
          <a:bodyPr lIns="80678" tIns="40339" rIns="80678" bIns="40339" anchor="ctr"/>
          <a:lstStyle>
            <a:lvl1pPr marL="0" indent="0">
              <a:buNone/>
              <a:defRPr sz="75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image</a:t>
            </a:r>
          </a:p>
        </p:txBody>
      </p:sp>
    </p:spTree>
    <p:extLst>
      <p:ext uri="{BB962C8B-B14F-4D97-AF65-F5344CB8AC3E}">
        <p14:creationId xmlns:p14="http://schemas.microsoft.com/office/powerpoint/2010/main" val="3522397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Knock Out with Photo">
    <p:bg>
      <p:bgPr>
        <a:solidFill>
          <a:srgbClr val="083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4806468" y="1629160"/>
            <a:ext cx="3943833" cy="2903969"/>
          </a:xfrm>
          <a:prstGeom prst="ellipse">
            <a:avLst/>
          </a:prstGeom>
          <a:ln>
            <a:noFill/>
          </a:ln>
        </p:spPr>
        <p:txBody>
          <a:bodyPr lIns="80678" tIns="40339" rIns="80678" bIns="40339"/>
          <a:lstStyle>
            <a:lvl1pPr marL="0" indent="0">
              <a:buNone/>
              <a:defRPr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add image</a:t>
            </a: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07989" y="1629161"/>
            <a:ext cx="3937249" cy="3554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Clr>
                <a:srgbClr val="F15B55"/>
              </a:buClr>
              <a:buFont typeface="Arial" panose="020B0604020202020204" pitchFamily="34" charset="0"/>
              <a:buNone/>
              <a:defRPr lang="en-US" sz="2100" b="0" i="0" spc="0" smtClean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554394"/>
            <a:ext cx="7886700" cy="828712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 lang="en-US" sz="3150" b="1" kern="4000" spc="-48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58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lish Abou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6"/>
            <a:ext cx="1840057" cy="634478"/>
          </a:xfrm>
          <a:prstGeom prst="rect">
            <a:avLst/>
          </a:prstGeom>
        </p:spPr>
      </p:pic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118320" y="4092488"/>
            <a:ext cx="3226668" cy="128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954"/>
              </a:lnSpc>
              <a:spcBef>
                <a:spcPts val="0"/>
              </a:spcBef>
              <a:buNone/>
              <a:defRPr sz="675" spc="0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468172" y="4004190"/>
            <a:ext cx="502227" cy="365592"/>
          </a:xfrm>
          <a:prstGeom prst="ellipse">
            <a:avLst/>
          </a:prstGeom>
        </p:spPr>
        <p:txBody>
          <a:bodyPr lIns="80678" tIns="40339" rIns="80678" bIns="40339" anchor="ctr"/>
          <a:lstStyle>
            <a:lvl1pPr marL="0" indent="0" algn="ctr">
              <a:buNone/>
              <a:defRPr sz="45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to add image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6718004" y="4079882"/>
            <a:ext cx="1931598" cy="128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22"/>
              </a:lnSpc>
              <a:spcBef>
                <a:spcPts val="0"/>
              </a:spcBef>
              <a:buNone/>
              <a:defRPr sz="675" spc="0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588446" y="4086185"/>
            <a:ext cx="1911069" cy="12824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rtl="0">
              <a:lnSpc>
                <a:spcPts val="1022"/>
              </a:lnSpc>
              <a:spcBef>
                <a:spcPts val="0"/>
              </a:spcBef>
              <a:buNone/>
              <a:defRPr sz="675" spc="0" baseline="0">
                <a:solidFill>
                  <a:srgbClr val="083050"/>
                </a:solidFill>
                <a:latin typeface="Arial"/>
                <a:ea typeface="STHeiti" panose="02010600040101010101" pitchFamily="2" charset="-128"/>
                <a:cs typeface="Arial"/>
              </a:defRPr>
            </a:lvl1pPr>
          </a:lstStyle>
          <a:p>
            <a:pPr lvl="0"/>
            <a:r>
              <a:rPr lang="en-US" altLang="zh-CN" dirty="0"/>
              <a:t>Click to edit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040356" y="971550"/>
            <a:ext cx="6286598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150" b="1">
                <a:solidFill>
                  <a:srgbClr val="083050"/>
                </a:solidFill>
                <a:latin typeface="Arial"/>
                <a:cs typeface="Arial"/>
              </a:rPr>
              <a:t>About RAP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040356" y="1530738"/>
            <a:ext cx="6621462" cy="837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50">
                <a:solidFill>
                  <a:srgbClr val="F15A4E"/>
                </a:solidFill>
                <a:latin typeface="Arial"/>
                <a:cs typeface="Arial"/>
              </a:rPr>
              <a:t>The Regulatory Assistance Project (RAP)</a:t>
            </a:r>
            <a:r>
              <a:rPr lang="en-US" sz="1650" baseline="30000">
                <a:solidFill>
                  <a:srgbClr val="F15A4E"/>
                </a:solidFill>
                <a:latin typeface="Arial"/>
                <a:cs typeface="Arial"/>
              </a:rPr>
              <a:t>®</a:t>
            </a:r>
            <a:r>
              <a:rPr lang="en-US" sz="1650">
                <a:solidFill>
                  <a:srgbClr val="F15A4E"/>
                </a:solidFill>
                <a:latin typeface="Arial"/>
                <a:cs typeface="Arial"/>
              </a:rPr>
              <a:t> is an</a:t>
            </a:r>
            <a:r>
              <a:rPr lang="en-US" sz="1650" baseline="0">
                <a:solidFill>
                  <a:srgbClr val="F15A4E"/>
                </a:solidFill>
                <a:latin typeface="Arial"/>
                <a:cs typeface="Arial"/>
              </a:rPr>
              <a:t> </a:t>
            </a:r>
            <a:r>
              <a:rPr lang="en-US" sz="1650">
                <a:solidFill>
                  <a:srgbClr val="F15A4E"/>
                </a:solidFill>
                <a:latin typeface="Arial"/>
                <a:cs typeface="Arial"/>
              </a:rPr>
              <a:t>independent, non-partisan, non-governmental</a:t>
            </a:r>
            <a:r>
              <a:rPr lang="en-US" sz="1650" baseline="0">
                <a:solidFill>
                  <a:srgbClr val="F15A4E"/>
                </a:solidFill>
                <a:latin typeface="Arial"/>
                <a:cs typeface="Arial"/>
              </a:rPr>
              <a:t> </a:t>
            </a:r>
            <a:r>
              <a:rPr lang="en-US" sz="1650">
                <a:solidFill>
                  <a:srgbClr val="F15A4E"/>
                </a:solidFill>
                <a:latin typeface="Arial"/>
                <a:cs typeface="Arial"/>
              </a:rPr>
              <a:t>organization dedicated to accelerating the transition</a:t>
            </a:r>
            <a:r>
              <a:rPr lang="en-US" sz="1650" baseline="0">
                <a:solidFill>
                  <a:srgbClr val="F15A4E"/>
                </a:solidFill>
                <a:latin typeface="Arial"/>
                <a:cs typeface="Arial"/>
              </a:rPr>
              <a:t> </a:t>
            </a:r>
            <a:r>
              <a:rPr lang="en-US" sz="1650">
                <a:solidFill>
                  <a:srgbClr val="F15A4E"/>
                </a:solidFill>
                <a:latin typeface="Arial"/>
                <a:cs typeface="Arial"/>
              </a:rPr>
              <a:t>to a clean, reliable, and efficient energy future.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1040356" y="2928735"/>
            <a:ext cx="6621462" cy="253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0" indent="0">
              <a:buNone/>
            </a:pPr>
            <a:r>
              <a:rPr lang="en-US" sz="1650">
                <a:solidFill>
                  <a:srgbClr val="083050"/>
                </a:solidFill>
                <a:latin typeface="Arial"/>
                <a:cs typeface="Arial"/>
              </a:rPr>
              <a:t>Learn more about our work at </a:t>
            </a:r>
            <a:r>
              <a:rPr lang="en-US" sz="1650" u="heavy">
                <a:solidFill>
                  <a:srgbClr val="083050"/>
                </a:solidFill>
                <a:uFill>
                  <a:solidFill>
                    <a:srgbClr val="F15B55"/>
                  </a:solidFill>
                </a:uFill>
                <a:latin typeface="Arial"/>
                <a:cs typeface="Arial"/>
                <a:hlinkClick r:id="rId3"/>
              </a:rPr>
              <a:t>raponline.org</a:t>
            </a:r>
            <a:endParaRPr lang="en-US" sz="1650" u="heavy">
              <a:solidFill>
                <a:srgbClr val="083050"/>
              </a:solidFill>
              <a:uFill>
                <a:solidFill>
                  <a:srgbClr val="F15B55"/>
                </a:solidFill>
              </a:u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4517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hinese With Imag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511"/>
            <a:ext cx="3811608" cy="632194"/>
          </a:xfrm>
          <a:prstGeom prst="rect">
            <a:avLst/>
          </a:prstGeom>
        </p:spPr>
      </p:pic>
      <p:sp>
        <p:nvSpPr>
          <p:cNvPr id="13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4" y="1377602"/>
            <a:ext cx="1553296" cy="95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675" spc="14" baseline="0">
                <a:solidFill>
                  <a:srgbClr val="083050"/>
                </a:solidFill>
                <a:latin typeface="Heiti SC Light"/>
                <a:ea typeface="Heiti SC Light"/>
                <a:cs typeface="Heiti SC Light"/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9" name="Text Placeholder 25"/>
          <p:cNvSpPr>
            <a:spLocks noGrp="1"/>
          </p:cNvSpPr>
          <p:nvPr>
            <p:ph type="body" sz="quarter" idx="13"/>
          </p:nvPr>
        </p:nvSpPr>
        <p:spPr>
          <a:xfrm>
            <a:off x="419609" y="3870962"/>
            <a:ext cx="2743200" cy="5770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50000"/>
              </a:lnSpc>
              <a:buNone/>
              <a:defRPr sz="750">
                <a:solidFill>
                  <a:srgbClr val="083050"/>
                </a:solidFill>
                <a:latin typeface="Heiti SC Light"/>
                <a:ea typeface="Heiti SC Light"/>
                <a:cs typeface="Heiti SC 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5"/>
          <p:cNvSpPr>
            <a:spLocks noGrp="1"/>
          </p:cNvSpPr>
          <p:nvPr>
            <p:ph type="body" sz="quarter" idx="14"/>
          </p:nvPr>
        </p:nvSpPr>
        <p:spPr>
          <a:xfrm>
            <a:off x="3446674" y="3878582"/>
            <a:ext cx="1920239" cy="6732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50000"/>
              </a:lnSpc>
              <a:buNone/>
              <a:defRPr sz="750">
                <a:solidFill>
                  <a:srgbClr val="083050"/>
                </a:solidFill>
                <a:latin typeface="Heiti SC Light"/>
                <a:ea typeface="Heiti SC Light"/>
                <a:cs typeface="Heiti SC 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5"/>
          <p:cNvSpPr>
            <a:spLocks noGrp="1"/>
          </p:cNvSpPr>
          <p:nvPr>
            <p:ph type="body" sz="quarter" idx="15"/>
          </p:nvPr>
        </p:nvSpPr>
        <p:spPr>
          <a:xfrm>
            <a:off x="5635825" y="3878580"/>
            <a:ext cx="1920239" cy="577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50000"/>
              </a:lnSpc>
              <a:buNone/>
              <a:defRPr sz="750">
                <a:solidFill>
                  <a:srgbClr val="083050"/>
                </a:solidFill>
                <a:latin typeface="Heiti SC Light"/>
                <a:ea typeface="Heiti SC Light"/>
                <a:cs typeface="Heiti SC 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19609" y="3379401"/>
            <a:ext cx="7142250" cy="2115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1500" spc="20" baseline="0">
                <a:solidFill>
                  <a:srgbClr val="F15A4E"/>
                </a:solidFill>
                <a:latin typeface="Heiti SC Light"/>
                <a:ea typeface="Heiti SC Light"/>
                <a:cs typeface="Heiti SC Light"/>
              </a:defRPr>
            </a:lvl1pPr>
          </a:lstStyle>
          <a:p>
            <a:pPr lvl="0"/>
            <a:r>
              <a:rPr lang="en-US" dirty="0"/>
              <a:t>Click to edit conference/venue of presentation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3813" y="1734757"/>
            <a:ext cx="7142250" cy="457316"/>
          </a:xfrm>
          <a:prstGeom prst="rect">
            <a:avLst/>
          </a:prstGeom>
        </p:spPr>
        <p:txBody>
          <a:bodyPr lIns="0"/>
          <a:lstStyle>
            <a:lvl1pPr>
              <a:defRPr lang="en-US" sz="3150" b="1" spc="-41" baseline="0" dirty="0">
                <a:solidFill>
                  <a:srgbClr val="083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69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lish About Slide Two Author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6"/>
            <a:ext cx="1840057" cy="634478"/>
          </a:xfrm>
          <a:prstGeom prst="rect">
            <a:avLst/>
          </a:prstGeom>
        </p:spPr>
      </p:pic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118320" y="4092488"/>
            <a:ext cx="3226668" cy="37464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lnSpc>
                <a:spcPts val="954"/>
              </a:lnSpc>
              <a:spcBef>
                <a:spcPts val="0"/>
              </a:spcBef>
              <a:buNone/>
              <a:defRPr sz="675" spc="0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468172" y="4004190"/>
            <a:ext cx="502227" cy="365592"/>
          </a:xfrm>
          <a:prstGeom prst="ellipse">
            <a:avLst/>
          </a:prstGeom>
        </p:spPr>
        <p:txBody>
          <a:bodyPr lIns="80678" tIns="40339" rIns="80678" bIns="40339" anchor="ctr"/>
          <a:lstStyle>
            <a:lvl1pPr marL="0" indent="0" algn="ctr">
              <a:buNone/>
              <a:defRPr sz="45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to add image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125682" y="3999451"/>
            <a:ext cx="3219306" cy="0"/>
          </a:xfrm>
          <a:prstGeom prst="line">
            <a:avLst/>
          </a:prstGeom>
          <a:ln>
            <a:solidFill>
              <a:srgbClr val="9BAD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 userDrawn="1"/>
        </p:nvSpPr>
        <p:spPr>
          <a:xfrm>
            <a:off x="1040356" y="971550"/>
            <a:ext cx="6286598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50" b="1" i="0" u="none" strike="noStrike" kern="0" cap="none" spc="0" normalizeH="0" baseline="0" noProof="0">
                <a:ln>
                  <a:noFill/>
                </a:ln>
                <a:solidFill>
                  <a:srgbClr val="083050"/>
                </a:solidFill>
                <a:effectLst/>
                <a:uLnTx/>
                <a:uFillTx/>
                <a:latin typeface="Arial"/>
                <a:cs typeface="Arial"/>
              </a:rPr>
              <a:t>About RAP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040356" y="1530738"/>
            <a:ext cx="6621462" cy="837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50" b="0" i="0" u="none" strike="noStrike" kern="0" cap="none" spc="0" normalizeH="0" baseline="0" noProof="0">
                <a:ln>
                  <a:noFill/>
                </a:ln>
                <a:solidFill>
                  <a:srgbClr val="F15A4E"/>
                </a:solidFill>
                <a:effectLst/>
                <a:uLnTx/>
                <a:uFillTx/>
                <a:latin typeface="Arial"/>
                <a:cs typeface="Arial"/>
              </a:rPr>
              <a:t>The Regulatory Assistance Project (RAP)</a:t>
            </a:r>
            <a:r>
              <a:rPr kumimoji="0" lang="en-US" sz="1650" b="0" i="0" u="none" strike="noStrike" kern="0" cap="none" spc="0" normalizeH="0" baseline="30000" noProof="0">
                <a:ln>
                  <a:noFill/>
                </a:ln>
                <a:solidFill>
                  <a:srgbClr val="F15A4E"/>
                </a:solidFill>
                <a:effectLst/>
                <a:uLnTx/>
                <a:uFillTx/>
                <a:latin typeface="Arial"/>
                <a:cs typeface="Arial"/>
              </a:rPr>
              <a:t>®</a:t>
            </a:r>
            <a:r>
              <a:rPr kumimoji="0" lang="en-US" sz="1650" b="0" i="0" u="none" strike="noStrike" kern="0" cap="none" spc="0" normalizeH="0" baseline="0" noProof="0">
                <a:ln>
                  <a:noFill/>
                </a:ln>
                <a:solidFill>
                  <a:srgbClr val="F15A4E"/>
                </a:solidFill>
                <a:effectLst/>
                <a:uLnTx/>
                <a:uFillTx/>
                <a:latin typeface="Arial"/>
                <a:cs typeface="Arial"/>
              </a:rPr>
              <a:t> is an independent, non-partisan, non-governmental organization dedicated to accelerating the transition to a clean, reliable, and efficient energy future.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1040356" y="2928735"/>
            <a:ext cx="6621462" cy="253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50" b="0" i="0" u="none" strike="noStrike" kern="0" cap="none" spc="0" normalizeH="0" baseline="0" noProof="0">
                <a:ln>
                  <a:noFill/>
                </a:ln>
                <a:solidFill>
                  <a:srgbClr val="083050"/>
                </a:solidFill>
                <a:effectLst/>
                <a:uLnTx/>
                <a:uFillTx/>
                <a:latin typeface="Arial"/>
                <a:cs typeface="Arial"/>
              </a:rPr>
              <a:t>Learn more about our work at </a:t>
            </a:r>
            <a:r>
              <a:rPr kumimoji="0" lang="en-US" sz="1650" b="0" i="0" u="heavy" strike="noStrike" kern="0" cap="none" spc="0" normalizeH="0" baseline="0" noProof="0">
                <a:ln>
                  <a:noFill/>
                </a:ln>
                <a:solidFill>
                  <a:srgbClr val="083050"/>
                </a:solidFill>
                <a:effectLst/>
                <a:uLnTx/>
                <a:uFill>
                  <a:solidFill>
                    <a:srgbClr val="F15B55"/>
                  </a:solidFill>
                </a:uFill>
                <a:latin typeface="Arial"/>
                <a:cs typeface="Arial"/>
                <a:hlinkClick r:id="rId3"/>
              </a:rPr>
              <a:t>raponline.org</a:t>
            </a:r>
            <a:endParaRPr kumimoji="0" lang="en-US" sz="1650" b="0" i="0" u="heavy" strike="noStrike" kern="0" cap="none" spc="0" normalizeH="0" baseline="0" noProof="0">
              <a:ln>
                <a:noFill/>
              </a:ln>
              <a:solidFill>
                <a:srgbClr val="083050"/>
              </a:solidFill>
              <a:effectLst/>
              <a:uLnTx/>
              <a:uFill>
                <a:solidFill>
                  <a:srgbClr val="F15B55"/>
                </a:solidFill>
              </a:uFill>
              <a:latin typeface="Arial"/>
              <a:cs typeface="Arial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284798" y="3999451"/>
            <a:ext cx="3219306" cy="0"/>
          </a:xfrm>
          <a:prstGeom prst="line">
            <a:avLst/>
          </a:prstGeom>
          <a:ln>
            <a:solidFill>
              <a:srgbClr val="9BAD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5291833" y="4092488"/>
            <a:ext cx="3226668" cy="37464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marL="0" indent="0">
              <a:lnSpc>
                <a:spcPts val="954"/>
              </a:lnSpc>
              <a:spcBef>
                <a:spcPts val="0"/>
              </a:spcBef>
              <a:buNone/>
              <a:defRPr sz="675" spc="0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9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4643932" y="4004190"/>
            <a:ext cx="502227" cy="365592"/>
          </a:xfrm>
          <a:prstGeom prst="ellipse">
            <a:avLst/>
          </a:prstGeom>
        </p:spPr>
        <p:txBody>
          <a:bodyPr lIns="80678" tIns="40339" rIns="80678" bIns="40339" anchor="ctr"/>
          <a:lstStyle>
            <a:lvl1pPr marL="0" indent="0" algn="ctr">
              <a:buNone/>
              <a:defRPr sz="45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to add image</a:t>
            </a:r>
          </a:p>
        </p:txBody>
      </p:sp>
    </p:spTree>
    <p:extLst>
      <p:ext uri="{BB962C8B-B14F-4D97-AF65-F5344CB8AC3E}">
        <p14:creationId xmlns:p14="http://schemas.microsoft.com/office/powerpoint/2010/main" val="19094271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inese About Slid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1029867" y="1549692"/>
            <a:ext cx="7123533" cy="1396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TW" altLang="en-US" sz="1650" b="0" i="0">
                <a:solidFill>
                  <a:srgbClr val="F15A4E"/>
                </a:solidFill>
                <a:effectLst/>
                <a:latin typeface="Heiti SC Medium"/>
                <a:ea typeface="Heiti SC Medium"/>
                <a:cs typeface="Heiti SC Medium"/>
              </a:rPr>
              <a:t>睿博能源智库</a:t>
            </a:r>
            <a:r>
              <a:rPr lang="en-US" altLang="zh-TW" sz="1650" b="0" i="0">
                <a:solidFill>
                  <a:srgbClr val="F15A4E"/>
                </a:solidFill>
                <a:effectLst/>
                <a:latin typeface="Heiti SC Medium"/>
                <a:ea typeface="Heiti SC Medium"/>
                <a:cs typeface="Heiti SC Medium"/>
              </a:rPr>
              <a:t>(The Regulatory Assistance Project (RAP)</a:t>
            </a:r>
            <a:r>
              <a:rPr lang="en-US" altLang="zh-TW" sz="1650" b="0" i="0" baseline="30000">
                <a:solidFill>
                  <a:srgbClr val="F15A4E"/>
                </a:solidFill>
                <a:effectLst/>
                <a:latin typeface="Heiti SC Medium"/>
                <a:ea typeface="Heiti SC Medium"/>
                <a:cs typeface="Heiti SC Medium"/>
              </a:rPr>
              <a:t>®</a:t>
            </a:r>
            <a:r>
              <a:rPr lang="en-US" altLang="zh-TW" sz="1650" b="0" i="0">
                <a:solidFill>
                  <a:srgbClr val="F15A4E"/>
                </a:solidFill>
                <a:effectLst/>
                <a:latin typeface="Heiti SC Medium"/>
                <a:ea typeface="Heiti SC Medium"/>
                <a:cs typeface="Heiti SC Medium"/>
              </a:rPr>
              <a:t>)</a:t>
            </a:r>
            <a:r>
              <a:rPr lang="zh-TW" altLang="en-US" sz="1650" b="0" i="0">
                <a:solidFill>
                  <a:srgbClr val="F15A4E"/>
                </a:solidFill>
                <a:effectLst/>
                <a:latin typeface="Heiti SC Medium"/>
                <a:ea typeface="Heiti SC Medium"/>
                <a:cs typeface="Heiti SC Medium"/>
              </a:rPr>
              <a:t>是 一个全球性专家咨询机构， 长期致力于为欧洲、美国、中国、 印度等国的电力行业改革所面临的挑战提供解决方案。我们在 广泛的能源领域从事专业的技术和经济分析，特别是在电力行 业规划和市场设计、能效和电力需求侧管理、空气质量管理、 可再生能源并网、排放交易等方面有着资深的国际经验。 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118320" y="4180406"/>
            <a:ext cx="3226668" cy="128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954"/>
              </a:lnSpc>
              <a:spcBef>
                <a:spcPts val="0"/>
              </a:spcBef>
              <a:buNone/>
              <a:defRPr sz="675" spc="0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468172" y="4092108"/>
            <a:ext cx="502227" cy="365592"/>
          </a:xfrm>
          <a:prstGeom prst="ellipse">
            <a:avLst/>
          </a:prstGeom>
        </p:spPr>
        <p:txBody>
          <a:bodyPr lIns="80678" tIns="40339" rIns="80678" bIns="40339" anchor="ctr"/>
          <a:lstStyle>
            <a:lvl1pPr marL="0" indent="0" algn="ctr">
              <a:buNone/>
              <a:defRPr sz="45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to add image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6718004" y="4167800"/>
            <a:ext cx="1931598" cy="1282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022"/>
              </a:lnSpc>
              <a:spcBef>
                <a:spcPts val="0"/>
              </a:spcBef>
              <a:buNone/>
              <a:defRPr sz="675" spc="0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4588446" y="4174103"/>
            <a:ext cx="1911069" cy="12824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rtl="0">
              <a:lnSpc>
                <a:spcPts val="1022"/>
              </a:lnSpc>
              <a:spcBef>
                <a:spcPts val="0"/>
              </a:spcBef>
              <a:buNone/>
              <a:defRPr sz="675" spc="0" baseline="0">
                <a:solidFill>
                  <a:srgbClr val="083050"/>
                </a:solidFill>
                <a:latin typeface="Arial"/>
                <a:ea typeface="STHeiti" panose="02010600040101010101" pitchFamily="2" charset="-128"/>
                <a:cs typeface="Arial"/>
              </a:defRPr>
            </a:lvl1pPr>
          </a:lstStyle>
          <a:p>
            <a:pPr lvl="0"/>
            <a:r>
              <a:rPr lang="en-US" altLang="zh-CN"/>
              <a:t>Click to edit</a:t>
            </a:r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125682" y="4087369"/>
            <a:ext cx="3219306" cy="0"/>
          </a:xfrm>
          <a:prstGeom prst="line">
            <a:avLst/>
          </a:prstGeom>
          <a:ln>
            <a:solidFill>
              <a:srgbClr val="9BAD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4572001" y="4087369"/>
            <a:ext cx="1923769" cy="0"/>
          </a:xfrm>
          <a:prstGeom prst="line">
            <a:avLst/>
          </a:prstGeom>
          <a:ln>
            <a:solidFill>
              <a:srgbClr val="9BAD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 userDrawn="1"/>
        </p:nvCxnSpPr>
        <p:spPr>
          <a:xfrm>
            <a:off x="6716141" y="4087369"/>
            <a:ext cx="1923769" cy="0"/>
          </a:xfrm>
          <a:prstGeom prst="line">
            <a:avLst/>
          </a:prstGeom>
          <a:ln>
            <a:solidFill>
              <a:srgbClr val="9BAD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 userDrawn="1"/>
        </p:nvSpPr>
        <p:spPr>
          <a:xfrm>
            <a:off x="1040356" y="971550"/>
            <a:ext cx="6286598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150" b="1">
                <a:solidFill>
                  <a:srgbClr val="083050"/>
                </a:solidFill>
                <a:latin typeface="Arial"/>
                <a:cs typeface="Arial"/>
              </a:rPr>
              <a:t>About RAP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1040356" y="3575135"/>
            <a:ext cx="6621462" cy="2793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7418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350" b="0" i="0" kern="1200">
                <a:solidFill>
                  <a:srgbClr val="083050"/>
                </a:solidFill>
                <a:effectLst/>
                <a:latin typeface="Heiti SC Medium"/>
                <a:ea typeface="Heiti SC Medium"/>
                <a:cs typeface="Heiti SC Medium"/>
              </a:rPr>
              <a:t>欲了解更多我们的工作 </a:t>
            </a:r>
            <a:r>
              <a:rPr lang="en-US" sz="1650" b="0" i="0" u="sng">
                <a:solidFill>
                  <a:srgbClr val="083050"/>
                </a:solidFill>
                <a:uFill>
                  <a:solidFill>
                    <a:srgbClr val="F15B55"/>
                  </a:solidFill>
                </a:uFill>
                <a:latin typeface="Heiti SC Medium"/>
                <a:ea typeface="Heiti SC Medium"/>
                <a:cs typeface="Heiti SC Medium"/>
              </a:rPr>
              <a:t>raponline.org/china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659" y="-4738"/>
            <a:ext cx="3853947" cy="639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099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ized English About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6"/>
            <a:ext cx="1840057" cy="634478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040356" y="971550"/>
            <a:ext cx="6286598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150" b="1">
                <a:solidFill>
                  <a:srgbClr val="083050"/>
                </a:solidFill>
                <a:latin typeface="Arial"/>
                <a:cs typeface="Arial"/>
              </a:rPr>
              <a:t>About RAP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1040355" y="1530738"/>
            <a:ext cx="7403557" cy="837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50">
                <a:solidFill>
                  <a:srgbClr val="F15A4E"/>
                </a:solidFill>
                <a:latin typeface="Arial"/>
                <a:cs typeface="Arial"/>
              </a:rPr>
              <a:t>The Regulatory Assistance Project (RAP)</a:t>
            </a:r>
            <a:r>
              <a:rPr lang="en-US" sz="1650" baseline="30000">
                <a:solidFill>
                  <a:srgbClr val="F15A4E"/>
                </a:solidFill>
                <a:latin typeface="Arial"/>
                <a:cs typeface="Arial"/>
              </a:rPr>
              <a:t>®</a:t>
            </a:r>
            <a:r>
              <a:rPr lang="en-US" sz="1650">
                <a:solidFill>
                  <a:srgbClr val="F15A4E"/>
                </a:solidFill>
                <a:latin typeface="Arial"/>
                <a:cs typeface="Arial"/>
              </a:rPr>
              <a:t> is an</a:t>
            </a:r>
            <a:r>
              <a:rPr lang="en-US" sz="1650" baseline="0">
                <a:solidFill>
                  <a:srgbClr val="F15A4E"/>
                </a:solidFill>
                <a:latin typeface="Arial"/>
                <a:cs typeface="Arial"/>
              </a:rPr>
              <a:t> </a:t>
            </a:r>
            <a:r>
              <a:rPr lang="en-US" sz="1650">
                <a:solidFill>
                  <a:srgbClr val="F15A4E"/>
                </a:solidFill>
                <a:latin typeface="Arial"/>
                <a:cs typeface="Arial"/>
              </a:rPr>
              <a:t>independent, non-partisan, non-governmental</a:t>
            </a:r>
            <a:r>
              <a:rPr lang="en-US" sz="1650" baseline="0">
                <a:solidFill>
                  <a:srgbClr val="F15A4E"/>
                </a:solidFill>
                <a:latin typeface="Arial"/>
                <a:cs typeface="Arial"/>
              </a:rPr>
              <a:t> </a:t>
            </a:r>
            <a:r>
              <a:rPr lang="en-US" sz="1650">
                <a:solidFill>
                  <a:srgbClr val="F15A4E"/>
                </a:solidFill>
                <a:latin typeface="Arial"/>
                <a:cs typeface="Arial"/>
              </a:rPr>
              <a:t>organization dedicated to accelerating the transition</a:t>
            </a:r>
            <a:r>
              <a:rPr lang="en-US" sz="1650" baseline="0">
                <a:solidFill>
                  <a:srgbClr val="F15A4E"/>
                </a:solidFill>
                <a:latin typeface="Arial"/>
                <a:cs typeface="Arial"/>
              </a:rPr>
              <a:t> </a:t>
            </a:r>
            <a:r>
              <a:rPr lang="en-US" sz="1650">
                <a:solidFill>
                  <a:srgbClr val="F15A4E"/>
                </a:solidFill>
                <a:latin typeface="Arial"/>
                <a:cs typeface="Arial"/>
              </a:rPr>
              <a:t>to </a:t>
            </a:r>
          </a:p>
          <a:p>
            <a:pPr>
              <a:lnSpc>
                <a:spcPct val="110000"/>
              </a:lnSpc>
            </a:pPr>
            <a:r>
              <a:rPr lang="en-US" sz="1650">
                <a:solidFill>
                  <a:srgbClr val="F15A4E"/>
                </a:solidFill>
                <a:latin typeface="Arial"/>
                <a:cs typeface="Arial"/>
              </a:rPr>
              <a:t>a clean, reliable, and efficient energy future.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1040356" y="2928735"/>
            <a:ext cx="6621462" cy="2539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0" indent="0">
              <a:buNone/>
            </a:pPr>
            <a:r>
              <a:rPr lang="en-US" sz="1650">
                <a:solidFill>
                  <a:srgbClr val="083050"/>
                </a:solidFill>
                <a:latin typeface="Arial"/>
                <a:cs typeface="Arial"/>
              </a:rPr>
              <a:t>Learn more about our work at </a:t>
            </a:r>
            <a:r>
              <a:rPr lang="en-US" sz="1650" i="1" u="heavy">
                <a:solidFill>
                  <a:srgbClr val="083050"/>
                </a:solidFill>
                <a:uFill>
                  <a:solidFill>
                    <a:srgbClr val="F15B55"/>
                  </a:solidFill>
                </a:uFill>
                <a:latin typeface="Arial"/>
                <a:cs typeface="Arial"/>
                <a:hlinkClick r:id="rId3"/>
              </a:rPr>
              <a:t>raponline.org</a:t>
            </a:r>
            <a:endParaRPr lang="en-US" sz="1650" i="1" u="heavy">
              <a:solidFill>
                <a:srgbClr val="083050"/>
              </a:solidFill>
              <a:uFill>
                <a:solidFill>
                  <a:srgbClr val="F15B55"/>
                </a:solidFill>
              </a:u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793315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ized Chinese About Slid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1029867" y="1549692"/>
            <a:ext cx="7123533" cy="13965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TW" altLang="en-US" sz="1650" b="0" i="0">
                <a:solidFill>
                  <a:srgbClr val="F15A4E"/>
                </a:solidFill>
                <a:effectLst/>
                <a:latin typeface="Heiti SC Medium"/>
                <a:ea typeface="Heiti SC Medium"/>
                <a:cs typeface="Heiti SC Medium"/>
              </a:rPr>
              <a:t>睿博能源智库</a:t>
            </a:r>
            <a:r>
              <a:rPr lang="en-US" altLang="zh-TW" sz="1650" b="0" i="0">
                <a:solidFill>
                  <a:srgbClr val="F15A4E"/>
                </a:solidFill>
                <a:effectLst/>
                <a:latin typeface="Heiti SC Medium"/>
                <a:ea typeface="Heiti SC Medium"/>
                <a:cs typeface="Heiti SC Medium"/>
              </a:rPr>
              <a:t>(The Regulatory Assistance Project (RAP)</a:t>
            </a:r>
            <a:r>
              <a:rPr lang="en-US" altLang="zh-TW" sz="1650" b="0" i="0" baseline="30000">
                <a:solidFill>
                  <a:srgbClr val="F15A4E"/>
                </a:solidFill>
                <a:effectLst/>
                <a:latin typeface="Heiti SC Medium"/>
                <a:ea typeface="Heiti SC Medium"/>
                <a:cs typeface="Heiti SC Medium"/>
              </a:rPr>
              <a:t>®</a:t>
            </a:r>
            <a:r>
              <a:rPr lang="en-US" altLang="zh-TW" sz="1650" b="0" i="0">
                <a:solidFill>
                  <a:srgbClr val="F15A4E"/>
                </a:solidFill>
                <a:effectLst/>
                <a:latin typeface="Heiti SC Medium"/>
                <a:ea typeface="Heiti SC Medium"/>
                <a:cs typeface="Heiti SC Medium"/>
              </a:rPr>
              <a:t>)</a:t>
            </a:r>
            <a:r>
              <a:rPr lang="zh-TW" altLang="en-US" sz="1650" b="0" i="0">
                <a:solidFill>
                  <a:srgbClr val="F15A4E"/>
                </a:solidFill>
                <a:effectLst/>
                <a:latin typeface="Heiti SC Medium"/>
                <a:ea typeface="Heiti SC Medium"/>
                <a:cs typeface="Heiti SC Medium"/>
              </a:rPr>
              <a:t>是 一个全球性专家咨询机构， 长期致力于为欧洲、美国、中国、 印度等国的电力行业改革所面临的挑战提供解决方案。我们在 广泛的能源领域从事专业的技术和经济分析，特别是在电力行 业规划和市场设计、能效和电力需求侧管理、空气质量管理、 可再生能源并网、排放交易等方面有着资深的国际经验。 </a:t>
            </a:r>
          </a:p>
        </p:txBody>
      </p:sp>
      <p:sp>
        <p:nvSpPr>
          <p:cNvPr id="2" name="TextBox 1"/>
          <p:cNvSpPr txBox="1"/>
          <p:nvPr userDrawn="1"/>
        </p:nvSpPr>
        <p:spPr>
          <a:xfrm>
            <a:off x="1040356" y="971550"/>
            <a:ext cx="6286598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150" b="1">
                <a:solidFill>
                  <a:srgbClr val="083050"/>
                </a:solidFill>
                <a:latin typeface="Arial"/>
                <a:cs typeface="Arial"/>
              </a:rPr>
              <a:t>About RAP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1040356" y="3575135"/>
            <a:ext cx="6621462" cy="2793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67418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z="1350" b="0" i="0" kern="1200">
                <a:solidFill>
                  <a:srgbClr val="083050"/>
                </a:solidFill>
                <a:effectLst/>
                <a:latin typeface="Heiti SC Medium"/>
                <a:ea typeface="Heiti SC Medium"/>
                <a:cs typeface="Heiti SC Medium"/>
              </a:rPr>
              <a:t>欲了解更多我们的工作 </a:t>
            </a:r>
            <a:r>
              <a:rPr lang="en-US" sz="1650" b="0" i="0" u="sng">
                <a:solidFill>
                  <a:srgbClr val="083050"/>
                </a:solidFill>
                <a:uFill>
                  <a:solidFill>
                    <a:srgbClr val="F15B55"/>
                  </a:solidFill>
                </a:uFill>
                <a:latin typeface="Heiti SC Medium"/>
                <a:ea typeface="Heiti SC Medium"/>
                <a:cs typeface="Heiti SC Medium"/>
              </a:rPr>
              <a:t>raponline.org/china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659" y="-4738"/>
            <a:ext cx="3853947" cy="639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230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hinese No Image">
    <p:bg>
      <p:bgPr>
        <a:solidFill>
          <a:srgbClr val="083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511"/>
            <a:ext cx="3811608" cy="632194"/>
          </a:xfrm>
          <a:prstGeom prst="rect">
            <a:avLst/>
          </a:prstGeom>
        </p:spPr>
      </p:pic>
      <p:sp>
        <p:nvSpPr>
          <p:cNvPr id="13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4" y="1377602"/>
            <a:ext cx="1553296" cy="95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675" spc="14" baseline="0">
                <a:solidFill>
                  <a:srgbClr val="09304F"/>
                </a:solidFill>
                <a:latin typeface="Heiti SC Light"/>
                <a:ea typeface="Heiti SC Light"/>
                <a:cs typeface="Heiti SC Light"/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9" name="Text Placeholder 25"/>
          <p:cNvSpPr>
            <a:spLocks noGrp="1"/>
          </p:cNvSpPr>
          <p:nvPr>
            <p:ph type="body" sz="quarter" idx="13"/>
          </p:nvPr>
        </p:nvSpPr>
        <p:spPr>
          <a:xfrm>
            <a:off x="419609" y="3878582"/>
            <a:ext cx="2743200" cy="5770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50000"/>
              </a:lnSpc>
              <a:buNone/>
              <a:defRPr sz="750">
                <a:solidFill>
                  <a:srgbClr val="083050"/>
                </a:solidFill>
                <a:latin typeface="Heiti SC Light"/>
                <a:ea typeface="Heiti SC Light"/>
                <a:cs typeface="Heiti SC 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25"/>
          <p:cNvSpPr>
            <a:spLocks noGrp="1"/>
          </p:cNvSpPr>
          <p:nvPr>
            <p:ph type="body" sz="quarter" idx="14"/>
          </p:nvPr>
        </p:nvSpPr>
        <p:spPr>
          <a:xfrm>
            <a:off x="3446674" y="3878582"/>
            <a:ext cx="1920239" cy="6732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50000"/>
              </a:lnSpc>
              <a:buNone/>
              <a:defRPr sz="750">
                <a:solidFill>
                  <a:srgbClr val="083050"/>
                </a:solidFill>
                <a:latin typeface="Heiti SC Light"/>
                <a:ea typeface="Heiti SC Light"/>
                <a:cs typeface="Heiti SC 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25"/>
          <p:cNvSpPr>
            <a:spLocks noGrp="1"/>
          </p:cNvSpPr>
          <p:nvPr>
            <p:ph type="body" sz="quarter" idx="15"/>
          </p:nvPr>
        </p:nvSpPr>
        <p:spPr>
          <a:xfrm>
            <a:off x="5635825" y="3886200"/>
            <a:ext cx="1920239" cy="577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50000"/>
              </a:lnSpc>
              <a:buNone/>
              <a:defRPr sz="750">
                <a:solidFill>
                  <a:srgbClr val="083050"/>
                </a:solidFill>
                <a:latin typeface="Heiti SC Light"/>
                <a:ea typeface="Heiti SC Light"/>
                <a:cs typeface="Heiti SC 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19609" y="3379401"/>
            <a:ext cx="7142250" cy="2115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1500" spc="20" baseline="0">
                <a:solidFill>
                  <a:srgbClr val="F15A4E"/>
                </a:solidFill>
                <a:latin typeface="Heiti SC Light"/>
                <a:ea typeface="Heiti SC Light"/>
                <a:cs typeface="Heiti SC Light"/>
              </a:defRPr>
            </a:lvl1pPr>
          </a:lstStyle>
          <a:p>
            <a:pPr lvl="0"/>
            <a:r>
              <a:rPr lang="en-US" dirty="0"/>
              <a:t>Click to edit conference/venue of presentation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4" y="1740137"/>
            <a:ext cx="7142250" cy="457316"/>
          </a:xfrm>
          <a:prstGeom prst="rect">
            <a:avLst/>
          </a:prstGeom>
        </p:spPr>
        <p:txBody>
          <a:bodyPr lIns="0"/>
          <a:lstStyle>
            <a:lvl1pPr>
              <a:defRPr lang="en-US" sz="3150" b="1" spc="-41" baseline="0" dirty="0">
                <a:solidFill>
                  <a:srgbClr val="083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00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ized Title English With Imag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4" y="1377602"/>
            <a:ext cx="1553296" cy="95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675" spc="14" baseline="0">
                <a:solidFill>
                  <a:srgbClr val="09304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20009" y="3445294"/>
            <a:ext cx="7142250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lang="en-US" sz="1500" spc="20" baseline="0" dirty="0">
                <a:solidFill>
                  <a:srgbClr val="F15A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34" lvl="0" indent="-171434"/>
            <a:r>
              <a:rPr lang="en-US" dirty="0"/>
              <a:t>Click to edit conference/venue of presentation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7984" y="1713703"/>
            <a:ext cx="7142250" cy="994172"/>
          </a:xfrm>
          <a:prstGeom prst="rect">
            <a:avLst/>
          </a:prstGeom>
        </p:spPr>
        <p:txBody>
          <a:bodyPr lIns="0"/>
          <a:lstStyle>
            <a:lvl1pPr>
              <a:defRPr lang="en-US" sz="3150" b="1" spc="-41" baseline="0" dirty="0">
                <a:solidFill>
                  <a:srgbClr val="083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29614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ized Title English No Image">
    <p:bg>
      <p:bgPr>
        <a:solidFill>
          <a:srgbClr val="083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6"/>
            <a:ext cx="1840057" cy="634478"/>
          </a:xfrm>
          <a:prstGeom prst="rect">
            <a:avLst/>
          </a:prstGeom>
        </p:spPr>
      </p:pic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4" y="1377602"/>
            <a:ext cx="1553296" cy="95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675" spc="14" baseline="0">
                <a:solidFill>
                  <a:srgbClr val="083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20009" y="3445294"/>
            <a:ext cx="7142250" cy="2115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1500" spc="20" baseline="0">
                <a:solidFill>
                  <a:srgbClr val="F15A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conference/venue of presentation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7984" y="1728482"/>
            <a:ext cx="7142250" cy="994172"/>
          </a:xfrm>
          <a:prstGeom prst="rect">
            <a:avLst/>
          </a:prstGeom>
        </p:spPr>
        <p:txBody>
          <a:bodyPr lIns="0"/>
          <a:lstStyle>
            <a:lvl1pPr>
              <a:defRPr lang="en-US" sz="3150" b="1" spc="-41" baseline="0" dirty="0">
                <a:solidFill>
                  <a:srgbClr val="083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11615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ized Title Chinese With Imag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511"/>
            <a:ext cx="3811608" cy="632194"/>
          </a:xfrm>
          <a:prstGeom prst="rect">
            <a:avLst/>
          </a:prstGeom>
        </p:spPr>
      </p:pic>
      <p:sp>
        <p:nvSpPr>
          <p:cNvPr id="13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4" y="1377602"/>
            <a:ext cx="1553296" cy="95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675" spc="14" baseline="0">
                <a:solidFill>
                  <a:srgbClr val="083050"/>
                </a:solidFill>
                <a:latin typeface="Heiti SC Light"/>
                <a:ea typeface="Heiti SC Light"/>
                <a:cs typeface="Heiti SC Light"/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19609" y="3379401"/>
            <a:ext cx="7142250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en-US" sz="1500" spc="20" baseline="0" dirty="0">
                <a:solidFill>
                  <a:srgbClr val="F15A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conference/venue of presentation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3" y="1740137"/>
            <a:ext cx="7142250" cy="457316"/>
          </a:xfrm>
          <a:prstGeom prst="rect">
            <a:avLst/>
          </a:prstGeom>
        </p:spPr>
        <p:txBody>
          <a:bodyPr lIns="0"/>
          <a:lstStyle>
            <a:lvl1pPr>
              <a:defRPr lang="en-US" sz="3150" b="1" spc="-41" baseline="0" dirty="0">
                <a:solidFill>
                  <a:srgbClr val="083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310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ized Title Chinese No Image">
    <p:bg>
      <p:bgPr>
        <a:solidFill>
          <a:srgbClr val="083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511"/>
            <a:ext cx="3811608" cy="632194"/>
          </a:xfrm>
          <a:prstGeom prst="rect">
            <a:avLst/>
          </a:prstGeom>
        </p:spPr>
      </p:pic>
      <p:sp>
        <p:nvSpPr>
          <p:cNvPr id="13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407984" y="1377602"/>
            <a:ext cx="1553296" cy="95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675" spc="14" baseline="0">
                <a:solidFill>
                  <a:srgbClr val="09304F"/>
                </a:solidFill>
                <a:latin typeface="Heiti SC Light"/>
                <a:ea typeface="Heiti SC Light"/>
                <a:cs typeface="Heiti SC Light"/>
              </a:defRPr>
            </a:lvl1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19609" y="3379401"/>
            <a:ext cx="7142250" cy="2077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en-US" sz="1500" spc="20" baseline="0" dirty="0">
                <a:solidFill>
                  <a:srgbClr val="F15A4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conference/venue of presentation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3" y="1724206"/>
            <a:ext cx="7142250" cy="457316"/>
          </a:xfrm>
          <a:prstGeom prst="rect">
            <a:avLst/>
          </a:prstGeom>
        </p:spPr>
        <p:txBody>
          <a:bodyPr lIns="0"/>
          <a:lstStyle>
            <a:lvl1pPr>
              <a:defRPr lang="en-US" sz="3150" b="1" spc="-41" baseline="0" dirty="0">
                <a:solidFill>
                  <a:srgbClr val="083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82398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Slide Color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210028"/>
            <a:ext cx="8889692" cy="2133281"/>
          </a:xfrm>
          <a:prstGeom prst="rect">
            <a:avLst/>
          </a:prstGeom>
          <a:solidFill>
            <a:srgbClr val="165B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509" tIns="30254" rIns="60509" bIns="30254" rtlCol="0" anchor="ctr"/>
          <a:lstStyle/>
          <a:p>
            <a:pPr algn="ctr"/>
            <a:endParaRPr lang="en-US" sz="135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1558636" y="504265"/>
            <a:ext cx="0" cy="4639235"/>
          </a:xfrm>
          <a:prstGeom prst="line">
            <a:avLst/>
          </a:prstGeom>
          <a:ln>
            <a:solidFill>
              <a:srgbClr val="F15B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891357" y="404586"/>
            <a:ext cx="574502" cy="6721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9593" y="1353794"/>
            <a:ext cx="6805929" cy="242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1909"/>
              </a:lnSpc>
              <a:spcBef>
                <a:spcPts val="0"/>
              </a:spcBef>
              <a:buNone/>
              <a:defRPr sz="1500" spc="-7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593" y="510327"/>
            <a:ext cx="6815757" cy="766341"/>
          </a:xfrm>
          <a:prstGeom prst="rect">
            <a:avLst/>
          </a:prstGeom>
        </p:spPr>
        <p:txBody>
          <a:bodyPr/>
          <a:lstStyle>
            <a:lvl1pPr>
              <a:defRPr lang="en-US" sz="2775" b="1" kern="1200" spc="-20" baseline="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6518636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2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" y="1030592"/>
            <a:ext cx="8026977" cy="3533004"/>
          </a:xfrm>
          <a:prstGeom prst="rect">
            <a:avLst/>
          </a:prstGeom>
          <a:solidFill>
            <a:schemeClr val="bg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509" tIns="30254" rIns="60509" bIns="30254" rtlCol="0" anchor="ctr"/>
          <a:lstStyle/>
          <a:p>
            <a:pPr algn="ctr"/>
            <a:endParaRPr lang="en-US" sz="135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19609" y="3778834"/>
            <a:ext cx="2743200" cy="0"/>
          </a:xfrm>
          <a:prstGeom prst="line">
            <a:avLst/>
          </a:prstGeom>
          <a:ln>
            <a:solidFill>
              <a:srgbClr val="0B2F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3446673" y="3778834"/>
            <a:ext cx="1920239" cy="0"/>
          </a:xfrm>
          <a:prstGeom prst="line">
            <a:avLst/>
          </a:prstGeom>
          <a:ln>
            <a:solidFill>
              <a:srgbClr val="0B2F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5632366" y="3778834"/>
            <a:ext cx="1920239" cy="0"/>
          </a:xfrm>
          <a:prstGeom prst="line">
            <a:avLst/>
          </a:prstGeom>
          <a:ln>
            <a:solidFill>
              <a:srgbClr val="0B2F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27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686" r:id="rId2"/>
    <p:sldLayoutId id="2147483687" r:id="rId3"/>
    <p:sldLayoutId id="2147483688" r:id="rId4"/>
  </p:sldLayoutIdLst>
  <p:hf hdr="0" ftr="0" dt="0"/>
  <p:txStyles>
    <p:titleStyle>
      <a:lvl1pPr algn="l" defTabSz="685739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7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43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12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8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5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2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89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08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7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4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1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8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55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" y="6"/>
            <a:ext cx="1840057" cy="634478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1" y="1030592"/>
            <a:ext cx="8026977" cy="3533004"/>
          </a:xfrm>
          <a:prstGeom prst="rect">
            <a:avLst/>
          </a:prstGeom>
          <a:solidFill>
            <a:schemeClr val="bg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509" tIns="30254" rIns="60509" bIns="30254" rtlCol="0" anchor="ctr"/>
          <a:lstStyle/>
          <a:p>
            <a:pPr algn="ctr"/>
            <a:endParaRPr lang="en-US" sz="135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19609" y="3778834"/>
            <a:ext cx="2743200" cy="0"/>
          </a:xfrm>
          <a:prstGeom prst="line">
            <a:avLst/>
          </a:prstGeom>
          <a:ln>
            <a:solidFill>
              <a:srgbClr val="0B2F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3446673" y="3778834"/>
            <a:ext cx="1920239" cy="0"/>
          </a:xfrm>
          <a:prstGeom prst="line">
            <a:avLst/>
          </a:prstGeom>
          <a:ln>
            <a:solidFill>
              <a:srgbClr val="0B2F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5632366" y="3778834"/>
            <a:ext cx="1920239" cy="0"/>
          </a:xfrm>
          <a:prstGeom prst="line">
            <a:avLst/>
          </a:prstGeom>
          <a:ln>
            <a:solidFill>
              <a:srgbClr val="0B2F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5"/>
          <p:cNvSpPr txBox="1">
            <a:spLocks/>
          </p:cNvSpPr>
          <p:nvPr userDrawn="1"/>
        </p:nvSpPr>
        <p:spPr>
          <a:xfrm>
            <a:off x="419609" y="3849225"/>
            <a:ext cx="2743200" cy="42960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914319" rtl="0" eaLnBrk="1" latinLnBrk="0" hangingPunct="1">
              <a:lnSpc>
                <a:spcPct val="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rgbClr val="0B2F4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39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98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57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16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75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3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9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52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0"/>
              <a:t>Ken</a:t>
            </a:r>
            <a:r>
              <a:rPr lang="en-US" sz="750" baseline="0"/>
              <a:t> Colburn</a:t>
            </a:r>
            <a:endParaRPr lang="en-US" sz="750"/>
          </a:p>
          <a:p>
            <a:r>
              <a:rPr lang="en-US" sz="750"/>
              <a:t>Principal and US</a:t>
            </a:r>
            <a:r>
              <a:rPr lang="en-US" sz="750" baseline="0"/>
              <a:t> Program Director</a:t>
            </a:r>
            <a:endParaRPr lang="en-US" sz="750"/>
          </a:p>
          <a:p>
            <a:r>
              <a:rPr lang="en-US" sz="750"/>
              <a:t>The Regulatory Assistance Project (RAP)</a:t>
            </a:r>
            <a:r>
              <a:rPr lang="en-US" sz="750" baseline="30000"/>
              <a:t>®</a:t>
            </a:r>
          </a:p>
        </p:txBody>
      </p:sp>
      <p:sp>
        <p:nvSpPr>
          <p:cNvPr id="8" name="Text Placeholder 25"/>
          <p:cNvSpPr txBox="1">
            <a:spLocks/>
          </p:cNvSpPr>
          <p:nvPr userDrawn="1"/>
        </p:nvSpPr>
        <p:spPr>
          <a:xfrm>
            <a:off x="3446674" y="3849225"/>
            <a:ext cx="1920239" cy="6732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319" rtl="0" eaLnBrk="1" latinLnBrk="0" hangingPunct="1">
              <a:lnSpc>
                <a:spcPct val="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rgbClr val="0B2F4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39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98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57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16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75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3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9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52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0"/>
              <a:t>Bar Harbor, Maine</a:t>
            </a:r>
          </a:p>
          <a:p>
            <a:r>
              <a:rPr lang="en-US" sz="750"/>
              <a:t>United States</a:t>
            </a:r>
          </a:p>
        </p:txBody>
      </p:sp>
      <p:sp>
        <p:nvSpPr>
          <p:cNvPr id="9" name="Text Placeholder 25"/>
          <p:cNvSpPr txBox="1">
            <a:spLocks/>
          </p:cNvSpPr>
          <p:nvPr userDrawn="1"/>
        </p:nvSpPr>
        <p:spPr>
          <a:xfrm>
            <a:off x="5635825" y="3849223"/>
            <a:ext cx="192023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319" rtl="0" eaLnBrk="1" latinLnBrk="0" hangingPunct="1">
              <a:lnSpc>
                <a:spcPct val="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rgbClr val="0B2F4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39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98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57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16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75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3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9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52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0"/>
              <a:t>+1 617 784 6975</a:t>
            </a:r>
            <a:endParaRPr lang="en-US" sz="750" baseline="0"/>
          </a:p>
          <a:p>
            <a:r>
              <a:rPr lang="en-US" sz="750" baseline="0"/>
              <a:t>kcolburn@raponline.org</a:t>
            </a:r>
          </a:p>
          <a:p>
            <a:r>
              <a:rPr lang="en-US" sz="750" baseline="0"/>
              <a:t>raponline.org</a:t>
            </a:r>
            <a:endParaRPr lang="en-US" sz="750"/>
          </a:p>
        </p:txBody>
      </p:sp>
    </p:spTree>
    <p:extLst>
      <p:ext uri="{BB962C8B-B14F-4D97-AF65-F5344CB8AC3E}">
        <p14:creationId xmlns:p14="http://schemas.microsoft.com/office/powerpoint/2010/main" val="73774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</p:sldLayoutIdLst>
  <p:hf hdr="0" ftr="0" dt="0"/>
  <p:txStyles>
    <p:titleStyle>
      <a:lvl1pPr algn="l" defTabSz="685739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7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43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12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8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5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2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89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08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7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4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1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8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55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7545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</p:sldLayoutIdLst>
  <p:hf hdr="0" ftr="0" dt="0"/>
  <p:txStyles>
    <p:titleStyle>
      <a:lvl1pPr algn="l" defTabSz="685739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7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43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12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8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5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2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89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08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7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4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1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8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55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411312" y="4714559"/>
            <a:ext cx="6894801" cy="0"/>
          </a:xfrm>
          <a:prstGeom prst="line">
            <a:avLst/>
          </a:prstGeom>
          <a:ln w="12700">
            <a:solidFill>
              <a:srgbClr val="6A6A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7518255" y="4714559"/>
            <a:ext cx="1207944" cy="0"/>
          </a:xfrm>
          <a:prstGeom prst="line">
            <a:avLst/>
          </a:prstGeom>
          <a:ln w="12700">
            <a:solidFill>
              <a:srgbClr val="6A6A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20577" y="4800600"/>
            <a:ext cx="2534227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50">
                <a:solidFill>
                  <a:srgbClr val="6A6A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Regulatory Assistance Project (RAP)</a:t>
            </a:r>
            <a:r>
              <a:rPr lang="en-US" sz="750" baseline="30000">
                <a:solidFill>
                  <a:srgbClr val="6A6A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®</a:t>
            </a:r>
            <a:r>
              <a:rPr lang="en-US" sz="750">
                <a:solidFill>
                  <a:srgbClr val="6A6A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10417" y="302309"/>
            <a:ext cx="766329" cy="0"/>
          </a:xfrm>
          <a:prstGeom prst="line">
            <a:avLst/>
          </a:prstGeom>
          <a:ln w="28575">
            <a:solidFill>
              <a:srgbClr val="F15A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10416" y="514351"/>
            <a:ext cx="8315783" cy="994172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34C938C-6556-4F1B-B842-1F8A1118CF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6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28" r:id="rId15"/>
  </p:sldLayoutIdLst>
  <p:hf hdr="0" ftr="0" dt="0"/>
  <p:txStyles>
    <p:titleStyle>
      <a:lvl1pPr algn="l" defTabSz="685739" rtl="0" eaLnBrk="1" latinLnBrk="0" hangingPunct="1">
        <a:lnSpc>
          <a:spcPct val="90000"/>
        </a:lnSpc>
        <a:spcBef>
          <a:spcPct val="0"/>
        </a:spcBef>
        <a:buNone/>
        <a:defRPr lang="en-US" sz="3150" b="1" kern="4000" spc="-48" baseline="0" smtClean="0">
          <a:solidFill>
            <a:srgbClr val="08305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</p:titleStyle>
    <p:bodyStyle>
      <a:lvl1pPr marL="171434" indent="-171434" algn="l" defTabSz="68573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7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43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12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8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5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2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89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08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7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4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1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8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55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9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83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53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</p:sldLayoutIdLst>
  <p:hf hdr="0" ftr="0" dt="0"/>
  <p:txStyles>
    <p:titleStyle>
      <a:lvl1pPr algn="l" defTabSz="685739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7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43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12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8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5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2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89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08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7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4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1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8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55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20812" y="161785"/>
            <a:ext cx="8702387" cy="4798919"/>
          </a:xfrm>
          <a:prstGeom prst="rect">
            <a:avLst/>
          </a:prstGeom>
          <a:solidFill>
            <a:srgbClr val="E1F4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509" tIns="30254" rIns="60509" bIns="30254" rtlCol="0" anchor="ctr"/>
          <a:lstStyle/>
          <a:p>
            <a:pPr algn="ctr"/>
            <a:endParaRPr lang="en-US" sz="1350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65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</p:sldLayoutIdLst>
  <p:hf hdr="0" ftr="0" dt="0"/>
  <p:txStyles>
    <p:titleStyle>
      <a:lvl1pPr algn="l" defTabSz="685739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7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43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12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8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5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2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89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08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7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4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1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8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55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220807" y="210687"/>
            <a:ext cx="8702387" cy="4798919"/>
          </a:xfrm>
          <a:prstGeom prst="rect">
            <a:avLst/>
          </a:prstGeom>
          <a:solidFill>
            <a:srgbClr val="E1F4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509" tIns="30254" rIns="60509" bIns="30254" rtlCol="0" anchor="ctr"/>
          <a:lstStyle/>
          <a:p>
            <a:pPr algn="ctr"/>
            <a:endParaRPr lang="en-US" sz="1350"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5605" y="4742046"/>
            <a:ext cx="361518" cy="173124"/>
          </a:xfrm>
          <a:prstGeom prst="rect">
            <a:avLst/>
          </a:prstGeom>
        </p:spPr>
        <p:txBody>
          <a:bodyPr vert="horz" lIns="80678" tIns="40339" rIns="80678" bIns="40339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6CB93B-C569-4802-AF22-9A2B7C1E12C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8"/>
          <p:cNvSpPr txBox="1">
            <a:spLocks/>
          </p:cNvSpPr>
          <p:nvPr userDrawn="1"/>
        </p:nvSpPr>
        <p:spPr>
          <a:xfrm>
            <a:off x="1118320" y="4092489"/>
            <a:ext cx="3226668" cy="5001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319" rtl="0" eaLnBrk="1" latinLnBrk="0" hangingPunct="1">
              <a:lnSpc>
                <a:spcPts val="1272"/>
              </a:lnSpc>
              <a:spcBef>
                <a:spcPts val="0"/>
              </a:spcBef>
              <a:buFont typeface="Arial" panose="020B0604020202020204" pitchFamily="34" charset="0"/>
              <a:buNone/>
              <a:defRPr sz="900" kern="1200" spc="0" baseline="0">
                <a:solidFill>
                  <a:srgbClr val="083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39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98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57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16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75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3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9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52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75"/>
              <a:t>Ken</a:t>
            </a:r>
            <a:r>
              <a:rPr lang="en-US" sz="675" baseline="0"/>
              <a:t> Colburn</a:t>
            </a:r>
            <a:endParaRPr lang="en-US" sz="675"/>
          </a:p>
          <a:p>
            <a:r>
              <a:rPr lang="en-US" sz="675"/>
              <a:t>Principal and US</a:t>
            </a:r>
            <a:r>
              <a:rPr lang="en-US" sz="675" baseline="0"/>
              <a:t> Program Director</a:t>
            </a:r>
            <a:endParaRPr lang="en-US" sz="675"/>
          </a:p>
          <a:p>
            <a:r>
              <a:rPr lang="en-US" sz="675"/>
              <a:t>The Regulatory Assistance Project (RAP)</a:t>
            </a:r>
            <a:r>
              <a:rPr lang="en-US" sz="675" baseline="30000"/>
              <a:t>®</a:t>
            </a:r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6718004" y="4079882"/>
            <a:ext cx="1931598" cy="5386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 defTabSz="914319" rtl="0" eaLnBrk="1" latinLnBrk="0" hangingPunct="1">
              <a:lnSpc>
                <a:spcPts val="1363"/>
              </a:lnSpc>
              <a:spcBef>
                <a:spcPts val="0"/>
              </a:spcBef>
              <a:buFont typeface="Arial" panose="020B0604020202020204" pitchFamily="34" charset="0"/>
              <a:buNone/>
              <a:defRPr sz="900" kern="1200" spc="0" baseline="0">
                <a:solidFill>
                  <a:srgbClr val="083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39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98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57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16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75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3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9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52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75"/>
              <a:t>+1 617 784 6975</a:t>
            </a:r>
            <a:endParaRPr lang="en-US" sz="675" baseline="0"/>
          </a:p>
          <a:p>
            <a:r>
              <a:rPr lang="en-US" sz="675" baseline="0"/>
              <a:t>kcolburn@raponline.org</a:t>
            </a:r>
          </a:p>
          <a:p>
            <a:r>
              <a:rPr lang="en-US" sz="675" baseline="0"/>
              <a:t>raponline.org</a:t>
            </a:r>
            <a:endParaRPr lang="en-US" sz="675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4588446" y="4086185"/>
            <a:ext cx="1911069" cy="35907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914319" rtl="0" eaLnBrk="1" latinLnBrk="0" hangingPunct="1">
              <a:lnSpc>
                <a:spcPts val="1363"/>
              </a:lnSpc>
              <a:spcBef>
                <a:spcPts val="0"/>
              </a:spcBef>
              <a:buFont typeface="Arial" panose="020B0604020202020204" pitchFamily="34" charset="0"/>
              <a:buNone/>
              <a:defRPr sz="900" kern="1200" spc="0" baseline="0">
                <a:solidFill>
                  <a:srgbClr val="083050"/>
                </a:solidFill>
                <a:latin typeface="Arial"/>
                <a:ea typeface="STHeiti" panose="02010600040101010101" pitchFamily="2" charset="-128"/>
                <a:cs typeface="Arial"/>
              </a:defRPr>
            </a:lvl1pPr>
            <a:lvl2pPr marL="685739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98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57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16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75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3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9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52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75"/>
              <a:t>Bar Harbor, Maine</a:t>
            </a:r>
          </a:p>
          <a:p>
            <a:r>
              <a:rPr lang="en-US" sz="675"/>
              <a:t>United</a:t>
            </a:r>
            <a:r>
              <a:rPr lang="en-US" sz="675" baseline="0"/>
              <a:t> States</a:t>
            </a:r>
            <a:endParaRPr lang="en-US" sz="675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125682" y="3999451"/>
            <a:ext cx="3219306" cy="0"/>
          </a:xfrm>
          <a:prstGeom prst="line">
            <a:avLst/>
          </a:prstGeom>
          <a:ln>
            <a:solidFill>
              <a:srgbClr val="9BAD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4572001" y="3999451"/>
            <a:ext cx="1923769" cy="0"/>
          </a:xfrm>
          <a:prstGeom prst="line">
            <a:avLst/>
          </a:prstGeom>
          <a:ln>
            <a:solidFill>
              <a:srgbClr val="9BAD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6716141" y="3999451"/>
            <a:ext cx="1923769" cy="0"/>
          </a:xfrm>
          <a:prstGeom prst="line">
            <a:avLst/>
          </a:prstGeom>
          <a:ln>
            <a:solidFill>
              <a:srgbClr val="9BAD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12"/>
          <p:cNvSpPr txBox="1">
            <a:spLocks noChangeAspect="1"/>
          </p:cNvSpPr>
          <p:nvPr userDrawn="1"/>
        </p:nvSpPr>
        <p:spPr>
          <a:xfrm>
            <a:off x="357176" y="4020553"/>
            <a:ext cx="565266" cy="411480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60509" tIns="30254" rIns="60509" bIns="30254" anchor="ctr"/>
          <a:lstStyle>
            <a:lvl1pPr marL="0" indent="0" algn="l" defTabSz="914319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 baseline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739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98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57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16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75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3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9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52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750"/>
          </a:p>
        </p:txBody>
      </p:sp>
    </p:spTree>
    <p:extLst>
      <p:ext uri="{BB962C8B-B14F-4D97-AF65-F5344CB8AC3E}">
        <p14:creationId xmlns:p14="http://schemas.microsoft.com/office/powerpoint/2010/main" val="127071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</p:sldLayoutIdLst>
  <p:hf hdr="0" ftr="0" dt="0"/>
  <p:txStyles>
    <p:titleStyle>
      <a:lvl1pPr algn="l" defTabSz="685739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9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74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43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12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8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5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21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89" indent="-171434" algn="l" defTabSz="68573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9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08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7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47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1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86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55" algn="l" defTabSz="685739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07984" y="1377602"/>
            <a:ext cx="1553296" cy="12465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12 November 2019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07984" y="3125369"/>
            <a:ext cx="7142250" cy="498598"/>
          </a:xfrm>
        </p:spPr>
        <p:txBody>
          <a:bodyPr/>
          <a:lstStyle/>
          <a:p>
            <a:r>
              <a:rPr lang="en-US" dirty="0"/>
              <a:t>Texas Energy Summit</a:t>
            </a:r>
          </a:p>
          <a:p>
            <a:pPr>
              <a:spcBef>
                <a:spcPts val="0"/>
              </a:spcBef>
            </a:pPr>
            <a:r>
              <a:rPr lang="en-US" sz="1600" dirty="0"/>
              <a:t>Austin, Texas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07984" y="1698206"/>
            <a:ext cx="7142250" cy="1325563"/>
          </a:xfrm>
        </p:spPr>
        <p:txBody>
          <a:bodyPr/>
          <a:lstStyle/>
          <a:p>
            <a:r>
              <a:rPr lang="en-US" dirty="0"/>
              <a:t>Future Directions for TERP</a:t>
            </a:r>
          </a:p>
        </p:txBody>
      </p:sp>
    </p:spTree>
    <p:extLst>
      <p:ext uri="{BB962C8B-B14F-4D97-AF65-F5344CB8AC3E}">
        <p14:creationId xmlns:p14="http://schemas.microsoft.com/office/powerpoint/2010/main" val="1347322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4A8051E-6AA4-4DD4-96E4-2AE13630D8EC}"/>
              </a:ext>
            </a:extLst>
          </p:cNvPr>
          <p:cNvSpPr txBox="1"/>
          <p:nvPr/>
        </p:nvSpPr>
        <p:spPr>
          <a:xfrm>
            <a:off x="1692436" y="1578440"/>
            <a:ext cx="12813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Arial Black" panose="020B0A04020102020204" pitchFamily="34" charset="0"/>
              </a:rPr>
              <a:t>$37/MWh</a:t>
            </a:r>
            <a:endParaRPr lang="en-US" sz="1350" dirty="0">
              <a:latin typeface="Arial Black" panose="020B0A040201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6BFE97-5F82-4D03-AA96-39457A8A083C}"/>
              </a:ext>
            </a:extLst>
          </p:cNvPr>
          <p:cNvSpPr txBox="1"/>
          <p:nvPr/>
        </p:nvSpPr>
        <p:spPr>
          <a:xfrm>
            <a:off x="2794316" y="1929347"/>
            <a:ext cx="12813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Arial Black" panose="020B0A04020102020204" pitchFamily="34" charset="0"/>
              </a:rPr>
              <a:t>$30/MWh</a:t>
            </a:r>
            <a:endParaRPr lang="en-US" sz="1350" dirty="0">
              <a:latin typeface="Arial Black" panose="020B0A040201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94306B-26E6-49C3-B8B1-01F952D401E4}"/>
              </a:ext>
            </a:extLst>
          </p:cNvPr>
          <p:cNvSpPr txBox="1"/>
          <p:nvPr/>
        </p:nvSpPr>
        <p:spPr>
          <a:xfrm>
            <a:off x="4025554" y="2181613"/>
            <a:ext cx="12813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Arial Black" panose="020B0A04020102020204" pitchFamily="34" charset="0"/>
              </a:rPr>
              <a:t>$25/MWh</a:t>
            </a:r>
            <a:endParaRPr lang="en-US" sz="1350" dirty="0">
              <a:latin typeface="Arial Black" panose="020B0A040201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7DA19C-E2D2-4246-80E5-DFD936BBFBE7}"/>
              </a:ext>
            </a:extLst>
          </p:cNvPr>
          <p:cNvSpPr txBox="1"/>
          <p:nvPr/>
        </p:nvSpPr>
        <p:spPr>
          <a:xfrm>
            <a:off x="5256792" y="2023255"/>
            <a:ext cx="12813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Arial Black" panose="020B0A04020102020204" pitchFamily="34" charset="0"/>
              </a:rPr>
              <a:t>$30/MWh</a:t>
            </a:r>
            <a:endParaRPr lang="en-US" sz="1350" dirty="0">
              <a:latin typeface="Arial Black" panose="020B0A040201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4FB65E-CBA7-4EF5-903E-845870B97EF6}"/>
              </a:ext>
            </a:extLst>
          </p:cNvPr>
          <p:cNvSpPr txBox="1"/>
          <p:nvPr/>
        </p:nvSpPr>
        <p:spPr>
          <a:xfrm>
            <a:off x="6462958" y="2549129"/>
            <a:ext cx="12813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Arial Black" panose="020B0A04020102020204" pitchFamily="34" charset="0"/>
              </a:rPr>
              <a:t>$18/MWh</a:t>
            </a:r>
            <a:endParaRPr lang="en-US" sz="1350" dirty="0">
              <a:latin typeface="Arial Black" panose="020B0A04020102020204" pitchFamily="34" charset="0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5296497-DB5E-4F28-8435-4B9CF19A5A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68788" y="4381834"/>
            <a:ext cx="6551743" cy="336824"/>
          </a:xfrm>
        </p:spPr>
        <p:txBody>
          <a:bodyPr/>
          <a:lstStyle/>
          <a:p>
            <a:pPr algn="ctr"/>
            <a:r>
              <a:rPr lang="en-US" sz="800" i="1" dirty="0"/>
              <a:t>Xcel Energy, All-Source Bids, December 2017.  Existing Plant Average Fuel and O&amp;M from USE IA, Table 8.4, Electric Power Annual 2016</a:t>
            </a:r>
          </a:p>
        </p:txBody>
      </p:sp>
      <p:sp>
        <p:nvSpPr>
          <p:cNvPr id="14" name="Slide Number Placeholder 20">
            <a:extLst>
              <a:ext uri="{FF2B5EF4-FFF2-40B4-BE49-F238E27FC236}">
                <a16:creationId xmlns:a16="http://schemas.microsoft.com/office/drawing/2014/main" id="{657F7CF7-6F0F-4727-BBB9-28478BA687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0"/>
            <a:fld id="{B006FC50-3D9C-A844-94E8-6A053D56C40D}" type="slidenum">
              <a:rPr lang="en-US" noProof="0" smtClean="0"/>
              <a:pPr lvl="0"/>
              <a:t>10</a:t>
            </a:fld>
            <a:endParaRPr lang="en-US" noProof="0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FD025156-E41E-4C2F-B50B-8DFA7A264D25}"/>
              </a:ext>
            </a:extLst>
          </p:cNvPr>
          <p:cNvGraphicFramePr>
            <a:graphicFrameLocks noGrp="1"/>
          </p:cNvGraphicFramePr>
          <p:nvPr/>
        </p:nvGraphicFramePr>
        <p:xfrm>
          <a:off x="1343754" y="1044101"/>
          <a:ext cx="6462594" cy="3404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AABE02DF-3A62-2A4C-860D-577E5DC83DCC}"/>
              </a:ext>
            </a:extLst>
          </p:cNvPr>
          <p:cNvSpPr txBox="1"/>
          <p:nvPr/>
        </p:nvSpPr>
        <p:spPr>
          <a:xfrm>
            <a:off x="1392589" y="1428399"/>
            <a:ext cx="12813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Arial Black" panose="020B0A04020102020204" pitchFamily="34" charset="0"/>
              </a:rPr>
              <a:t>$.037/kWh</a:t>
            </a:r>
            <a:endParaRPr lang="en-US" sz="1350" dirty="0">
              <a:latin typeface="Arial Black" panose="020B0A040201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BF8FBD-B62A-844E-AF8C-C2BE2A991381}"/>
              </a:ext>
            </a:extLst>
          </p:cNvPr>
          <p:cNvSpPr txBox="1"/>
          <p:nvPr/>
        </p:nvSpPr>
        <p:spPr>
          <a:xfrm>
            <a:off x="2794316" y="1790577"/>
            <a:ext cx="12813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Arial Black" panose="020B0A04020102020204" pitchFamily="34" charset="0"/>
              </a:rPr>
              <a:t>$.030/kWh</a:t>
            </a:r>
            <a:endParaRPr lang="en-US" sz="1350" dirty="0">
              <a:latin typeface="Arial Black" panose="020B0A040201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E61220-773C-8941-9BFB-FCAE79103D8D}"/>
              </a:ext>
            </a:extLst>
          </p:cNvPr>
          <p:cNvSpPr txBox="1"/>
          <p:nvPr/>
        </p:nvSpPr>
        <p:spPr>
          <a:xfrm>
            <a:off x="3746092" y="2135715"/>
            <a:ext cx="15673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Arial Black" panose="020B0A04020102020204" pitchFamily="34" charset="0"/>
              </a:rPr>
              <a:t>$.025/kWh</a:t>
            </a:r>
            <a:endParaRPr lang="en-US" sz="1350" dirty="0">
              <a:latin typeface="Arial Black" panose="020B0A040201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EE8176-996C-6C47-A053-50C4EA33CCA2}"/>
              </a:ext>
            </a:extLst>
          </p:cNvPr>
          <p:cNvSpPr txBox="1"/>
          <p:nvPr/>
        </p:nvSpPr>
        <p:spPr>
          <a:xfrm>
            <a:off x="5256792" y="1884484"/>
            <a:ext cx="12813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Arial Black" panose="020B0A04020102020204" pitchFamily="34" charset="0"/>
              </a:rPr>
              <a:t>$.029/kWh</a:t>
            </a:r>
            <a:endParaRPr lang="en-US" sz="1350" dirty="0">
              <a:latin typeface="Arial Black" panose="020B0A040201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96038A-0211-A745-BDFE-8E29652F98AF}"/>
              </a:ext>
            </a:extLst>
          </p:cNvPr>
          <p:cNvSpPr txBox="1"/>
          <p:nvPr/>
        </p:nvSpPr>
        <p:spPr>
          <a:xfrm>
            <a:off x="6462958" y="2534284"/>
            <a:ext cx="128136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Arial Black" panose="020B0A04020102020204" pitchFamily="34" charset="0"/>
              </a:rPr>
              <a:t>$.018/kWh</a:t>
            </a:r>
            <a:endParaRPr lang="en-US" sz="1350" dirty="0">
              <a:latin typeface="Arial Black" panose="020B0A040201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2583CD-912F-1548-AFED-A016C7D48AD0}"/>
              </a:ext>
            </a:extLst>
          </p:cNvPr>
          <p:cNvSpPr txBox="1"/>
          <p:nvPr/>
        </p:nvSpPr>
        <p:spPr>
          <a:xfrm rot="21391027">
            <a:off x="2100625" y="2878047"/>
            <a:ext cx="2374779" cy="369332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Fuels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A74934-9553-C945-8185-A1FBF731FB4A}"/>
              </a:ext>
            </a:extLst>
          </p:cNvPr>
          <p:cNvSpPr txBox="1"/>
          <p:nvPr/>
        </p:nvSpPr>
        <p:spPr>
          <a:xfrm rot="21391027">
            <a:off x="5640617" y="3090652"/>
            <a:ext cx="1518254" cy="369332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Technologies</a:t>
            </a:r>
          </a:p>
        </p:txBody>
      </p:sp>
      <p:sp>
        <p:nvSpPr>
          <p:cNvPr id="24" name="Title 3">
            <a:extLst>
              <a:ext uri="{FF2B5EF4-FFF2-40B4-BE49-F238E27FC236}">
                <a16:creationId xmlns:a16="http://schemas.microsoft.com/office/drawing/2014/main" id="{B5D04C68-FB14-8D4F-B853-F12090674F0B}"/>
              </a:ext>
            </a:extLst>
          </p:cNvPr>
          <p:cNvSpPr txBox="1">
            <a:spLocks/>
          </p:cNvSpPr>
          <p:nvPr/>
        </p:nvSpPr>
        <p:spPr>
          <a:xfrm>
            <a:off x="417689" y="365738"/>
            <a:ext cx="7857066" cy="502008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algn="l" defTabSz="51430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363" b="1" kern="4000" spc="-36" baseline="0" smtClean="0">
                <a:solidFill>
                  <a:srgbClr val="08305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sz="2800" dirty="0"/>
              <a:t>Xcel Energy, All-Source Bids, December 2017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86226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B446B00-B7EF-904D-8A9A-D2586E9FB8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10414" y="1259178"/>
            <a:ext cx="8332975" cy="1312572"/>
          </a:xfrm>
        </p:spPr>
        <p:txBody>
          <a:bodyPr/>
          <a:lstStyle/>
          <a:p>
            <a:pPr marL="182563" indent="-182563"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“As the world transitions to a low-carbon economy, as much as          $10 trillion of fossil fuel assets could become ‘stranded’ as regulations and [cheaper] clean energy sources make those investments economically unviable.” </a:t>
            </a:r>
            <a:r>
              <a:rPr lang="en-US" sz="1600" dirty="0"/>
              <a:t>– </a:t>
            </a:r>
            <a:r>
              <a:rPr lang="en-US" sz="1400" i="1" dirty="0"/>
              <a:t>Moody’s, quoted in Financial Times, July 4, 2019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3A4005-16B1-C441-85FC-6F9E1C9A0D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6CB93B-C569-4802-AF22-9A2B7C1E12C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03B29E5-1C28-EA46-8768-35DF4986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16" y="514351"/>
            <a:ext cx="8315783" cy="618288"/>
          </a:xfrm>
        </p:spPr>
        <p:txBody>
          <a:bodyPr/>
          <a:lstStyle/>
          <a:p>
            <a:r>
              <a:rPr lang="en-US" dirty="0"/>
              <a:t>Think Ahead – Avoid Stranded Cost Risks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03273775-C378-C74D-A9AA-FA876B0F6A07}"/>
              </a:ext>
            </a:extLst>
          </p:cNvPr>
          <p:cNvSpPr txBox="1">
            <a:spLocks/>
          </p:cNvSpPr>
          <p:nvPr/>
        </p:nvSpPr>
        <p:spPr>
          <a:xfrm>
            <a:off x="410414" y="2838472"/>
            <a:ext cx="8516415" cy="1158684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342900" indent="-342900" algn="l" defTabSz="914319" rtl="0" eaLnBrk="1" latinLnBrk="0" hangingPunct="1">
              <a:lnSpc>
                <a:spcPct val="110000"/>
              </a:lnSpc>
              <a:spcBef>
                <a:spcPts val="818"/>
              </a:spcBef>
              <a:buClr>
                <a:srgbClr val="F15B55"/>
              </a:buClr>
              <a:buFont typeface="Arial"/>
              <a:buChar char="•"/>
              <a:defRPr lang="en-US" sz="2800" b="0" i="0" kern="1200" spc="0" smtClean="0">
                <a:solidFill>
                  <a:srgbClr val="414042"/>
                </a:solidFill>
                <a:effectLst/>
                <a:latin typeface="Arial"/>
                <a:ea typeface="+mn-ea"/>
                <a:cs typeface="Arial"/>
              </a:defRPr>
            </a:lvl1pPr>
            <a:lvl2pPr marL="685739" indent="-228579" algn="l" defTabSz="914319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5"/>
              </a:buClr>
              <a:buSzPct val="70000"/>
              <a:buFont typeface="Arial" panose="020B0604020202020204" pitchFamily="34" charset="0"/>
              <a:buChar char="•"/>
              <a:defRPr sz="2800" kern="1200">
                <a:solidFill>
                  <a:srgbClr val="414042"/>
                </a:solidFill>
                <a:latin typeface="Arial"/>
                <a:ea typeface="+mn-ea"/>
                <a:cs typeface="Arial"/>
              </a:defRPr>
            </a:lvl2pPr>
            <a:lvl3pPr marL="1142898" indent="-228579" algn="l" defTabSz="914319" rtl="0" eaLnBrk="1" latinLnBrk="0" hangingPunct="1">
              <a:lnSpc>
                <a:spcPct val="110000"/>
              </a:lnSpc>
              <a:spcBef>
                <a:spcPts val="500"/>
              </a:spcBef>
              <a:buClr>
                <a:srgbClr val="414042"/>
              </a:buClr>
              <a:buSzPct val="70000"/>
              <a:buFont typeface="Arial" panose="020B0604020202020204" pitchFamily="34" charset="0"/>
              <a:buChar char="•"/>
              <a:defRPr sz="2800" kern="1200">
                <a:solidFill>
                  <a:srgbClr val="414042"/>
                </a:solidFill>
                <a:latin typeface="Arial"/>
                <a:ea typeface="+mn-ea"/>
                <a:cs typeface="Arial"/>
              </a:defRPr>
            </a:lvl3pPr>
            <a:lvl4pPr marL="1600057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SzPct val="70000"/>
              <a:buFont typeface="Arial" panose="020B0604020202020204" pitchFamily="34" charset="0"/>
              <a:buChar char="•"/>
              <a:defRPr sz="2800" kern="1200">
                <a:solidFill>
                  <a:srgbClr val="414042"/>
                </a:solidFill>
                <a:latin typeface="Arial"/>
                <a:ea typeface="+mn-ea"/>
                <a:cs typeface="Arial"/>
              </a:defRPr>
            </a:lvl4pPr>
            <a:lvl5pPr marL="2057216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75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3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9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52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lnSpc>
                <a:spcPct val="100000"/>
              </a:lnSpc>
              <a:spcBef>
                <a:spcPts val="600"/>
              </a:spcBef>
            </a:pPr>
            <a:r>
              <a:rPr lang="en-US" sz="2000" b="1" i="1" dirty="0">
                <a:solidFill>
                  <a:schemeClr val="tx1"/>
                </a:solidFill>
              </a:rPr>
              <a:t>Analogy to Power Sector:  </a:t>
            </a:r>
          </a:p>
          <a:p>
            <a:pPr marL="525402" lvl="1" indent="-182563">
              <a:lnSpc>
                <a:spcPct val="100000"/>
              </a:lnSpc>
              <a:spcBef>
                <a:spcPts val="600"/>
              </a:spcBef>
            </a:pPr>
            <a:r>
              <a:rPr lang="en-US" sz="2000" b="1" i="1" dirty="0">
                <a:solidFill>
                  <a:schemeClr val="tx1"/>
                </a:solidFill>
              </a:rPr>
              <a:t>Coal  =&gt;  Natural Gas  </a:t>
            </a:r>
            <a:r>
              <a:rPr lang="en-US" sz="2000" b="1" i="1" dirty="0">
                <a:solidFill>
                  <a:schemeClr val="tx1"/>
                </a:solidFill>
                <a:sym typeface="Wingdings" pitchFamily="2" charset="2"/>
              </a:rPr>
              <a:t>=&gt;  Renewables (Wind &amp; Solar)</a:t>
            </a:r>
          </a:p>
          <a:p>
            <a:pPr marL="525402" lvl="1" indent="-182563">
              <a:lnSpc>
                <a:spcPct val="100000"/>
              </a:lnSpc>
              <a:spcBef>
                <a:spcPts val="600"/>
              </a:spcBef>
            </a:pPr>
            <a:r>
              <a:rPr lang="en-US" sz="2000" b="1" i="1" dirty="0">
                <a:solidFill>
                  <a:schemeClr val="tx1"/>
                </a:solidFill>
                <a:sym typeface="Wingdings" pitchFamily="2" charset="2"/>
              </a:rPr>
              <a:t>Mobile Sources:  Diesel  =&gt;  CNG  =&gt;  Electricity</a:t>
            </a:r>
            <a:endParaRPr lang="en-US" sz="2000" b="1" i="1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617B8C0-ED7A-CC4D-8D21-C7A876D5EE76}"/>
              </a:ext>
            </a:extLst>
          </p:cNvPr>
          <p:cNvCxnSpPr>
            <a:cxnSpLocks/>
          </p:cNvCxnSpPr>
          <p:nvPr/>
        </p:nvCxnSpPr>
        <p:spPr>
          <a:xfrm>
            <a:off x="683528" y="1903158"/>
            <a:ext cx="6081467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090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6CB93B-C569-4802-AF22-9A2B7C1E12C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396" y="960813"/>
            <a:ext cx="5396527" cy="364964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8EEE4F4-B11B-984E-9A82-FF002B891102}"/>
              </a:ext>
            </a:extLst>
          </p:cNvPr>
          <p:cNvSpPr txBox="1">
            <a:spLocks/>
          </p:cNvSpPr>
          <p:nvPr/>
        </p:nvSpPr>
        <p:spPr bwMode="auto">
          <a:xfrm>
            <a:off x="380999" y="355193"/>
            <a:ext cx="8074605" cy="520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 baseline="0">
                <a:solidFill>
                  <a:srgbClr val="005C96"/>
                </a:solidFill>
                <a:latin typeface="Georgia"/>
                <a:ea typeface="Arial" pitchFamily="-112" charset="0"/>
                <a:cs typeface="Georgia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2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Clean Electricity is Rapidly Getting Cheaper</a:t>
            </a:r>
            <a:r>
              <a:rPr lang="mr-IN" sz="2700" b="1" dirty="0">
                <a:solidFill>
                  <a:schemeClr val="tx1"/>
                </a:solidFill>
                <a:latin typeface="Arial" panose="020B0604020202020204" pitchFamily="34" charset="0"/>
              </a:rPr>
              <a:t>…</a:t>
            </a:r>
            <a:endParaRPr lang="en-US" sz="2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F556E4-8030-624B-BC9E-660C0742406E}"/>
              </a:ext>
            </a:extLst>
          </p:cNvPr>
          <p:cNvSpPr txBox="1"/>
          <p:nvPr/>
        </p:nvSpPr>
        <p:spPr>
          <a:xfrm>
            <a:off x="6448689" y="1709975"/>
            <a:ext cx="2187675" cy="1723549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2800" b="1" i="1" dirty="0">
                <a:solidFill>
                  <a:srgbClr val="039052"/>
                </a:solidFill>
              </a:rPr>
              <a:t>Wind &amp; Solar are now often the least-cost energy option</a:t>
            </a:r>
          </a:p>
        </p:txBody>
      </p:sp>
    </p:spTree>
    <p:extLst>
      <p:ext uri="{BB962C8B-B14F-4D97-AF65-F5344CB8AC3E}">
        <p14:creationId xmlns:p14="http://schemas.microsoft.com/office/powerpoint/2010/main" val="188479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909E8F-3A87-D740-83F6-1F16153891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6CB93B-C569-4802-AF22-9A2B7C1E12CA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A64665-B505-8F46-9BF6-6BE040E0F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1123982"/>
            <a:ext cx="5410302" cy="31580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46CB016-F400-F94D-85F3-C7D7A8198E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4810" y="1474172"/>
            <a:ext cx="4587240" cy="31580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759663D-F93C-D34F-B34E-0BEA7AD30DEA}"/>
              </a:ext>
            </a:extLst>
          </p:cNvPr>
          <p:cNvSpPr txBox="1">
            <a:spLocks/>
          </p:cNvSpPr>
          <p:nvPr/>
        </p:nvSpPr>
        <p:spPr bwMode="auto">
          <a:xfrm>
            <a:off x="381000" y="355193"/>
            <a:ext cx="6172200" cy="520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 baseline="0">
                <a:solidFill>
                  <a:srgbClr val="005C96"/>
                </a:solidFill>
                <a:latin typeface="Georgia"/>
                <a:ea typeface="Arial" pitchFamily="-112" charset="0"/>
                <a:cs typeface="Georgia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2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So Are Batteries</a:t>
            </a:r>
            <a:r>
              <a:rPr lang="mr-IN" sz="2700" b="1" dirty="0">
                <a:solidFill>
                  <a:schemeClr val="tx1"/>
                </a:solidFill>
                <a:latin typeface="Arial" panose="020B0604020202020204" pitchFamily="34" charset="0"/>
              </a:rPr>
              <a:t>…</a:t>
            </a:r>
            <a:endParaRPr lang="en-US" sz="2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22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184" y="981584"/>
            <a:ext cx="7067632" cy="353090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381000" y="355193"/>
            <a:ext cx="6172200" cy="520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3600" kern="1200" baseline="0">
                <a:solidFill>
                  <a:srgbClr val="005C96"/>
                </a:solidFill>
                <a:latin typeface="Georgia"/>
                <a:ea typeface="Arial" pitchFamily="-112" charset="0"/>
                <a:cs typeface="Georgia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Arial" pitchFamily="-112" charset="0"/>
                <a:cs typeface="Arial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27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Grid is Getting Cleaner</a:t>
            </a:r>
            <a:r>
              <a:rPr lang="mr-IN" sz="2700" b="1" dirty="0">
                <a:solidFill>
                  <a:schemeClr val="tx1"/>
                </a:solidFill>
                <a:latin typeface="Arial" panose="020B0604020202020204" pitchFamily="34" charset="0"/>
              </a:rPr>
              <a:t>…</a:t>
            </a:r>
            <a:endParaRPr lang="en-US" sz="27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966" y="4617928"/>
            <a:ext cx="2404334" cy="5018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7B7FA-46CF-47F2-BA3A-536B89D455E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28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B7F573-A050-7D48-87F0-314D0B79B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006FC50-3D9C-A844-94E8-6A053D56C40D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F539E2-D41F-ED4E-8F28-234501E40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338" y="438151"/>
            <a:ext cx="8315783" cy="580999"/>
          </a:xfrm>
        </p:spPr>
        <p:txBody>
          <a:bodyPr>
            <a:normAutofit/>
          </a:bodyPr>
          <a:lstStyle/>
          <a:p>
            <a:r>
              <a:rPr lang="en-US" sz="3000" dirty="0"/>
              <a:t>Consider Cost &amp; Emissions </a:t>
            </a:r>
            <a:r>
              <a:rPr lang="en-US" sz="3000" i="1" dirty="0"/>
              <a:t>Over Time…</a:t>
            </a:r>
            <a:endParaRPr lang="en-US" sz="3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DAFE15-7FFC-4CA5-958F-926EC1834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315" y="1019151"/>
            <a:ext cx="5952310" cy="347218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576860-79A1-2E4A-8ACE-DD68AEE246CB}"/>
              </a:ext>
            </a:extLst>
          </p:cNvPr>
          <p:cNvSpPr txBox="1"/>
          <p:nvPr/>
        </p:nvSpPr>
        <p:spPr>
          <a:xfrm>
            <a:off x="7109601" y="1370247"/>
            <a:ext cx="1707522" cy="258532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2800" b="1" dirty="0">
                <a:solidFill>
                  <a:srgbClr val="039052"/>
                </a:solidFill>
              </a:rPr>
              <a:t>Conclusion:</a:t>
            </a:r>
          </a:p>
          <a:p>
            <a:r>
              <a:rPr lang="en-US" sz="2800" b="1" i="1" dirty="0">
                <a:solidFill>
                  <a:srgbClr val="039052"/>
                </a:solidFill>
              </a:rPr>
              <a:t>Trends favor EVs as cheaper and cleaner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7C833B1-57AB-AD41-A04C-8ABF9BAC784A}"/>
              </a:ext>
            </a:extLst>
          </p:cNvPr>
          <p:cNvCxnSpPr>
            <a:cxnSpLocks/>
          </p:cNvCxnSpPr>
          <p:nvPr/>
        </p:nvCxnSpPr>
        <p:spPr>
          <a:xfrm>
            <a:off x="7543800" y="3051810"/>
            <a:ext cx="1183321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30D432E-6069-3F40-8124-326C972C9C2A}"/>
              </a:ext>
            </a:extLst>
          </p:cNvPr>
          <p:cNvCxnSpPr>
            <a:cxnSpLocks/>
          </p:cNvCxnSpPr>
          <p:nvPr/>
        </p:nvCxnSpPr>
        <p:spPr>
          <a:xfrm>
            <a:off x="7109601" y="3936520"/>
            <a:ext cx="1108569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06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4FA1289E-99D2-2A47-BE34-7CC04027DB82}"/>
              </a:ext>
            </a:extLst>
          </p:cNvPr>
          <p:cNvSpPr txBox="1">
            <a:spLocks/>
          </p:cNvSpPr>
          <p:nvPr/>
        </p:nvSpPr>
        <p:spPr>
          <a:xfrm>
            <a:off x="410416" y="2834931"/>
            <a:ext cx="8332975" cy="389242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342900" indent="-342900" algn="l" defTabSz="914319" rtl="0" eaLnBrk="1" latinLnBrk="0" hangingPunct="1">
              <a:lnSpc>
                <a:spcPct val="110000"/>
              </a:lnSpc>
              <a:spcBef>
                <a:spcPts val="818"/>
              </a:spcBef>
              <a:buClr>
                <a:srgbClr val="F15B55"/>
              </a:buClr>
              <a:buFont typeface="Arial"/>
              <a:buChar char="•"/>
              <a:defRPr lang="en-US" sz="2800" b="0" i="0" kern="1200" spc="0" smtClean="0">
                <a:solidFill>
                  <a:srgbClr val="414042"/>
                </a:solidFill>
                <a:effectLst/>
                <a:latin typeface="Arial"/>
                <a:ea typeface="+mn-ea"/>
                <a:cs typeface="Arial"/>
              </a:defRPr>
            </a:lvl1pPr>
            <a:lvl2pPr marL="685739" indent="-228579" algn="l" defTabSz="914319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5"/>
              </a:buClr>
              <a:buSzPct val="70000"/>
              <a:buFont typeface="Arial" panose="020B0604020202020204" pitchFamily="34" charset="0"/>
              <a:buChar char="•"/>
              <a:defRPr sz="2800" kern="1200">
                <a:solidFill>
                  <a:srgbClr val="414042"/>
                </a:solidFill>
                <a:latin typeface="Arial"/>
                <a:ea typeface="+mn-ea"/>
                <a:cs typeface="Arial"/>
              </a:defRPr>
            </a:lvl2pPr>
            <a:lvl3pPr marL="1142898" indent="-228579" algn="l" defTabSz="914319" rtl="0" eaLnBrk="1" latinLnBrk="0" hangingPunct="1">
              <a:lnSpc>
                <a:spcPct val="110000"/>
              </a:lnSpc>
              <a:spcBef>
                <a:spcPts val="500"/>
              </a:spcBef>
              <a:buClr>
                <a:srgbClr val="414042"/>
              </a:buClr>
              <a:buSzPct val="70000"/>
              <a:buFont typeface="Arial" panose="020B0604020202020204" pitchFamily="34" charset="0"/>
              <a:buChar char="•"/>
              <a:defRPr sz="2800" kern="1200">
                <a:solidFill>
                  <a:srgbClr val="414042"/>
                </a:solidFill>
                <a:latin typeface="Arial"/>
                <a:ea typeface="+mn-ea"/>
                <a:cs typeface="Arial"/>
              </a:defRPr>
            </a:lvl3pPr>
            <a:lvl4pPr marL="1600057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SzPct val="70000"/>
              <a:buFont typeface="Arial" panose="020B0604020202020204" pitchFamily="34" charset="0"/>
              <a:buChar char="•"/>
              <a:defRPr sz="2800" kern="1200">
                <a:solidFill>
                  <a:srgbClr val="414042"/>
                </a:solidFill>
                <a:latin typeface="Arial"/>
                <a:ea typeface="+mn-ea"/>
                <a:cs typeface="Arial"/>
              </a:defRPr>
            </a:lvl4pPr>
            <a:lvl5pPr marL="2057216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75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3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9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52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Also serves economic (jobs) and equity (low- &amp; middle-income) well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3A4005-16B1-C441-85FC-6F9E1C9A0D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6CB93B-C569-4802-AF22-9A2B7C1E12C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03B29E5-1C28-EA46-8768-35DF4986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416" y="514351"/>
            <a:ext cx="8315783" cy="618288"/>
          </a:xfrm>
        </p:spPr>
        <p:txBody>
          <a:bodyPr/>
          <a:lstStyle/>
          <a:p>
            <a:r>
              <a:rPr lang="en-US" dirty="0"/>
              <a:t>Focus on Medium- &amp; Heavy-Duty Vehicles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F5F7F2BC-8C71-2F42-97AC-848FE191190F}"/>
              </a:ext>
            </a:extLst>
          </p:cNvPr>
          <p:cNvSpPr txBox="1">
            <a:spLocks/>
          </p:cNvSpPr>
          <p:nvPr/>
        </p:nvSpPr>
        <p:spPr>
          <a:xfrm>
            <a:off x="401819" y="1284126"/>
            <a:ext cx="8332975" cy="1389516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342900" indent="-342900" algn="l" defTabSz="914319" rtl="0" eaLnBrk="1" latinLnBrk="0" hangingPunct="1">
              <a:lnSpc>
                <a:spcPct val="110000"/>
              </a:lnSpc>
              <a:spcBef>
                <a:spcPts val="818"/>
              </a:spcBef>
              <a:buClr>
                <a:srgbClr val="F15B55"/>
              </a:buClr>
              <a:buFont typeface="Arial"/>
              <a:buChar char="•"/>
              <a:defRPr lang="en-US" sz="2800" b="0" i="0" kern="1200" spc="0" smtClean="0">
                <a:solidFill>
                  <a:srgbClr val="414042"/>
                </a:solidFill>
                <a:effectLst/>
                <a:latin typeface="Arial"/>
                <a:ea typeface="+mn-ea"/>
                <a:cs typeface="Arial"/>
              </a:defRPr>
            </a:lvl1pPr>
            <a:lvl2pPr marL="685739" indent="-228579" algn="l" defTabSz="914319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5"/>
              </a:buClr>
              <a:buSzPct val="70000"/>
              <a:buFont typeface="Arial" panose="020B0604020202020204" pitchFamily="34" charset="0"/>
              <a:buChar char="•"/>
              <a:defRPr sz="2800" kern="1200">
                <a:solidFill>
                  <a:srgbClr val="414042"/>
                </a:solidFill>
                <a:latin typeface="Arial"/>
                <a:ea typeface="+mn-ea"/>
                <a:cs typeface="Arial"/>
              </a:defRPr>
            </a:lvl2pPr>
            <a:lvl3pPr marL="1142898" indent="-228579" algn="l" defTabSz="914319" rtl="0" eaLnBrk="1" latinLnBrk="0" hangingPunct="1">
              <a:lnSpc>
                <a:spcPct val="110000"/>
              </a:lnSpc>
              <a:spcBef>
                <a:spcPts val="500"/>
              </a:spcBef>
              <a:buClr>
                <a:srgbClr val="414042"/>
              </a:buClr>
              <a:buSzPct val="70000"/>
              <a:buFont typeface="Arial" panose="020B0604020202020204" pitchFamily="34" charset="0"/>
              <a:buChar char="•"/>
              <a:defRPr sz="2800" kern="1200">
                <a:solidFill>
                  <a:srgbClr val="414042"/>
                </a:solidFill>
                <a:latin typeface="Arial"/>
                <a:ea typeface="+mn-ea"/>
                <a:cs typeface="Arial"/>
              </a:defRPr>
            </a:lvl3pPr>
            <a:lvl4pPr marL="1600057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SzPct val="70000"/>
              <a:buFont typeface="Arial" panose="020B0604020202020204" pitchFamily="34" charset="0"/>
              <a:buChar char="•"/>
              <a:defRPr sz="2800" kern="1200">
                <a:solidFill>
                  <a:srgbClr val="414042"/>
                </a:solidFill>
                <a:latin typeface="Arial"/>
                <a:ea typeface="+mn-ea"/>
                <a:cs typeface="Arial"/>
              </a:defRPr>
            </a:lvl4pPr>
            <a:lvl5pPr marL="2057216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75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3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9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52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lnSpc>
                <a:spcPct val="100000"/>
              </a:lnSpc>
              <a:spcBef>
                <a:spcPts val="600"/>
              </a:spcBef>
            </a:pPr>
            <a:r>
              <a:rPr lang="en-US" sz="2000" dirty="0"/>
              <a:t>TCEQ 2008 Attainment Demonstration Ozone SIP Revision Modeling:</a:t>
            </a:r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2000" dirty="0"/>
              <a:t>DFW</a:t>
            </a:r>
            <a:r>
              <a:rPr lang="en-US" sz="1200" dirty="0"/>
              <a:t> (2013)</a:t>
            </a:r>
            <a:r>
              <a:rPr lang="en-US" sz="2000" dirty="0"/>
              <a:t>: Non-LDV = 17% VMT, 63% Mobile Source NOx </a:t>
            </a:r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2000" dirty="0"/>
              <a:t>HGB</a:t>
            </a:r>
            <a:r>
              <a:rPr lang="en-US" sz="1200" dirty="0"/>
              <a:t> (2013)</a:t>
            </a:r>
            <a:r>
              <a:rPr lang="en-US" sz="2000" dirty="0"/>
              <a:t>: Non-LDV = 14% VMT, 57% Mobile Source NOx </a:t>
            </a:r>
            <a:endParaRPr lang="en-US" sz="1200" dirty="0"/>
          </a:p>
          <a:p>
            <a:pPr lvl="1">
              <a:lnSpc>
                <a:spcPct val="100000"/>
              </a:lnSpc>
              <a:spcBef>
                <a:spcPts val="200"/>
              </a:spcBef>
            </a:pPr>
            <a:r>
              <a:rPr lang="en-US" sz="2000" dirty="0"/>
              <a:t>Average = </a:t>
            </a:r>
            <a:r>
              <a:rPr lang="en-US" sz="2000" b="1" dirty="0"/>
              <a:t>15.5%</a:t>
            </a:r>
            <a:r>
              <a:rPr lang="en-US" sz="2000" dirty="0"/>
              <a:t> VMT, </a:t>
            </a:r>
            <a:r>
              <a:rPr lang="en-US" sz="2000" b="1" dirty="0"/>
              <a:t>60%</a:t>
            </a:r>
            <a:r>
              <a:rPr lang="en-US" sz="2000" dirty="0"/>
              <a:t> Mobile Source NOx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03273775-C378-C74D-A9AA-FA876B0F6A07}"/>
              </a:ext>
            </a:extLst>
          </p:cNvPr>
          <p:cNvSpPr txBox="1">
            <a:spLocks/>
          </p:cNvSpPr>
          <p:nvPr/>
        </p:nvSpPr>
        <p:spPr>
          <a:xfrm>
            <a:off x="401819" y="3319069"/>
            <a:ext cx="8516415" cy="1158684"/>
          </a:xfrm>
          <a:prstGeom prst="rect">
            <a:avLst/>
          </a:prstGeom>
        </p:spPr>
        <p:txBody>
          <a:bodyPr wrap="square" lIns="0" tIns="40339" rIns="0" bIns="40339">
            <a:spAutoFit/>
          </a:bodyPr>
          <a:lstStyle>
            <a:lvl1pPr marL="342900" indent="-342900" algn="l" defTabSz="914319" rtl="0" eaLnBrk="1" latinLnBrk="0" hangingPunct="1">
              <a:lnSpc>
                <a:spcPct val="110000"/>
              </a:lnSpc>
              <a:spcBef>
                <a:spcPts val="818"/>
              </a:spcBef>
              <a:buClr>
                <a:srgbClr val="F15B55"/>
              </a:buClr>
              <a:buFont typeface="Arial"/>
              <a:buChar char="•"/>
              <a:defRPr lang="en-US" sz="2800" b="0" i="0" kern="1200" spc="0" smtClean="0">
                <a:solidFill>
                  <a:srgbClr val="414042"/>
                </a:solidFill>
                <a:effectLst/>
                <a:latin typeface="Arial"/>
                <a:ea typeface="+mn-ea"/>
                <a:cs typeface="Arial"/>
              </a:defRPr>
            </a:lvl1pPr>
            <a:lvl2pPr marL="685739" indent="-228579" algn="l" defTabSz="914319" rtl="0" eaLnBrk="1" latinLnBrk="0" hangingPunct="1">
              <a:lnSpc>
                <a:spcPct val="110000"/>
              </a:lnSpc>
              <a:spcBef>
                <a:spcPts val="500"/>
              </a:spcBef>
              <a:buClr>
                <a:schemeClr val="accent5"/>
              </a:buClr>
              <a:buSzPct val="70000"/>
              <a:buFont typeface="Arial" panose="020B0604020202020204" pitchFamily="34" charset="0"/>
              <a:buChar char="•"/>
              <a:defRPr sz="2800" kern="1200">
                <a:solidFill>
                  <a:srgbClr val="414042"/>
                </a:solidFill>
                <a:latin typeface="Arial"/>
                <a:ea typeface="+mn-ea"/>
                <a:cs typeface="Arial"/>
              </a:defRPr>
            </a:lvl2pPr>
            <a:lvl3pPr marL="1142898" indent="-228579" algn="l" defTabSz="914319" rtl="0" eaLnBrk="1" latinLnBrk="0" hangingPunct="1">
              <a:lnSpc>
                <a:spcPct val="110000"/>
              </a:lnSpc>
              <a:spcBef>
                <a:spcPts val="500"/>
              </a:spcBef>
              <a:buClr>
                <a:srgbClr val="414042"/>
              </a:buClr>
              <a:buSzPct val="70000"/>
              <a:buFont typeface="Arial" panose="020B0604020202020204" pitchFamily="34" charset="0"/>
              <a:buChar char="•"/>
              <a:defRPr sz="2800" kern="1200">
                <a:solidFill>
                  <a:srgbClr val="414042"/>
                </a:solidFill>
                <a:latin typeface="Arial"/>
                <a:ea typeface="+mn-ea"/>
                <a:cs typeface="Arial"/>
              </a:defRPr>
            </a:lvl3pPr>
            <a:lvl4pPr marL="1600057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SzPct val="70000"/>
              <a:buFont typeface="Arial" panose="020B0604020202020204" pitchFamily="34" charset="0"/>
              <a:buChar char="•"/>
              <a:defRPr sz="2800" kern="1200">
                <a:solidFill>
                  <a:srgbClr val="414042"/>
                </a:solidFill>
                <a:latin typeface="Arial"/>
                <a:ea typeface="+mn-ea"/>
                <a:cs typeface="Arial"/>
              </a:defRPr>
            </a:lvl4pPr>
            <a:lvl5pPr marL="2057216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75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3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94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52" indent="-228579" algn="l" defTabSz="914319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lnSpc>
                <a:spcPct val="100000"/>
              </a:lnSpc>
              <a:spcBef>
                <a:spcPts val="600"/>
              </a:spcBef>
            </a:pPr>
            <a:r>
              <a:rPr lang="en-US" sz="2000" b="1" i="1" dirty="0">
                <a:solidFill>
                  <a:srgbClr val="039052"/>
                </a:solidFill>
              </a:rPr>
              <a:t>Conclusion:  </a:t>
            </a:r>
          </a:p>
          <a:p>
            <a:pPr marL="525402" lvl="1" indent="-182563">
              <a:lnSpc>
                <a:spcPct val="100000"/>
              </a:lnSpc>
              <a:spcBef>
                <a:spcPts val="600"/>
              </a:spcBef>
            </a:pPr>
            <a:r>
              <a:rPr lang="en-US" sz="2000" b="1" i="1" dirty="0">
                <a:solidFill>
                  <a:srgbClr val="039052"/>
                </a:solidFill>
              </a:rPr>
              <a:t>Electrify, don’t retrofit</a:t>
            </a:r>
          </a:p>
          <a:p>
            <a:pPr marL="525402" lvl="1" indent="-182563">
              <a:lnSpc>
                <a:spcPct val="100000"/>
              </a:lnSpc>
              <a:spcBef>
                <a:spcPts val="600"/>
              </a:spcBef>
            </a:pPr>
            <a:r>
              <a:rPr lang="en-US" sz="2000" b="1" i="1" dirty="0">
                <a:solidFill>
                  <a:srgbClr val="039052"/>
                </a:solidFill>
              </a:rPr>
              <a:t>Focus on medium- &amp; heavy-duty vehicles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DDB0DF5-808D-E44B-A782-1D75385E41CA}"/>
              </a:ext>
            </a:extLst>
          </p:cNvPr>
          <p:cNvCxnSpPr>
            <a:cxnSpLocks/>
          </p:cNvCxnSpPr>
          <p:nvPr/>
        </p:nvCxnSpPr>
        <p:spPr>
          <a:xfrm>
            <a:off x="2288680" y="2648008"/>
            <a:ext cx="730533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AEF9DAE-62DC-0C48-8C21-FD9FC69A202F}"/>
              </a:ext>
            </a:extLst>
          </p:cNvPr>
          <p:cNvCxnSpPr>
            <a:cxnSpLocks/>
          </p:cNvCxnSpPr>
          <p:nvPr/>
        </p:nvCxnSpPr>
        <p:spPr>
          <a:xfrm>
            <a:off x="3729213" y="2636454"/>
            <a:ext cx="493466" cy="211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49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782050" y="4741863"/>
            <a:ext cx="361950" cy="173037"/>
          </a:xfrm>
        </p:spPr>
        <p:txBody>
          <a:bodyPr/>
          <a:lstStyle/>
          <a:p>
            <a:fld id="{796CB93B-C569-4802-AF22-9A2B7C1E12CA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" y="4000500"/>
            <a:ext cx="579359" cy="76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409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4D5F78-1C2C-5C4F-82E6-C68409469C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1300E1-3962-C94E-AC02-B360236D4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6CB93B-C569-4802-AF22-9A2B7C1E12C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F16C170-E620-2A48-84EE-D843E5483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34323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s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1BDBE"/>
      </a:accent1>
      <a:accent2>
        <a:srgbClr val="F2B516"/>
      </a:accent2>
      <a:accent3>
        <a:srgbClr val="5FBB46"/>
      </a:accent3>
      <a:accent4>
        <a:srgbClr val="165C99"/>
      </a:accent4>
      <a:accent5>
        <a:srgbClr val="F15B4F"/>
      </a:accent5>
      <a:accent6>
        <a:srgbClr val="083050"/>
      </a:accent6>
      <a:hlink>
        <a:srgbClr val="0B2F4E"/>
      </a:hlink>
      <a:folHlink>
        <a:srgbClr val="0B2F4E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burn-ken-rap-template-sample-2017" id="{E41F352A-A98C-BB4F-88CC-6D8E33C1FA7B}" vid="{3CE78545-3BDF-CD4F-AB50-ABAFF6069E9D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ersonalized Cover Slides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1BDBE"/>
      </a:accent1>
      <a:accent2>
        <a:srgbClr val="F2B516"/>
      </a:accent2>
      <a:accent3>
        <a:srgbClr val="5FBB46"/>
      </a:accent3>
      <a:accent4>
        <a:srgbClr val="165C99"/>
      </a:accent4>
      <a:accent5>
        <a:srgbClr val="F15B4F"/>
      </a:accent5>
      <a:accent6>
        <a:srgbClr val="083050"/>
      </a:accent6>
      <a:hlink>
        <a:srgbClr val="0B2F4E"/>
      </a:hlink>
      <a:folHlink>
        <a:srgbClr val="0B2F4E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burn-ken-rap-template-sample-2017" id="{E41F352A-A98C-BB4F-88CC-6D8E33C1FA7B}" vid="{1E8C2CB4-9A1A-404F-9DBB-A78C0F1DB7CB}"/>
    </a:ext>
  </a:extLst>
</a:theme>
</file>

<file path=ppt/theme/theme3.xml><?xml version="1.0" encoding="utf-8"?>
<a:theme xmlns:a="http://schemas.openxmlformats.org/drawingml/2006/main" name="Section Break Slides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1BDBE"/>
      </a:accent1>
      <a:accent2>
        <a:srgbClr val="F2B516"/>
      </a:accent2>
      <a:accent3>
        <a:srgbClr val="5FBB46"/>
      </a:accent3>
      <a:accent4>
        <a:srgbClr val="165C99"/>
      </a:accent4>
      <a:accent5>
        <a:srgbClr val="F15B4F"/>
      </a:accent5>
      <a:accent6>
        <a:srgbClr val="083050"/>
      </a:accent6>
      <a:hlink>
        <a:srgbClr val="0B2F4E"/>
      </a:hlink>
      <a:folHlink>
        <a:srgbClr val="0B2F4E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burn-ken-rap-template-sample-2017" id="{E41F352A-A98C-BB4F-88CC-6D8E33C1FA7B}" vid="{575DAB0A-92CD-714A-B161-F1CDF9BDE88D}"/>
    </a:ext>
  </a:extLst>
</a:theme>
</file>

<file path=ppt/theme/theme4.xml><?xml version="1.0" encoding="utf-8"?>
<a:theme xmlns:a="http://schemas.openxmlformats.org/drawingml/2006/main" name="Body Slides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1BDBE"/>
      </a:accent1>
      <a:accent2>
        <a:srgbClr val="F2B516"/>
      </a:accent2>
      <a:accent3>
        <a:srgbClr val="5FBB46"/>
      </a:accent3>
      <a:accent4>
        <a:srgbClr val="165C99"/>
      </a:accent4>
      <a:accent5>
        <a:srgbClr val="F15B4F"/>
      </a:accent5>
      <a:accent6>
        <a:srgbClr val="083050"/>
      </a:accent6>
      <a:hlink>
        <a:srgbClr val="0B2F4E"/>
      </a:hlink>
      <a:folHlink>
        <a:srgbClr val="0B2F4E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/>
      <a:lstStyle>
        <a:defPPr>
          <a:defRPr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lburn-ken-rap-template-sample-2017" id="{E41F352A-A98C-BB4F-88CC-6D8E33C1FA7B}" vid="{8AF687B7-1BD8-7B47-8B20-FECC4D875C45}"/>
    </a:ext>
  </a:extLst>
</a:theme>
</file>

<file path=ppt/theme/theme5.xml><?xml version="1.0" encoding="utf-8"?>
<a:theme xmlns:a="http://schemas.openxmlformats.org/drawingml/2006/main" name="Blank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burn-ken-rap-template-sample-2017" id="{E41F352A-A98C-BB4F-88CC-6D8E33C1FA7B}" vid="{1CA8934F-20F0-3D40-A8B3-3CABA82C1311}"/>
    </a:ext>
  </a:extLst>
</a:theme>
</file>

<file path=ppt/theme/theme6.xml><?xml version="1.0" encoding="utf-8"?>
<a:theme xmlns:a="http://schemas.openxmlformats.org/drawingml/2006/main" name="Impact Slides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B2F4E"/>
      </a:hlink>
      <a:folHlink>
        <a:srgbClr val="0B2F4E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burn-ken-rap-template-sample-2017" id="{E41F352A-A98C-BB4F-88CC-6D8E33C1FA7B}" vid="{1F03A08F-4824-0C40-B693-6C92DDDB39AD}"/>
    </a:ext>
  </a:extLst>
</a:theme>
</file>

<file path=ppt/theme/theme7.xml><?xml version="1.0" encoding="utf-8"?>
<a:theme xmlns:a="http://schemas.openxmlformats.org/drawingml/2006/main" name="About RAP 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B2F4E"/>
      </a:hlink>
      <a:folHlink>
        <a:srgbClr val="0B2F4E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burn-ken-rap-template-sample-2017" id="{E41F352A-A98C-BB4F-88CC-6D8E33C1FA7B}" vid="{54302206-A6CC-AE45-A55E-F4B7A11BB507}"/>
    </a:ext>
  </a:extLst>
</a:theme>
</file>

<file path=ppt/theme/theme8.xml><?xml version="1.0" encoding="utf-8"?>
<a:theme xmlns:a="http://schemas.openxmlformats.org/drawingml/2006/main" name="Personalized About RAP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B2F4E"/>
      </a:hlink>
      <a:folHlink>
        <a:srgbClr val="0B2F4E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burn-ken-rap-template-sample-2017" id="{E41F352A-A98C-BB4F-88CC-6D8E33C1FA7B}" vid="{6C90AADA-6A29-2A4D-A90F-40C9A05D3E84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RAP Internal Documents" ma:contentTypeID="0x0101003A88EADD394739488D168D6330661816007357088E7653C940B8D62CBDB90EC16B" ma:contentTypeVersion="25" ma:contentTypeDescription="" ma:contentTypeScope="" ma:versionID="832c89545d1e7df6e1b4010493b8c0ba">
  <xsd:schema xmlns:xsd="http://www.w3.org/2001/XMLSchema" xmlns:xs="http://www.w3.org/2001/XMLSchema" xmlns:p="http://schemas.microsoft.com/office/2006/metadata/properties" xmlns:ns2="b8dc8aa5-a169-48ff-8814-5f7d69716b40" xmlns:ns3="f4f6e52a-c0e0-45d7-a32d-dc6c02011400" targetNamespace="http://schemas.microsoft.com/office/2006/metadata/properties" ma:root="true" ma:fieldsID="9860702da3e9fec34171b5d8af8462c3" ns2:_="" ns3:_="">
    <xsd:import namespace="b8dc8aa5-a169-48ff-8814-5f7d69716b40"/>
    <xsd:import namespace="f4f6e52a-c0e0-45d7-a32d-dc6c02011400"/>
    <xsd:element name="properties">
      <xsd:complexType>
        <xsd:sequence>
          <xsd:element name="documentManagement">
            <xsd:complexType>
              <xsd:all>
                <xsd:element ref="ns2:Content_x0020_Author" minOccurs="0"/>
                <xsd:element ref="ns2:Document_x0020_Status" minOccurs="0"/>
                <xsd:element ref="ns2:TaxCatchAllLabel" minOccurs="0"/>
                <xsd:element ref="ns2:l64fcf1da9ac4c5482e935154d3b167d" minOccurs="0"/>
                <xsd:element ref="ns2:o075a68547114315b395dbb1f441fc67" minOccurs="0"/>
                <xsd:element ref="ns2:h78a37d1695d4d2c9ed90c454afa8dda" minOccurs="0"/>
                <xsd:element ref="ns2:kf469aca49094485b7feea446e49b366" minOccurs="0"/>
                <xsd:element ref="ns2:TaxCatchAll" minOccurs="0"/>
                <xsd:element ref="ns2:SharedWithUsers" minOccurs="0"/>
                <xsd:element ref="ns2:SharedWithDetails" minOccurs="0"/>
                <xsd:element ref="ns2:SharingHintHash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dc8aa5-a169-48ff-8814-5f7d69716b40" elementFormDefault="qualified">
    <xsd:import namespace="http://schemas.microsoft.com/office/2006/documentManagement/types"/>
    <xsd:import namespace="http://schemas.microsoft.com/office/infopath/2007/PartnerControls"/>
    <xsd:element name="Content_x0020_Author" ma:index="2" nillable="true" ma:displayName="Content Author" ma:list="UserInfo" ma:SharePointGroup="0" ma:internalName="Content_x0020_Author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ocument_x0020_Status" ma:index="7" nillable="true" ma:displayName="Document Status" ma:default="Draft" ma:format="Dropdown" ma:internalName="Document_x0020_Status">
      <xsd:simpleType>
        <xsd:restriction base="dms:Choice">
          <xsd:enumeration value="Draft"/>
          <xsd:enumeration value="Final"/>
        </xsd:restriction>
      </xsd:simpleType>
    </xsd:element>
    <xsd:element name="TaxCatchAllLabel" ma:index="8" nillable="true" ma:displayName="Taxonomy Catch All Column1" ma:hidden="true" ma:list="{fd7044e7-12fe-4ee8-8100-005ba5623bfd}" ma:internalName="TaxCatchAllLabel" ma:readOnly="true" ma:showField="CatchAllDataLabel" ma:web="b8dc8aa5-a169-48ff-8814-5f7d69716b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64fcf1da9ac4c5482e935154d3b167d" ma:index="10" nillable="true" ma:taxonomy="true" ma:internalName="l64fcf1da9ac4c5482e935154d3b167d" ma:taxonomyFieldName="Navigation_x0020_Term" ma:displayName="Navigation Term" ma:default="47;#Communications|df4b1a3b-19fc-41dc-b149-4a7a35d55fde" ma:fieldId="{564fcf1d-a9ac-4c54-82e9-35154d3b167d}" ma:taxonomyMulti="true" ma:sspId="cd695392-cbb7-4a88-8a60-0ee82d411b6c" ma:termSetId="00008931-7c49-4f81-a619-15d06c2ec72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075a68547114315b395dbb1f441fc67" ma:index="12" nillable="true" ma:taxonomy="true" ma:internalName="o075a68547114315b395dbb1f441fc67" ma:taxonomyFieldName="Topic" ma:displayName="Topics" ma:default="" ma:fieldId="{8075a685-4711-4315-b395-dbb1f441fc67}" ma:taxonomyMulti="true" ma:sspId="cd695392-cbb7-4a88-8a60-0ee82d411b6c" ma:termSetId="afccca45-29f8-47bb-8a31-ddac0641db2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h78a37d1695d4d2c9ed90c454afa8dda" ma:index="16" nillable="true" ma:taxonomy="true" ma:internalName="h78a37d1695d4d2c9ed90c454afa8dda" ma:taxonomyFieldName="Document_x0020_Type" ma:displayName="Document Type" ma:indexed="true" ma:default="" ma:fieldId="{178a37d1-695d-4d2c-9ed9-0c454afa8dda}" ma:sspId="cd695392-cbb7-4a88-8a60-0ee82d411b6c" ma:termSetId="2f8f8432-9aa5-47e7-90b0-880be66967b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f469aca49094485b7feea446e49b366" ma:index="17" nillable="true" ma:taxonomy="true" ma:internalName="kf469aca49094485b7feea446e49b366" ma:taxonomyFieldName="RAP_x0020_Location" ma:displayName="RAP Location" ma:default="" ma:fieldId="{4f469aca-4909-4485-b7fe-ea446e49b366}" ma:taxonomyMulti="true" ma:sspId="cd695392-cbb7-4a88-8a60-0ee82d411b6c" ma:termSetId="b9990ba0-eabd-4f2b-a2c9-8253d2fa07b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9" nillable="true" ma:displayName="Taxonomy Catch All Column" ma:hidden="true" ma:list="{fd7044e7-12fe-4ee8-8100-005ba5623bfd}" ma:internalName="TaxCatchAll" ma:showField="CatchAllData" ma:web="b8dc8aa5-a169-48ff-8814-5f7d69716b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2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f6e52a-c0e0-45d7-a32d-dc6c020114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8dc8aa5-a169-48ff-8814-5f7d69716b40">
      <Value>47</Value>
    </TaxCatchAll>
    <l64fcf1da9ac4c5482e935154d3b167d xmlns="b8dc8aa5-a169-48ff-8814-5f7d69716b40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df4b1a3b-19fc-41dc-b149-4a7a35d55fde</TermId>
        </TermInfo>
      </Terms>
    </l64fcf1da9ac4c5482e935154d3b167d>
    <h78a37d1695d4d2c9ed90c454afa8dda xmlns="b8dc8aa5-a169-48ff-8814-5f7d69716b40">
      <Terms xmlns="http://schemas.microsoft.com/office/infopath/2007/PartnerControls"/>
    </h78a37d1695d4d2c9ed90c454afa8dda>
    <Content_x0020_Author xmlns="b8dc8aa5-a169-48ff-8814-5f7d69716b40">
      <UserInfo>
        <DisplayName/>
        <AccountId xsi:nil="true"/>
        <AccountType/>
      </UserInfo>
    </Content_x0020_Author>
    <kf469aca49094485b7feea446e49b366 xmlns="b8dc8aa5-a169-48ff-8814-5f7d69716b40">
      <Terms xmlns="http://schemas.microsoft.com/office/infopath/2007/PartnerControls"/>
    </kf469aca49094485b7feea446e49b366>
    <o075a68547114315b395dbb1f441fc67 xmlns="b8dc8aa5-a169-48ff-8814-5f7d69716b40">
      <Terms xmlns="http://schemas.microsoft.com/office/infopath/2007/PartnerControls"/>
    </o075a68547114315b395dbb1f441fc67>
    <Document_x0020_Status xmlns="b8dc8aa5-a169-48ff-8814-5f7d69716b40">Draft</Document_x0020_Status>
  </documentManagement>
</p:properties>
</file>

<file path=customXml/itemProps1.xml><?xml version="1.0" encoding="utf-8"?>
<ds:datastoreItem xmlns:ds="http://schemas.openxmlformats.org/officeDocument/2006/customXml" ds:itemID="{8C4F9326-FB5A-4153-BC70-C9B6B141AB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dc8aa5-a169-48ff-8814-5f7d69716b40"/>
    <ds:schemaRef ds:uri="f4f6e52a-c0e0-45d7-a32d-dc6c020114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734222-EE30-426E-894A-9F1C744A07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08D495-C7E0-4A38-82AA-3C0291B46432}">
  <ds:schemaRefs>
    <ds:schemaRef ds:uri="http://schemas.microsoft.com/office/infopath/2007/PartnerControls"/>
    <ds:schemaRef ds:uri="f4f6e52a-c0e0-45d7-a32d-dc6c02011400"/>
    <ds:schemaRef ds:uri="http://purl.org/dc/terms/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b8dc8aa5-a169-48ff-8814-5f7d69716b40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colburn-ken-rap-template-sample-2017</Template>
  <TotalTime>59291</TotalTime>
  <Words>835</Words>
  <Application>Microsoft Macintosh PowerPoint</Application>
  <PresentationFormat>On-screen Show (16:9)</PresentationFormat>
  <Paragraphs>100</Paragraphs>
  <Slides>10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7" baseType="lpstr">
      <vt:lpstr>Heiti SC Light</vt:lpstr>
      <vt:lpstr>Heiti SC Medium</vt:lpstr>
      <vt:lpstr>Arial</vt:lpstr>
      <vt:lpstr>Arial Black</vt:lpstr>
      <vt:lpstr>Calibri</vt:lpstr>
      <vt:lpstr>Georgia</vt:lpstr>
      <vt:lpstr>STHeiti</vt:lpstr>
      <vt:lpstr>Wingdings</vt:lpstr>
      <vt:lpstr>Cover Slides</vt:lpstr>
      <vt:lpstr>Personalized Cover Slides</vt:lpstr>
      <vt:lpstr>Section Break Slides</vt:lpstr>
      <vt:lpstr>Body Slides</vt:lpstr>
      <vt:lpstr>Blank Slide</vt:lpstr>
      <vt:lpstr>Impact Slides</vt:lpstr>
      <vt:lpstr>About RAP </vt:lpstr>
      <vt:lpstr>Personalized About RAP</vt:lpstr>
      <vt:lpstr>Worksheet</vt:lpstr>
      <vt:lpstr>Future Directions for TERP</vt:lpstr>
      <vt:lpstr>Think Ahead – Avoid Stranded Cost Risks</vt:lpstr>
      <vt:lpstr>PowerPoint Presentation</vt:lpstr>
      <vt:lpstr>PowerPoint Presentation</vt:lpstr>
      <vt:lpstr>PowerPoint Presentation</vt:lpstr>
      <vt:lpstr>Consider Cost &amp; Emissions Over Time…</vt:lpstr>
      <vt:lpstr>Focus on Medium- &amp; Heavy-Duty Vehicles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 Regulation in  the US: A Guide</dc:title>
  <dc:subject/>
  <dc:creator>Ken Colburn</dc:creator>
  <cp:keywords/>
  <dc:description/>
  <cp:lastModifiedBy>Ken Colburn</cp:lastModifiedBy>
  <cp:revision>440</cp:revision>
  <cp:lastPrinted>2019-10-14T18:54:33Z</cp:lastPrinted>
  <dcterms:created xsi:type="dcterms:W3CDTF">2017-07-15T16:45:30Z</dcterms:created>
  <dcterms:modified xsi:type="dcterms:W3CDTF">2019-11-12T17:39:05Z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0x0101003A88EADD394739488D168D6330661816007357088E7653C940B8D62CBDB90EC16B</vt:lpwstr>
  </property>
  <property fmtid="{D5CDD505-2E9C-101B-9397-08002B2CF9AE}" pid="3" name="Navigation Term">
    <vt:lpwstr>47;#Communications|df4b1a3b-19fc-41dc-b149-4a7a35d55fde</vt:lpwstr>
  </property>
  <property fmtid="{D5CDD505-2E9C-101B-9397-08002B2CF9AE}" pid="4" name="m59841eafb2942339a5261151a433186">
    <vt:lpwstr/>
  </property>
  <property fmtid="{D5CDD505-2E9C-101B-9397-08002B2CF9AE}" pid="5" name="Topic">
    <vt:lpwstr/>
  </property>
  <property fmtid="{D5CDD505-2E9C-101B-9397-08002B2CF9AE}" pid="6" name="Document Type">
    <vt:lpwstr/>
  </property>
  <property fmtid="{D5CDD505-2E9C-101B-9397-08002B2CF9AE}" pid="7" name="RAP Location">
    <vt:lpwstr/>
  </property>
  <property fmtid="{D5CDD505-2E9C-101B-9397-08002B2CF9AE}" pid="8" name="RAP Authors">
    <vt:lpwstr/>
  </property>
</Properties>
</file>