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0" r:id="rId1"/>
    <p:sldMasterId id="2147483683" r:id="rId2"/>
    <p:sldMasterId id="2147483662" r:id="rId3"/>
  </p:sldMasterIdLst>
  <p:notesMasterIdLst>
    <p:notesMasterId r:id="rId44"/>
  </p:notesMasterIdLst>
  <p:handoutMasterIdLst>
    <p:handoutMasterId r:id="rId45"/>
  </p:handoutMasterIdLst>
  <p:sldIdLst>
    <p:sldId id="719" r:id="rId4"/>
    <p:sldId id="720" r:id="rId5"/>
    <p:sldId id="721" r:id="rId6"/>
    <p:sldId id="722" r:id="rId7"/>
    <p:sldId id="752" r:id="rId8"/>
    <p:sldId id="830" r:id="rId9"/>
    <p:sldId id="820" r:id="rId10"/>
    <p:sldId id="795" r:id="rId11"/>
    <p:sldId id="796" r:id="rId12"/>
    <p:sldId id="797" r:id="rId13"/>
    <p:sldId id="798" r:id="rId14"/>
    <p:sldId id="799" r:id="rId15"/>
    <p:sldId id="800" r:id="rId16"/>
    <p:sldId id="801" r:id="rId17"/>
    <p:sldId id="809" r:id="rId18"/>
    <p:sldId id="818" r:id="rId19"/>
    <p:sldId id="825" r:id="rId20"/>
    <p:sldId id="764" r:id="rId21"/>
    <p:sldId id="728" r:id="rId22"/>
    <p:sldId id="810" r:id="rId23"/>
    <p:sldId id="823" r:id="rId24"/>
    <p:sldId id="819" r:id="rId25"/>
    <p:sldId id="803" r:id="rId26"/>
    <p:sldId id="786" r:id="rId27"/>
    <p:sldId id="812" r:id="rId28"/>
    <p:sldId id="826" r:id="rId29"/>
    <p:sldId id="735" r:id="rId30"/>
    <p:sldId id="824" r:id="rId31"/>
    <p:sldId id="814" r:id="rId32"/>
    <p:sldId id="816" r:id="rId33"/>
    <p:sldId id="817" r:id="rId34"/>
    <p:sldId id="739" r:id="rId35"/>
    <p:sldId id="755" r:id="rId36"/>
    <p:sldId id="756" r:id="rId37"/>
    <p:sldId id="740" r:id="rId38"/>
    <p:sldId id="827" r:id="rId39"/>
    <p:sldId id="783" r:id="rId40"/>
    <p:sldId id="828" r:id="rId41"/>
    <p:sldId id="750" r:id="rId42"/>
    <p:sldId id="811" r:id="rId43"/>
  </p:sldIdLst>
  <p:sldSz cx="9144000" cy="6858000" type="screen4x3"/>
  <p:notesSz cx="9296400" cy="7010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sz="4000" kern="1200">
        <a:solidFill>
          <a:schemeClr val="bg1"/>
        </a:solidFill>
        <a:latin typeface="Arial" charset="0"/>
        <a:ea typeface="ＭＳ Ｐゴシック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orient="horz" pos="3744" userDrawn="1">
          <p15:clr>
            <a:srgbClr val="A4A3A4"/>
          </p15:clr>
        </p15:guide>
        <p15:guide id="5" pos="384" userDrawn="1">
          <p15:clr>
            <a:srgbClr val="A4A3A4"/>
          </p15:clr>
        </p15:guide>
        <p15:guide id="6" pos="36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, Qinbo" initials="LQ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6DB9"/>
    <a:srgbClr val="0070C0"/>
    <a:srgbClr val="1277BD"/>
    <a:srgbClr val="7B3F3F"/>
    <a:srgbClr val="CCFFFF"/>
    <a:srgbClr val="CCCCFF"/>
    <a:srgbClr val="CCECFF"/>
    <a:srgbClr val="0000FF"/>
    <a:srgbClr val="844C4C"/>
    <a:srgbClr val="60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5" autoAdjust="0"/>
    <p:restoredTop sz="92260" autoAdjust="0"/>
  </p:normalViewPr>
  <p:slideViewPr>
    <p:cSldViewPr>
      <p:cViewPr>
        <p:scale>
          <a:sx n="66" d="100"/>
          <a:sy n="66" d="100"/>
        </p:scale>
        <p:origin x="1195" y="379"/>
      </p:cViewPr>
      <p:guideLst>
        <p:guide orient="horz" pos="912"/>
        <p:guide orient="horz" pos="3744"/>
        <p:guide pos="384"/>
        <p:guide pos="36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-3936"/>
    </p:cViewPr>
  </p:sorterViewPr>
  <p:notesViewPr>
    <p:cSldViewPr>
      <p:cViewPr>
        <p:scale>
          <a:sx n="115" d="100"/>
          <a:sy n="115" d="100"/>
        </p:scale>
        <p:origin x="1638" y="-54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028866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t" anchorCtr="0" compatLnSpc="1">
            <a:prstTxWarp prst="textNoShape">
              <a:avLst/>
            </a:prstTxWarp>
          </a:bodyPr>
          <a:lstStyle>
            <a:lvl1pPr algn="l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536" y="1"/>
            <a:ext cx="4028864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t" anchorCtr="0" compatLnSpc="1">
            <a:prstTxWarp prst="textNoShape">
              <a:avLst/>
            </a:prstTxWarp>
          </a:bodyPr>
          <a:lstStyle>
            <a:lvl1pPr algn="r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1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59640"/>
            <a:ext cx="4028866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b" anchorCtr="0" compatLnSpc="1">
            <a:prstTxWarp prst="textNoShape">
              <a:avLst/>
            </a:prstTxWarp>
          </a:bodyPr>
          <a:lstStyle>
            <a:lvl1pPr algn="l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1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536" y="6659640"/>
            <a:ext cx="4028864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b" anchorCtr="0" compatLnSpc="1">
            <a:prstTxWarp prst="textNoShape">
              <a:avLst/>
            </a:prstTxWarp>
          </a:bodyPr>
          <a:lstStyle>
            <a:lvl1pPr algn="r" defTabSz="936675">
              <a:defRPr sz="1200" b="1"/>
            </a:lvl1pPr>
          </a:lstStyle>
          <a:p>
            <a:fld id="{2597125C-EB78-4C40-B5B7-4E47F8F0458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8818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028866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t" anchorCtr="0" compatLnSpc="1">
            <a:prstTxWarp prst="textNoShape">
              <a:avLst/>
            </a:prstTxWarp>
          </a:bodyPr>
          <a:lstStyle>
            <a:lvl1pPr algn="l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536" y="1"/>
            <a:ext cx="4028864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t" anchorCtr="0" compatLnSpc="1">
            <a:prstTxWarp prst="textNoShape">
              <a:avLst/>
            </a:prstTxWarp>
          </a:bodyPr>
          <a:lstStyle>
            <a:lvl1pPr algn="r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6542" y="3330422"/>
            <a:ext cx="6823319" cy="315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59640"/>
            <a:ext cx="4028866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b" anchorCtr="0" compatLnSpc="1">
            <a:prstTxWarp prst="textNoShape">
              <a:avLst/>
            </a:prstTxWarp>
          </a:bodyPr>
          <a:lstStyle>
            <a:lvl1pPr algn="l" defTabSz="936675">
              <a:defRPr sz="1200" b="1">
                <a:latin typeface="Arial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536" y="6659640"/>
            <a:ext cx="4028864" cy="35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4" tIns="46877" rIns="93754" bIns="46877" numCol="1" anchor="b" anchorCtr="0" compatLnSpc="1">
            <a:prstTxWarp prst="textNoShape">
              <a:avLst/>
            </a:prstTxWarp>
          </a:bodyPr>
          <a:lstStyle>
            <a:lvl1pPr algn="r" defTabSz="936675">
              <a:defRPr sz="1200" b="1"/>
            </a:lvl1pPr>
          </a:lstStyle>
          <a:p>
            <a:fld id="{34C84C95-1DB5-4955-A471-FC57A079699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76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48" charset="-128"/>
        <a:cs typeface="ＭＳ Ｐゴシック" pitchFamily="4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ERCOT_ISO/status/1019707443906011138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Howdy! It my pleasure to give you the “state of the state” update for 2018…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131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the input</a:t>
            </a:r>
            <a:r>
              <a:rPr lang="en-US" baseline="0" dirty="0" smtClean="0"/>
              <a:t> screen for the Global Parameters: # of floors, # bedrooms, orientation, SHGC, U-value,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3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the input screens when the user enters duct testing information, as well as information about the roof, ceiling,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599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Inputs for the information</a:t>
            </a:r>
            <a:r>
              <a:rPr lang="en-US" baseline="0" dirty="0" smtClean="0"/>
              <a:t> describing the Foundation insulation (if any), A/C efficiency, Heating and Water Heating efficiency.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64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the user enters all the information</a:t>
            </a:r>
            <a:r>
              <a:rPr lang="en-US" baseline="0" dirty="0" smtClean="0"/>
              <a:t> IC3 calculates whether or not the residence meets or exceeds code compliance using the Simulated Performance Alternative Path…</a:t>
            </a:r>
          </a:p>
          <a:p>
            <a:r>
              <a:rPr lang="en-US" baseline="0" dirty="0" smtClean="0"/>
              <a:t>+ in the example this house performs 1% above the performance of a house with similar features that meets the IECC code.</a:t>
            </a:r>
          </a:p>
          <a:p>
            <a:r>
              <a:rPr lang="en-US" baseline="0" dirty="0" smtClean="0"/>
              <a:t>+ IC3 also shows the </a:t>
            </a:r>
            <a:r>
              <a:rPr lang="en-US" baseline="0" dirty="0" err="1" smtClean="0"/>
              <a:t>Nox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SOx</a:t>
            </a:r>
            <a:r>
              <a:rPr lang="en-US" baseline="0" dirty="0" smtClean="0"/>
              <a:t> and CO2 emissions reductions for the house versus a house that meets code.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914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user can then print the IC3</a:t>
            </a:r>
            <a:r>
              <a:rPr lang="en-US" baseline="0" dirty="0" smtClean="0"/>
              <a:t> certificate and attach to the electrical panel for the house to serve as a permanent record that this house was built incompliance with the IECC</a:t>
            </a:r>
          </a:p>
          <a:p>
            <a:r>
              <a:rPr lang="en-US" baseline="0" dirty="0" smtClean="0"/>
              <a:t>+ The certificate includes the certificate # in case the current or future homeowner wants to learn more about their house.</a:t>
            </a:r>
          </a:p>
          <a:p>
            <a:r>
              <a:rPr lang="en-US" baseline="0" dirty="0" smtClean="0"/>
              <a:t>+ The ESL maintains a database of all houses entered into IC3.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10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ESL</a:t>
            </a:r>
            <a:r>
              <a:rPr lang="en-US" baseline="0" dirty="0" smtClean="0">
                <a:solidFill>
                  <a:schemeClr val="tx1"/>
                </a:solidFill>
              </a:rPr>
              <a:t> has had to update and modify IC3 for use by the different versions of the IECC as they have been released and adopted for use by the State of Texas.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+ Here’s</a:t>
            </a:r>
            <a:r>
              <a:rPr lang="en-US" baseline="0" dirty="0" smtClean="0">
                <a:solidFill>
                  <a:schemeClr val="tx1"/>
                </a:solidFill>
              </a:rPr>
              <a:t> a look at the certificates from IC3 for 2016 through 2018.</a:t>
            </a:r>
          </a:p>
          <a:p>
            <a:r>
              <a:rPr lang="en-US" baseline="0" dirty="0" smtClean="0">
                <a:solidFill>
                  <a:schemeClr val="tx1"/>
                </a:solidFill>
              </a:rPr>
              <a:t>+ Use of the 2015 IECC actually began as soon as it was adopted in September 2016. </a:t>
            </a:r>
          </a:p>
          <a:p>
            <a:r>
              <a:rPr lang="en-US" baseline="0" dirty="0" smtClean="0">
                <a:solidFill>
                  <a:schemeClr val="tx1"/>
                </a:solidFill>
              </a:rPr>
              <a:t>+ Use of the new Energy Rating Index “ERI index” is also shown, lagging behind the 2015 performance path.</a:t>
            </a:r>
          </a:p>
          <a:p>
            <a:endParaRPr lang="en-US" b="1" baseline="0" dirty="0" smtClean="0">
              <a:solidFill>
                <a:schemeClr val="tx1"/>
              </a:solidFill>
            </a:endParaRPr>
          </a:p>
          <a:p>
            <a:r>
              <a:rPr lang="en-US" b="1" baseline="0" dirty="0" smtClean="0">
                <a:solidFill>
                  <a:schemeClr val="tx1"/>
                </a:solidFill>
              </a:rPr>
              <a:t>201</a:t>
            </a:r>
            <a:r>
              <a:rPr lang="en-US" b="1" dirty="0" smtClean="0">
                <a:solidFill>
                  <a:schemeClr val="tx1"/>
                </a:solidFill>
              </a:rPr>
              <a:t>6</a:t>
            </a:r>
            <a:r>
              <a:rPr lang="en-US" b="1" baseline="0" dirty="0" smtClean="0">
                <a:solidFill>
                  <a:schemeClr val="tx1"/>
                </a:solidFill>
              </a:rPr>
              <a:t> Total</a:t>
            </a:r>
          </a:p>
          <a:p>
            <a:r>
              <a:rPr lang="en-US" baseline="0" dirty="0" err="1" smtClean="0">
                <a:solidFill>
                  <a:schemeClr val="tx1"/>
                </a:solidFill>
              </a:rPr>
              <a:t>ERI</a:t>
            </a:r>
            <a:r>
              <a:rPr lang="en-US" baseline="0" dirty="0" smtClean="0">
                <a:solidFill>
                  <a:schemeClr val="tx1"/>
                </a:solidFill>
              </a:rPr>
              <a:t>: 480</a:t>
            </a:r>
          </a:p>
          <a:p>
            <a:r>
              <a:rPr lang="en-US" baseline="0" dirty="0" smtClean="0">
                <a:solidFill>
                  <a:schemeClr val="tx1"/>
                </a:solidFill>
              </a:rPr>
              <a:t>2015 IECC: 3,183</a:t>
            </a:r>
          </a:p>
          <a:p>
            <a:endParaRPr lang="en-US" b="1" baseline="0" dirty="0" smtClean="0">
              <a:solidFill>
                <a:schemeClr val="tx1"/>
              </a:solidFill>
            </a:endParaRPr>
          </a:p>
          <a:p>
            <a:r>
              <a:rPr lang="en-US" b="1" baseline="0" dirty="0" smtClean="0">
                <a:solidFill>
                  <a:schemeClr val="tx1"/>
                </a:solidFill>
              </a:rPr>
              <a:t>2017 Total</a:t>
            </a:r>
          </a:p>
          <a:p>
            <a:r>
              <a:rPr lang="en-US" baseline="0" dirty="0" err="1" smtClean="0">
                <a:solidFill>
                  <a:schemeClr val="tx1"/>
                </a:solidFill>
              </a:rPr>
              <a:t>ERI</a:t>
            </a:r>
            <a:r>
              <a:rPr lang="en-US" baseline="0" dirty="0" smtClean="0">
                <a:solidFill>
                  <a:schemeClr val="tx1"/>
                </a:solidFill>
              </a:rPr>
              <a:t>: 1,030</a:t>
            </a:r>
          </a:p>
          <a:p>
            <a:r>
              <a:rPr lang="en-US" baseline="0" dirty="0" smtClean="0">
                <a:solidFill>
                  <a:schemeClr val="tx1"/>
                </a:solidFill>
              </a:rPr>
              <a:t>2015 </a:t>
            </a:r>
            <a:r>
              <a:rPr lang="en-US" baseline="0" dirty="0" err="1" smtClean="0">
                <a:solidFill>
                  <a:schemeClr val="tx1"/>
                </a:solidFill>
              </a:rPr>
              <a:t>IECC</a:t>
            </a:r>
            <a:r>
              <a:rPr lang="en-US" baseline="0" dirty="0" smtClean="0">
                <a:solidFill>
                  <a:schemeClr val="tx1"/>
                </a:solidFill>
              </a:rPr>
              <a:t>: 9,450</a:t>
            </a:r>
          </a:p>
          <a:p>
            <a:endParaRPr lang="en-US" baseline="0" dirty="0" smtClean="0">
              <a:solidFill>
                <a:schemeClr val="tx1"/>
              </a:solidFill>
            </a:endParaRPr>
          </a:p>
          <a:p>
            <a:r>
              <a:rPr lang="en-US" b="1" baseline="0" dirty="0" smtClean="0">
                <a:solidFill>
                  <a:schemeClr val="tx1"/>
                </a:solidFill>
              </a:rPr>
              <a:t>2018 Total</a:t>
            </a:r>
          </a:p>
          <a:p>
            <a:r>
              <a:rPr lang="en-US" baseline="0" dirty="0" err="1" smtClean="0">
                <a:solidFill>
                  <a:schemeClr val="tx1"/>
                </a:solidFill>
              </a:rPr>
              <a:t>ERI</a:t>
            </a:r>
            <a:r>
              <a:rPr lang="en-US" baseline="0" dirty="0" smtClean="0">
                <a:solidFill>
                  <a:schemeClr val="tx1"/>
                </a:solidFill>
              </a:rPr>
              <a:t>: 658</a:t>
            </a:r>
          </a:p>
          <a:p>
            <a:r>
              <a:rPr lang="en-US" baseline="0" dirty="0" smtClean="0">
                <a:solidFill>
                  <a:schemeClr val="tx1"/>
                </a:solidFill>
              </a:rPr>
              <a:t>2015 </a:t>
            </a:r>
            <a:r>
              <a:rPr lang="en-US" baseline="0" dirty="0" err="1" smtClean="0">
                <a:solidFill>
                  <a:schemeClr val="tx1"/>
                </a:solidFill>
              </a:rPr>
              <a:t>IECC</a:t>
            </a:r>
            <a:r>
              <a:rPr lang="en-US" baseline="0" dirty="0" smtClean="0">
                <a:solidFill>
                  <a:schemeClr val="tx1"/>
                </a:solidFill>
              </a:rPr>
              <a:t>: 6,316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314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Single</a:t>
            </a:r>
            <a:r>
              <a:rPr lang="en-US" baseline="0" dirty="0" smtClean="0"/>
              <a:t> Family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NOx emissions reduction (</a:t>
            </a:r>
            <a:r>
              <a:rPr lang="en-US" baseline="0" dirty="0" err="1" smtClean="0"/>
              <a:t>baseyear</a:t>
            </a:r>
            <a:r>
              <a:rPr lang="en-US" baseline="0" dirty="0" smtClean="0"/>
              <a:t> 2008 for the </a:t>
            </a:r>
            <a:r>
              <a:rPr lang="en-US" baseline="0" dirty="0" err="1" smtClean="0"/>
              <a:t>nox</a:t>
            </a:r>
            <a:r>
              <a:rPr lang="en-US" baseline="0" dirty="0" smtClean="0"/>
              <a:t> emission reduction)</a:t>
            </a:r>
          </a:p>
          <a:p>
            <a:endParaRPr lang="en-US" baseline="0" dirty="0" smtClean="0"/>
          </a:p>
          <a:p>
            <a:r>
              <a:rPr lang="en-US" baseline="0" dirty="0" smtClean="0"/>
              <a:t>Number of cars are calculated by multiply 760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50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4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859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The number of "Completed Wind Projects"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653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TERP group at the Energy Systems Lab, which is part of the TEES consists of faculty, staff and students.</a:t>
            </a:r>
          </a:p>
          <a:p>
            <a:r>
              <a:rPr lang="en-US" baseline="0" dirty="0" smtClean="0"/>
              <a:t>+ </a:t>
            </a:r>
            <a:r>
              <a:rPr lang="en-US" baseline="0" dirty="0" err="1" smtClean="0"/>
              <a:t>CoPIs</a:t>
            </a:r>
            <a:r>
              <a:rPr lang="en-US" baseline="0" dirty="0" smtClean="0"/>
              <a:t> for the TERP program are Bahman </a:t>
            </a:r>
            <a:r>
              <a:rPr lang="en-US" baseline="0" dirty="0" err="1" smtClean="0"/>
              <a:t>Yazdani</a:t>
            </a:r>
            <a:r>
              <a:rPr lang="en-US" baseline="0" dirty="0" smtClean="0"/>
              <a:t> and Prof. Juan-Carlos Baltazar.</a:t>
            </a:r>
          </a:p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baseline="0" dirty="0" smtClean="0"/>
              <a:t>+ TERP staff include: Dr. </a:t>
            </a:r>
            <a:r>
              <a:rPr lang="en-US" baseline="0" dirty="0" err="1" smtClean="0"/>
              <a:t>G</a:t>
            </a:r>
            <a:r>
              <a:rPr lang="en-US" sz="1200" kern="0" dirty="0" err="1" smtClean="0">
                <a:solidFill>
                  <a:srgbClr val="000000"/>
                </a:solidFill>
                <a:latin typeface="Arial"/>
              </a:rPr>
              <a:t>ali</a:t>
            </a:r>
            <a:r>
              <a:rPr lang="en-US" sz="12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Arial"/>
              </a:rPr>
              <a:t>Zilbershtein</a:t>
            </a:r>
            <a:r>
              <a:rPr lang="en-US" sz="1200" kern="0" dirty="0" smtClean="0">
                <a:solidFill>
                  <a:srgbClr val="000000"/>
                </a:solidFill>
                <a:latin typeface="Arial"/>
              </a:rPr>
              <a:t>, Shirley Ellis, Patrick Parker, and Angela Rowell</a:t>
            </a:r>
          </a:p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sz="1200" kern="0" dirty="0" smtClean="0">
                <a:solidFill>
                  <a:srgbClr val="000000"/>
                </a:solidFill>
                <a:latin typeface="Arial"/>
              </a:rPr>
              <a:t>+ TERP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</a:rPr>
              <a:t> students include Dr. Minjae Shin (now at Univ. of Alabama),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</a:rPr>
              <a:t>Farshad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kern="0" baseline="0" dirty="0" err="1" smtClean="0">
                <a:solidFill>
                  <a:srgbClr val="000000"/>
                </a:solidFill>
                <a:latin typeface="Arial"/>
              </a:rPr>
              <a:t>Kheiri</a:t>
            </a:r>
            <a:r>
              <a:rPr lang="en-US" sz="1200" kern="0" baseline="0" dirty="0" smtClean="0">
                <a:solidFill>
                  <a:srgbClr val="000000"/>
                </a:solidFill>
                <a:latin typeface="Arial"/>
              </a:rPr>
              <a:t>, Qinbo Li, Sungkyun Jung and Chul</a:t>
            </a:r>
          </a:p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sz="1200" kern="0" baseline="0" dirty="0" smtClean="0">
                <a:solidFill>
                  <a:srgbClr val="000000"/>
                </a:solidFill>
                <a:latin typeface="Arial"/>
              </a:rPr>
              <a:t>+ </a:t>
            </a:r>
            <a:r>
              <a:rPr lang="en-US" baseline="0" dirty="0" smtClean="0"/>
              <a:t>The ESL also would like acknowledge significant contributions by TCEQ (Vince </a:t>
            </a:r>
            <a:r>
              <a:rPr lang="en-US" baseline="0" dirty="0" err="1" smtClean="0"/>
              <a:t>Meiller</a:t>
            </a:r>
            <a:r>
              <a:rPr lang="en-US" baseline="0" dirty="0" smtClean="0"/>
              <a:t>, Bob Gifford), </a:t>
            </a:r>
          </a:p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baseline="0" dirty="0" smtClean="0"/>
              <a:t>    PUCT (Katie Rich, Therese Harris), SECO (Dub Taylor, Stephen Ross), ERCOT (Paul Wattles, Conner Anderson).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818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mtClean="0"/>
              <a:t>The number of "Announced and</a:t>
            </a:r>
            <a:r>
              <a:rPr lang="en-US" altLang="ko-KR" baseline="0" smtClean="0"/>
              <a:t> Retired</a:t>
            </a:r>
            <a:r>
              <a:rPr lang="en-US" altLang="ko-KR" smtClean="0"/>
              <a:t> Wind Projects"</a:t>
            </a:r>
          </a:p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85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effectLst/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The Electric Reliability Council of Texas (ERCOT), the electric grid that serves most of Texas, set back-to-back hourly </a:t>
            </a:r>
            <a:r>
              <a:rPr lang="en-US" sz="2000" kern="1200" dirty="0" smtClean="0">
                <a:solidFill>
                  <a:schemeClr val="tx1"/>
                </a:solidFill>
                <a:effectLst/>
                <a:latin typeface="Times" pitchFamily="16" charset="0"/>
                <a:ea typeface="ＭＳ Ｐゴシック" pitchFamily="48" charset="-128"/>
                <a:cs typeface="ＭＳ Ｐゴシック" pitchFamily="48" charset="-128"/>
                <a:hlinkClick r:id="rId3"/>
              </a:rPr>
              <a:t>system-wide peak demand records</a:t>
            </a:r>
            <a:r>
              <a:rPr lang="en-US" sz="2000" kern="1200" dirty="0" smtClean="0">
                <a:solidFill>
                  <a:schemeClr val="tx1"/>
                </a:solidFill>
                <a:effectLst/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 on Wednesday, July 18, 2018, and for the first time exceeded 72,000 MW of electricity demand.</a:t>
            </a:r>
            <a:endParaRPr lang="ko-KR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404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71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2085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The 2010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eGrid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 table describes distribution of the NOx emission reductions per CM zone for each county in Texas.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Images show the same county-wide NOx emissions distribution from West, North, South, and Houston, respectively.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2646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This is our new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eGRID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 from 2010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eGRID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The 2016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eGrid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 table describes distribution of the NOx emission reductions per CM zone for each county in Texas.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" pitchFamily="16" charset="0"/>
                <a:ea typeface="ＭＳ Ｐゴシック" pitchFamily="48" charset="-128"/>
                <a:cs typeface="ＭＳ Ｐゴシック" pitchFamily="48" charset="-128"/>
              </a:rPr>
              <a:t>Images show the same county-wide NOx emissions distribution from West, North, South, and Houston, respectively.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9863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0704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446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2009 – 2016 OSP </a:t>
            </a:r>
            <a:r>
              <a:rPr lang="en-US" dirty="0" err="1" smtClean="0"/>
              <a:t>Nox</a:t>
            </a:r>
            <a:r>
              <a:rPr lang="en-US" dirty="0" smtClean="0"/>
              <a:t> Emissions were calculated using 2010 </a:t>
            </a:r>
            <a:r>
              <a:rPr lang="en-US" dirty="0" err="1" smtClean="0"/>
              <a:t>eGRID</a:t>
            </a:r>
            <a:r>
              <a:rPr lang="en-US" dirty="0" smtClean="0"/>
              <a:t> which was developed based on EPA </a:t>
            </a:r>
            <a:r>
              <a:rPr lang="en-US" baseline="0" dirty="0" smtClean="0"/>
              <a:t>scenario.</a:t>
            </a:r>
          </a:p>
          <a:p>
            <a:endParaRPr lang="en-US" baseline="0" dirty="0" smtClean="0"/>
          </a:p>
          <a:p>
            <a:r>
              <a:rPr lang="en-US" baseline="0" dirty="0" smtClean="0"/>
              <a:t>2017 OSP </a:t>
            </a:r>
            <a:r>
              <a:rPr lang="en-US" baseline="0" dirty="0" err="1" smtClean="0"/>
              <a:t>Nox</a:t>
            </a:r>
            <a:r>
              <a:rPr lang="en-US" baseline="0" dirty="0" smtClean="0"/>
              <a:t> Emissions were calculated using the new 2016 </a:t>
            </a:r>
            <a:r>
              <a:rPr lang="en-US" baseline="0" dirty="0" err="1" smtClean="0"/>
              <a:t>eGRID</a:t>
            </a:r>
            <a:r>
              <a:rPr lang="en-US" baseline="0" dirty="0" smtClean="0"/>
              <a:t> that was developed based in part on real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100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data is from "ERCOT's Renewable Energy Credit Program Information (REC)".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45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</a:t>
            </a:r>
            <a:r>
              <a:rPr lang="en-US" baseline="0" dirty="0" smtClean="0"/>
              <a:t> ESL’s legislative responsibilities started in 2001 with the 77</a:t>
            </a:r>
            <a:r>
              <a:rPr lang="en-US" baseline="30000" dirty="0" smtClean="0"/>
              <a:t>th</a:t>
            </a:r>
            <a:r>
              <a:rPr lang="en-US" baseline="0" dirty="0" smtClean="0"/>
              <a:t> Legislature through Senate Bill 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was amended in 2003 (78</a:t>
            </a:r>
            <a:r>
              <a:rPr lang="en-US" baseline="30000" dirty="0" smtClean="0"/>
              <a:t>th</a:t>
            </a:r>
            <a:r>
              <a:rPr lang="en-US" baseline="0" dirty="0" smtClean="0"/>
              <a:t> Legislature) with new duties through HB 1365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Amended again in 2005 (79</a:t>
            </a:r>
            <a:r>
              <a:rPr lang="en-US" baseline="30000" dirty="0" smtClean="0"/>
              <a:t>th</a:t>
            </a:r>
            <a:r>
              <a:rPr lang="en-US" baseline="0" dirty="0" smtClean="0"/>
              <a:t> Legislature) with more duties, including: creditable NOx emissions calculations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Amended in 2007 (80</a:t>
            </a:r>
            <a:r>
              <a:rPr lang="en-US" baseline="30000" dirty="0" smtClean="0"/>
              <a:t>th</a:t>
            </a:r>
            <a:r>
              <a:rPr lang="en-US" baseline="0" dirty="0" smtClean="0"/>
              <a:t> Legislature) additional duties include: Recommendation for new IECC versions to SECO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Amended in 2009 (81</a:t>
            </a:r>
            <a:r>
              <a:rPr lang="en-US" baseline="30000" dirty="0" smtClean="0"/>
              <a:t>st</a:t>
            </a:r>
            <a:r>
              <a:rPr lang="en-US" baseline="0" dirty="0" smtClean="0"/>
              <a:t> Legislature) extended dates of TERP to 2019, including direct contract for NOx emissions reductions from TCEQ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Amended in 2011 (82</a:t>
            </a:r>
            <a:r>
              <a:rPr lang="en-US" baseline="30000" dirty="0" smtClean="0"/>
              <a:t>nd</a:t>
            </a:r>
            <a:r>
              <a:rPr lang="en-US" baseline="0" dirty="0" smtClean="0"/>
              <a:t> Legislature) extended duties with NOx calculations for municipalities, political subdivisions,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 new amendments in 2013.</a:t>
            </a:r>
          </a:p>
          <a:p>
            <a:pPr marL="1714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Amended in 2015 (84</a:t>
            </a:r>
            <a:r>
              <a:rPr lang="en-US" baseline="30000" dirty="0" smtClean="0"/>
              <a:t>th</a:t>
            </a:r>
            <a:r>
              <a:rPr lang="en-US" baseline="0" dirty="0" smtClean="0"/>
              <a:t> Legislature):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ＭＳ Ｐゴシック" pitchFamily="48" charset="-128"/>
                <a:cs typeface="Arial" charset="0"/>
              </a:rPr>
              <a:t>HB 1736 Section 1 Establishes the 2015 energy codes as the TBEPS effective.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 new amendments in 2017.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372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Solar PV – non utility</a:t>
            </a:r>
            <a:r>
              <a:rPr lang="en-US" altLang="ko-KR" baseline="0" dirty="0" smtClean="0"/>
              <a:t> scale : </a:t>
            </a:r>
            <a:r>
              <a:rPr lang="en-US" altLang="ko-KR" baseline="0" dirty="0" err="1" smtClean="0"/>
              <a:t>NREL</a:t>
            </a:r>
            <a:r>
              <a:rPr lang="en-US" altLang="ko-KR" baseline="0" dirty="0" smtClean="0"/>
              <a:t> data</a:t>
            </a:r>
          </a:p>
          <a:p>
            <a:r>
              <a:rPr lang="en-US" altLang="ko-KR" baseline="0" dirty="0" smtClean="0"/>
              <a:t>Solar PV – utility scale : </a:t>
            </a:r>
            <a:r>
              <a:rPr lang="en-US" altLang="ko-KR" baseline="0" dirty="0" err="1" smtClean="0"/>
              <a:t>ERCOT</a:t>
            </a:r>
            <a:r>
              <a:rPr lang="en-US" altLang="ko-KR" baseline="0" dirty="0" smtClean="0"/>
              <a:t> data</a:t>
            </a:r>
          </a:p>
          <a:p>
            <a:r>
              <a:rPr lang="en-US" altLang="ko-KR" baseline="0" dirty="0" smtClean="0"/>
              <a:t>Biomass : </a:t>
            </a:r>
            <a:r>
              <a:rPr lang="en-US" altLang="ko-KR" baseline="0" dirty="0" err="1" smtClean="0"/>
              <a:t>ERCOT</a:t>
            </a:r>
            <a:r>
              <a:rPr lang="en-US" altLang="ko-KR" baseline="0" dirty="0" smtClean="0"/>
              <a:t> data</a:t>
            </a:r>
          </a:p>
          <a:p>
            <a:r>
              <a:rPr lang="en-US" altLang="ko-KR" baseline="0" dirty="0" smtClean="0"/>
              <a:t>Hydro : </a:t>
            </a:r>
            <a:r>
              <a:rPr lang="en-US" altLang="ko-KR" baseline="0" dirty="0" err="1" smtClean="0"/>
              <a:t>ERCOT</a:t>
            </a:r>
            <a:r>
              <a:rPr lang="en-US" altLang="ko-KR" baseline="0" dirty="0" smtClean="0"/>
              <a:t> data</a:t>
            </a:r>
          </a:p>
          <a:p>
            <a:r>
              <a:rPr lang="en-US" altLang="ko-KR" baseline="0" dirty="0" smtClean="0"/>
              <a:t>Geothermal : data from various websites (geothermal HVAC industry related)</a:t>
            </a:r>
          </a:p>
          <a:p>
            <a:r>
              <a:rPr lang="en-US" altLang="ko-KR" baseline="0" dirty="0" smtClean="0"/>
              <a:t>Landfill gas : EPA data</a:t>
            </a:r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536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3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13 county data were used for this year (2017) savings.</a:t>
            </a:r>
          </a:p>
          <a:p>
            <a:r>
              <a:rPr lang="en-US" altLang="ko-KR" baseline="0" dirty="0" smtClean="0"/>
              <a:t>28 counties have reported since 2009.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1123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4325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2009 – 2016 OSP Nox Emissions were calculated using 2010 eGRID which was developed based on EPA </a:t>
            </a:r>
            <a:r>
              <a:rPr lang="en-US" altLang="ko-KR" baseline="0" smtClean="0"/>
              <a:t>scenario.</a:t>
            </a:r>
          </a:p>
          <a:p>
            <a:endParaRPr lang="en-US" altLang="ko-KR" baseline="0" smtClean="0"/>
          </a:p>
          <a:p>
            <a:r>
              <a:rPr lang="en-US" altLang="ko-KR" baseline="0" smtClean="0"/>
              <a:t>2017 OSP Nox Emissions were calculated using the new 2016 eGRID that was developed based in part on real data.</a:t>
            </a:r>
            <a:endParaRPr lang="en-US" altLang="ko-K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5209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92341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86091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74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ESL follows the published EPA Criteria for State Implementation Plan (SIP) Credits (2004)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Quantifiable: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emission reductions generated by measures to reduce emissions must be quantifiable and include procedures to evaluate and verify over time the level of emission reductions actually achieved.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Surplus: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Emission reductions are surplus as long as they are not otherwise relied on to meet air quality attainment requirements in air quality programs related to your SIP.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cs typeface="Arial" charset="0"/>
              </a:rPr>
              <a:t>Enforceability:</a:t>
            </a:r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 Measures that reduce emissions from electricity generation may be: (1) Enforceable directly against a source; (2) Enforceable against another party responsible for the energy efficiency or renewable energy activity; or (3) Included under our </a:t>
            </a:r>
            <a:r>
              <a:rPr lang="en-US" sz="1200" i="1" dirty="0" smtClean="0">
                <a:solidFill>
                  <a:srgbClr val="000000"/>
                </a:solidFill>
                <a:cs typeface="Arial" charset="0"/>
              </a:rPr>
              <a:t>voluntary measures</a:t>
            </a:r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 policy. </a:t>
            </a:r>
          </a:p>
          <a:p>
            <a:pPr algn="l" eaLnBrk="1" hangingPunct="1">
              <a:spcBef>
                <a:spcPct val="0"/>
              </a:spcBef>
            </a:pPr>
            <a:endParaRPr lang="en-US" sz="1200" dirty="0" smtClean="0">
              <a:solidFill>
                <a:srgbClr val="000000"/>
              </a:solidFill>
              <a:cs typeface="Arial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cs typeface="Arial" charset="0"/>
              </a:rPr>
              <a:t>Record Keeping:</a:t>
            </a:r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  The measure should be permanent throughout the term for which the credit is granted unless it is replaced by another measure or the State demonstrates in a SIP revision that the emission reductions from the measure are no longer needed to meet applicable requirements.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40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Arial"/>
              </a:rPr>
              <a:t>1. Code-Compliant Construction: 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Energy</a:t>
            </a:r>
            <a:r>
              <a:rPr kumimoji="0" lang="en-US" sz="12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savings from new constructions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200" dirty="0" smtClean="0"/>
              <a:t>ESL Single-family construction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200" dirty="0" smtClean="0"/>
              <a:t>ESL Multi-family construction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200" dirty="0" smtClean="0"/>
              <a:t>ESL Commercial construction</a:t>
            </a:r>
          </a:p>
          <a:p>
            <a:pPr marL="227012" indent="0">
              <a:buNone/>
              <a:defRPr/>
            </a:pPr>
            <a:r>
              <a:rPr lang="en-US" sz="1200" b="1" kern="0" dirty="0" smtClean="0">
                <a:solidFill>
                  <a:srgbClr val="000000"/>
                </a:solidFill>
              </a:rPr>
              <a:t>2. Green Power Production</a:t>
            </a:r>
            <a:r>
              <a:rPr lang="en-US" sz="1200" kern="0" dirty="0" smtClean="0">
                <a:solidFill>
                  <a:srgbClr val="000000"/>
                </a:solidFill>
              </a:rPr>
              <a:t>: Wind and other renewables</a:t>
            </a:r>
          </a:p>
          <a:p>
            <a:pPr marL="1600200" indent="-1374775">
              <a:buNone/>
              <a:defRPr/>
            </a:pPr>
            <a:r>
              <a:rPr lang="en-US" sz="1200" b="1" kern="0" dirty="0" smtClean="0">
                <a:solidFill>
                  <a:srgbClr val="000000"/>
                </a:solidFill>
              </a:rPr>
              <a:t>3. PUC SB7</a:t>
            </a:r>
            <a:r>
              <a:rPr lang="en-US" sz="1200" kern="0" dirty="0" smtClean="0">
                <a:solidFill>
                  <a:srgbClr val="000000"/>
                </a:solidFill>
              </a:rPr>
              <a:t>:</a:t>
            </a:r>
            <a:r>
              <a:rPr lang="en-US" sz="1200" b="1" kern="0" dirty="0" smtClean="0">
                <a:solidFill>
                  <a:srgbClr val="000000"/>
                </a:solidFill>
              </a:rPr>
              <a:t> </a:t>
            </a:r>
            <a:r>
              <a:rPr lang="en-US" sz="1200" kern="0" dirty="0" smtClean="0">
                <a:solidFill>
                  <a:srgbClr val="000000"/>
                </a:solidFill>
              </a:rPr>
              <a:t>Energy efficiency programs implemented by electric utilities under the Public Utility Regulatory Act §39.905</a:t>
            </a:r>
          </a:p>
          <a:p>
            <a:pPr marL="227012" indent="0">
              <a:buNone/>
              <a:defRPr/>
            </a:pPr>
            <a:r>
              <a:rPr lang="en-US" sz="1200" b="1" kern="0" dirty="0" smtClean="0">
                <a:solidFill>
                  <a:srgbClr val="000000"/>
                </a:solidFill>
              </a:rPr>
              <a:t>4. SECO</a:t>
            </a:r>
            <a:r>
              <a:rPr lang="en-US" sz="1200" kern="0" dirty="0" smtClean="0">
                <a:solidFill>
                  <a:srgbClr val="000000"/>
                </a:solidFill>
              </a:rPr>
              <a:t>:</a:t>
            </a:r>
            <a:r>
              <a:rPr lang="en-US" sz="1200" b="1" kern="0" dirty="0" smtClean="0">
                <a:solidFill>
                  <a:srgbClr val="000000"/>
                </a:solidFill>
              </a:rPr>
              <a:t> </a:t>
            </a:r>
            <a:r>
              <a:rPr lang="en-US" sz="1200" kern="0" dirty="0" smtClean="0">
                <a:solidFill>
                  <a:srgbClr val="000000"/>
                </a:solidFill>
              </a:rPr>
              <a:t>Energy-efficiency programs towards school districts, government agencies, city and county governments, private industries and residential energy consumers</a:t>
            </a:r>
          </a:p>
          <a:p>
            <a:pPr marL="227012" indent="0">
              <a:buNone/>
              <a:defRPr/>
            </a:pPr>
            <a:r>
              <a:rPr lang="en-US" sz="1200" b="1" kern="0" dirty="0" smtClean="0">
                <a:solidFill>
                  <a:srgbClr val="000000"/>
                </a:solidFill>
              </a:rPr>
              <a:t>5. A/C Retrofits</a:t>
            </a:r>
            <a:r>
              <a:rPr lang="en-US" sz="1200" kern="0" dirty="0" smtClean="0">
                <a:solidFill>
                  <a:srgbClr val="000000"/>
                </a:solidFill>
              </a:rPr>
              <a:t>: Installation of SEER 13/14 </a:t>
            </a:r>
            <a:r>
              <a:rPr lang="en-US" sz="1200" i="1" kern="0" dirty="0" smtClean="0">
                <a:solidFill>
                  <a:srgbClr val="000000"/>
                </a:solidFill>
              </a:rPr>
              <a:t>replacement</a:t>
            </a:r>
            <a:r>
              <a:rPr lang="en-US" sz="1200" kern="0" dirty="0" smtClean="0">
                <a:solidFill>
                  <a:srgbClr val="000000"/>
                </a:solidFill>
              </a:rPr>
              <a:t> air conditioners in existing residences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59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Tools the ESL has developed to assist homeowners,</a:t>
            </a:r>
            <a:r>
              <a:rPr lang="en-US" baseline="0" dirty="0" smtClean="0"/>
              <a:t> builders and code officials is the International Code Compliance Calculator (IC3) – a free IECC 2015 code-compliance calculator that performs an annual, hourly simulation of the proposed house. </a:t>
            </a:r>
          </a:p>
          <a:p>
            <a:r>
              <a:rPr lang="en-US" baseline="0" dirty="0" smtClean="0"/>
              <a:t>+ IC3 provides: single-family/multi-family code compliance certificates for homeowners that certifies that their home meets</a:t>
            </a:r>
          </a:p>
          <a:p>
            <a:r>
              <a:rPr lang="en-US" baseline="0" dirty="0" smtClean="0"/>
              <a:t>+ IC3 provides the ESL with a valuable database of code-compliant houses around the state.</a:t>
            </a:r>
          </a:p>
          <a:p>
            <a:r>
              <a:rPr lang="en-US" baseline="0" dirty="0" smtClean="0"/>
              <a:t>+ This is the login screen for IC3. </a:t>
            </a:r>
          </a:p>
          <a:p>
            <a:r>
              <a:rPr lang="en-US" baseline="0" dirty="0" smtClean="0"/>
              <a:t>+ Users are allowed to create a username and password so they can enter and save information about projects. </a:t>
            </a:r>
          </a:p>
          <a:p>
            <a:r>
              <a:rPr lang="en-US" baseline="0" dirty="0" smtClean="0"/>
              <a:t>+ Each project has a serial number that provides a unique record.</a:t>
            </a:r>
          </a:p>
          <a:p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2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main page:</a:t>
            </a:r>
          </a:p>
          <a:p>
            <a:r>
              <a:rPr lang="en-US" dirty="0" smtClean="0"/>
              <a:t>+</a:t>
            </a:r>
            <a:r>
              <a:rPr lang="en-US" baseline="0" dirty="0" smtClean="0"/>
              <a:t> IC3 input screens have been redesigned for use on computers, tablets, smart phones, etc.</a:t>
            </a:r>
          </a:p>
          <a:p>
            <a:r>
              <a:rPr lang="en-US" dirty="0" smtClean="0"/>
              <a:t>+ General</a:t>
            </a:r>
            <a:r>
              <a:rPr lang="en-US" baseline="0" dirty="0" smtClean="0"/>
              <a:t> project information, name address, etc.</a:t>
            </a:r>
          </a:p>
          <a:p>
            <a:r>
              <a:rPr lang="en-US" baseline="0" dirty="0" smtClean="0"/>
              <a:t>+ Global parameters about the house, for example, # of floors, # of bedrooms, SHGC, U-factor, equivalent house dimensions, duct system testing,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04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Here’s a detail about</a:t>
            </a:r>
            <a:r>
              <a:rPr lang="en-US" baseline="0" dirty="0" smtClean="0"/>
              <a:t> the General Project information, energy code, address, name, address, builder’s name.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589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Here’s a detail of the input form for the house dimensions,</a:t>
            </a:r>
            <a:r>
              <a:rPr lang="en-US" baseline="0" dirty="0" smtClean="0"/>
              <a:t> floor area, shading,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84C95-1DB5-4955-A471-FC57A079699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rbon-fiber-bg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5"/>
          <a:stretch/>
        </p:blipFill>
        <p:spPr>
          <a:xfrm>
            <a:off x="0" y="304800"/>
            <a:ext cx="9144000" cy="655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sz="4800" b="1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199"/>
            <a:ext cx="6400800" cy="11461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ChangeAspect="1"/>
          </p:cNvSpPr>
          <p:nvPr userDrawn="1"/>
        </p:nvSpPr>
        <p:spPr bwMode="auto">
          <a:xfrm rot="10800000">
            <a:off x="0" y="6553201"/>
            <a:ext cx="9144000" cy="304799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320000"/>
              </a:gs>
            </a:gsLst>
            <a:lin ang="2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553202"/>
            <a:ext cx="9144000" cy="9462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9"/>
          <p:cNvSpPr>
            <a:spLocks noChangeAspect="1"/>
          </p:cNvSpPr>
          <p:nvPr userDrawn="1"/>
        </p:nvSpPr>
        <p:spPr bwMode="auto">
          <a:xfrm rot="10800000">
            <a:off x="0" y="0"/>
            <a:ext cx="9144000" cy="304799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320000"/>
              </a:gs>
            </a:gsLst>
            <a:lin ang="2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304800"/>
            <a:ext cx="9144000" cy="9462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63818" y="6477000"/>
            <a:ext cx="416365" cy="229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aseline="0">
                <a:solidFill>
                  <a:schemeClr val="bg1"/>
                </a:solidFill>
                <a:effectLst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22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8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1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77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16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9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001000" cy="1039091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262626"/>
                </a:solidFill>
                <a:effectLst/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001000" cy="3962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402"/>
            <a:ext cx="3840480" cy="42827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 userDrawn="1"/>
        </p:nvSpPr>
        <p:spPr bwMode="invGray">
          <a:xfrm>
            <a:off x="8601864" y="6629400"/>
            <a:ext cx="54213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 b="1" dirty="0">
                <a:solidFill>
                  <a:schemeClr val="bg1"/>
                </a:solidFill>
              </a:rPr>
              <a:t>p.  </a:t>
            </a:r>
            <a:fld id="{66B680CA-9D7B-4169-809A-2997A2D8023F}" type="slidenum">
              <a:rPr lang="en-US" sz="1000" b="1">
                <a:solidFill>
                  <a:schemeClr val="bg1"/>
                </a:solidFill>
              </a:rPr>
              <a:pPr algn="ctr" eaLnBrk="0" hangingPunct="0"/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300" y="114299"/>
            <a:ext cx="997276" cy="771477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6603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9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3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7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8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7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2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6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bon-fiber-bg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5"/>
          <a:stretch/>
        </p:blipFill>
        <p:spPr>
          <a:xfrm>
            <a:off x="0" y="381000"/>
            <a:ext cx="9144000" cy="6477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0" y="990600"/>
            <a:ext cx="9144000" cy="1524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 bwMode="auto">
          <a:xfrm rot="10800000">
            <a:off x="0" y="6553199"/>
            <a:ext cx="9144000" cy="304799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320000"/>
              </a:gs>
            </a:gsLst>
            <a:lin ang="2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 userDrawn="1"/>
        </p:nvSpPr>
        <p:spPr bwMode="auto">
          <a:xfrm rot="10800000">
            <a:off x="1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320000"/>
              </a:gs>
            </a:gsLst>
            <a:lin ang="2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0" y="6553200"/>
            <a:ext cx="9144000" cy="94628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63818" y="6477000"/>
            <a:ext cx="416365" cy="229001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aseline="0">
                <a:solidFill>
                  <a:schemeClr val="bg1"/>
                </a:solidFill>
                <a:effectLst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3E1AB96-F628-4833-8A6B-64DA14B339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02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3400" b="0" spc="-100" baseline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4B4B4B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imes" pitchFamily="-96" charset="0"/>
        <a:buChar char="•"/>
        <a:defRPr>
          <a:solidFill>
            <a:srgbClr val="4B4B4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pitchFamily="-96" charset="0"/>
        <a:buChar char="-"/>
        <a:defRPr>
          <a:solidFill>
            <a:srgbClr val="4B4B4B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" pitchFamily="-96" charset="0"/>
        <a:buChar char="•"/>
        <a:defRPr>
          <a:solidFill>
            <a:srgbClr val="4B4B4B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-96" charset="0"/>
        <a:buChar char="•"/>
        <a:defRPr>
          <a:solidFill>
            <a:srgbClr val="4B4B4B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-96" charset="0"/>
        <a:buChar char="•"/>
        <a:defRPr>
          <a:solidFill>
            <a:srgbClr val="4B4B4B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4B4B4B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4B4B4B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4B4B4B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4B4B4B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3C1ED-3D01-4160-87A0-12BED676860E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A384C-5274-4BD1-BBE1-01DE185B0C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2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5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0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3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3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Relationship Id="rId9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7" Type="http://schemas.openxmlformats.org/officeDocument/2006/relationships/image" Target="../media/image9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emf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7" Type="http://schemas.openxmlformats.org/officeDocument/2006/relationships/image" Target="../media/image9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emf"/><Relationship Id="rId5" Type="http://schemas.openxmlformats.org/officeDocument/2006/relationships/image" Target="../media/image95.emf"/><Relationship Id="rId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13" Type="http://schemas.openxmlformats.org/officeDocument/2006/relationships/image" Target="../media/image110.emf"/><Relationship Id="rId3" Type="http://schemas.openxmlformats.org/officeDocument/2006/relationships/image" Target="../media/image103.emf"/><Relationship Id="rId7" Type="http://schemas.openxmlformats.org/officeDocument/2006/relationships/image" Target="../media/image106.emf"/><Relationship Id="rId12" Type="http://schemas.openxmlformats.org/officeDocument/2006/relationships/image" Target="../media/image6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11" Type="http://schemas.openxmlformats.org/officeDocument/2006/relationships/image" Target="../media/image109.png"/><Relationship Id="rId5" Type="http://schemas.openxmlformats.org/officeDocument/2006/relationships/image" Target="../media/image105.emf"/><Relationship Id="rId10" Type="http://schemas.openxmlformats.org/officeDocument/2006/relationships/image" Target="../media/image69.jpeg"/><Relationship Id="rId4" Type="http://schemas.openxmlformats.org/officeDocument/2006/relationships/image" Target="../media/image104.jpeg"/><Relationship Id="rId9" Type="http://schemas.openxmlformats.org/officeDocument/2006/relationships/image" Target="../media/image108.emf"/><Relationship Id="rId14" Type="http://schemas.openxmlformats.org/officeDocument/2006/relationships/image" Target="../media/image6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1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emf"/><Relationship Id="rId4" Type="http://schemas.openxmlformats.org/officeDocument/2006/relationships/image" Target="../media/image114.emf"/><Relationship Id="rId9" Type="http://schemas.openxmlformats.org/officeDocument/2006/relationships/image" Target="../media/image1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9" Type="http://schemas.openxmlformats.org/officeDocument/2006/relationships/image" Target="../media/image13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9144000" cy="2286000"/>
          </a:xfrm>
        </p:spPr>
        <p:txBody>
          <a:bodyPr/>
          <a:lstStyle/>
          <a:p>
            <a:pPr lvl="1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Jeff Haberl, Ph.D.  </a:t>
            </a:r>
          </a:p>
          <a:p>
            <a:pPr lvl="1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Bahman Yazdani, P.E.</a:t>
            </a:r>
          </a:p>
          <a:p>
            <a:pPr lvl="1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5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Juan-Carlos Baltazar, Ph.D., P.E.</a:t>
            </a:r>
            <a:endParaRPr lang="en-US" sz="1600" b="1" dirty="0" smtClean="0">
              <a:solidFill>
                <a:schemeClr val="tx1">
                  <a:lumMod val="90000"/>
                  <a:lumOff val="10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 eaLnBrk="0" hangingPunct="0">
              <a:lnSpc>
                <a:spcPct val="90000"/>
              </a:lnSpc>
              <a:spcBef>
                <a:spcPct val="50000"/>
              </a:spcBef>
            </a:pPr>
            <a:endParaRPr lang="en-US" sz="1600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5668036"/>
            <a:ext cx="9144000" cy="87497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7407" y="5675293"/>
            <a:ext cx="3179075" cy="95410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ko-KR" sz="2700" smtClean="0">
                <a:ln>
                  <a:solidFill>
                    <a:srgbClr val="046DB9"/>
                  </a:solidFill>
                </a:ln>
                <a:solidFill>
                  <a:srgbClr val="0070C0"/>
                </a:solidFill>
                <a:latin typeface="Expo M" panose="02030504000101010101" pitchFamily="18" charset="-127"/>
                <a:ea typeface="Expo M" panose="02030504000101010101" pitchFamily="18" charset="-127"/>
              </a:rPr>
              <a:t>TEXAS ENERGY</a:t>
            </a:r>
          </a:p>
          <a:p>
            <a:pPr>
              <a:spcBef>
                <a:spcPts val="0"/>
              </a:spcBef>
            </a:pPr>
            <a:r>
              <a:rPr lang="en-US" altLang="ko-KR" sz="2700" smtClean="0">
                <a:ln>
                  <a:solidFill>
                    <a:srgbClr val="046DB9"/>
                  </a:solidFill>
                </a:ln>
                <a:solidFill>
                  <a:srgbClr val="0070C0"/>
                </a:solidFill>
                <a:latin typeface="Expo M" panose="02030504000101010101" pitchFamily="18" charset="-127"/>
                <a:ea typeface="Expo M" panose="02030504000101010101" pitchFamily="18" charset="-127"/>
              </a:rPr>
              <a:t>SUMMIT</a:t>
            </a:r>
            <a:endParaRPr lang="ko-KR" altLang="en-US" sz="2700">
              <a:ln>
                <a:solidFill>
                  <a:srgbClr val="046DB9"/>
                </a:solidFill>
              </a:ln>
              <a:solidFill>
                <a:srgbClr val="0070C0"/>
              </a:solidFill>
              <a:latin typeface="Expo M" panose="02030504000101010101" pitchFamily="18" charset="-127"/>
              <a:ea typeface="Expo M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59453" y="5716234"/>
            <a:ext cx="3020379" cy="7848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80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Expo M" panose="02030504000101010101" pitchFamily="18" charset="-127"/>
                <a:ea typeface="Expo M" panose="02030504000101010101" pitchFamily="18" charset="-127"/>
              </a:rPr>
              <a:t>Houston, Texas</a:t>
            </a:r>
          </a:p>
          <a:p>
            <a:pPr algn="r"/>
            <a:r>
              <a:rPr lang="en-US" altLang="ko-KR" sz="180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Expo M" panose="02030504000101010101" pitchFamily="18" charset="-127"/>
                <a:ea typeface="Expo M" panose="02030504000101010101" pitchFamily="18" charset="-127"/>
              </a:rPr>
              <a:t>September 24-26, 2018</a:t>
            </a:r>
            <a:endParaRPr lang="ko-KR" altLang="en-US" sz="180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Expo M" panose="02030504000101010101" pitchFamily="18" charset="-127"/>
              <a:ea typeface="Expo M" panose="02030504000101010101" pitchFamily="18" charset="-127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" y="1752600"/>
            <a:ext cx="9067800" cy="1981200"/>
          </a:xfrm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300" dirty="0" smtClean="0"/>
              <a:t>Energy Efficiency </a:t>
            </a:r>
            <a:r>
              <a:rPr lang="en-US" sz="3300" dirty="0"/>
              <a:t>and Renewable Energy </a:t>
            </a:r>
            <a:r>
              <a:rPr lang="en-US" sz="3300" dirty="0" smtClean="0"/>
              <a:t>Impacts on NOx Emission Reductions in Texas</a:t>
            </a:r>
            <a:endParaRPr lang="en-US" sz="3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60" y="457200"/>
            <a:ext cx="6080040" cy="6780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685452"/>
            <a:ext cx="1040351" cy="8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6798" y="1982455"/>
            <a:ext cx="6437601" cy="3692401"/>
          </a:xfrm>
          <a:prstGeom prst="rect">
            <a:avLst/>
          </a:prstGeom>
          <a:ln w="38100">
            <a:solidFill>
              <a:srgbClr val="7B3F3F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6009" y="6047632"/>
            <a:ext cx="9099354" cy="4770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Floors/Bedrooms/Foundation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97" y="1961749"/>
            <a:ext cx="1539203" cy="17743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96" y="3784759"/>
            <a:ext cx="1463003" cy="1885771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90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009" y="6077109"/>
            <a:ext cx="91279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Global Parameters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97" y="1961749"/>
            <a:ext cx="1539203" cy="1774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96" y="3784759"/>
            <a:ext cx="1463003" cy="1885771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10358" y="1961749"/>
            <a:ext cx="4260741" cy="3708781"/>
          </a:xfrm>
          <a:prstGeom prst="rect">
            <a:avLst/>
          </a:prstGeom>
          <a:ln w="38100">
            <a:solidFill>
              <a:srgbClr val="7B3F3F"/>
            </a:solidFill>
          </a:ln>
        </p:spPr>
      </p:pic>
    </p:spTree>
    <p:extLst>
      <p:ext uri="{BB962C8B-B14F-4D97-AF65-F5344CB8AC3E}">
        <p14:creationId xmlns:p14="http://schemas.microsoft.com/office/powerpoint/2010/main" val="23944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261243"/>
            <a:ext cx="3954379" cy="17979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9389" y="2293327"/>
            <a:ext cx="4093419" cy="17162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8200" y="1768394"/>
            <a:ext cx="15600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Roof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389" y="1783941"/>
            <a:ext cx="16467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Testing 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09043" y="4059189"/>
            <a:ext cx="1947932" cy="24120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67862" y="4303745"/>
            <a:ext cx="1852138" cy="212529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8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3421" y="2474330"/>
            <a:ext cx="4041007" cy="8209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0388" y="2486478"/>
            <a:ext cx="4041007" cy="7966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73421" y="1982216"/>
            <a:ext cx="13475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A/C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3421" y="3955173"/>
            <a:ext cx="306266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Water Heater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9389" y="3955173"/>
            <a:ext cx="15961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Heating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0200" y="1980393"/>
            <a:ext cx="26731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Foundation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0200" y="4444126"/>
            <a:ext cx="4041195" cy="808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73421" y="4444126"/>
            <a:ext cx="4028048" cy="8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5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76021"/>
            <a:ext cx="4960604" cy="3834912"/>
          </a:xfrm>
          <a:prstGeom prst="rect">
            <a:avLst/>
          </a:prstGeom>
          <a:ln w="38100">
            <a:solidFill>
              <a:srgbClr val="7B3F3F"/>
            </a:solidFill>
          </a:ln>
        </p:spPr>
      </p:pic>
      <p:sp>
        <p:nvSpPr>
          <p:cNvPr id="42" name="TextBox 41"/>
          <p:cNvSpPr txBox="1"/>
          <p:nvPr/>
        </p:nvSpPr>
        <p:spPr>
          <a:xfrm>
            <a:off x="0" y="6077109"/>
            <a:ext cx="9144000" cy="4770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Certificate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67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pic>
        <p:nvPicPr>
          <p:cNvPr id="16" name="Picture 10" descr="http://electricianroswell.com/wp-content/uploads/2010/01/electrical-panel-upgrad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" r="12839" b="13694"/>
          <a:stretch/>
        </p:blipFill>
        <p:spPr bwMode="auto">
          <a:xfrm>
            <a:off x="5533031" y="1752600"/>
            <a:ext cx="3582332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0" y="6077109"/>
            <a:ext cx="9144000" cy="4770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Prints Certificate for Electrical Panel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43" name="Picture 4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6" y="2514600"/>
            <a:ext cx="4941798" cy="2231136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3048000"/>
            <a:ext cx="5449970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IC3 Prints Certificate for Posting on Electrical Panel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Records Certificate in IC3 Registry</a:t>
            </a:r>
            <a:endParaRPr lang="en-US" sz="25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2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08 -0.14144 L 0.37292 0.2259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77" y="1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153715" y="3651785"/>
            <a:ext cx="6869735" cy="2774928"/>
            <a:chOff x="1153715" y="3651785"/>
            <a:chExt cx="6869735" cy="2774928"/>
          </a:xfrm>
        </p:grpSpPr>
        <p:pic>
          <p:nvPicPr>
            <p:cNvPr id="22" name="Picture 21"/>
            <p:cNvPicPr/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1153715" y="3651785"/>
              <a:ext cx="6869735" cy="2774928"/>
            </a:xfrm>
            <a:prstGeom prst="rect">
              <a:avLst/>
            </a:prstGeom>
            <a:noFill/>
            <a:ln w="0" cmpd="sng">
              <a:noFill/>
              <a:miter lim="800000"/>
              <a:headEnd/>
              <a:tailEnd/>
            </a:ln>
            <a:effectLst/>
          </p:spPr>
        </p:pic>
        <p:cxnSp>
          <p:nvCxnSpPr>
            <p:cNvPr id="23" name="Straight Connector 22"/>
            <p:cNvCxnSpPr/>
            <p:nvPr/>
          </p:nvCxnSpPr>
          <p:spPr bwMode="auto">
            <a:xfrm>
              <a:off x="4067175" y="4057650"/>
              <a:ext cx="0" cy="223837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6231979" y="4343400"/>
              <a:ext cx="0" cy="195262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2888388" y="6134780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smtClean="0">
                  <a:solidFill>
                    <a:schemeClr val="tx1"/>
                  </a:solidFill>
                </a:rPr>
                <a:t>2016</a:t>
              </a:r>
              <a:endParaRPr lang="ko-KR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81472" y="6134780"/>
              <a:ext cx="4988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smtClean="0">
                  <a:solidFill>
                    <a:schemeClr val="tx1"/>
                  </a:solidFill>
                </a:rPr>
                <a:t>2017</a:t>
              </a:r>
              <a:endParaRPr lang="ko-KR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34203" y="6134780"/>
              <a:ext cx="4988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smtClean="0">
                  <a:solidFill>
                    <a:schemeClr val="tx1"/>
                  </a:solidFill>
                </a:rPr>
                <a:t>2018</a:t>
              </a:r>
              <a:endParaRPr lang="ko-KR" altLang="en-US" sz="1100">
                <a:solidFill>
                  <a:schemeClr val="tx1"/>
                </a:solidFill>
              </a:endParaRPr>
            </a:p>
          </p:txBody>
        </p:sp>
      </p:grpSp>
      <p:sp>
        <p:nvSpPr>
          <p:cNvPr id="12" name="Content Placeholder 2"/>
          <p:cNvSpPr>
            <a:spLocks/>
          </p:cNvSpPr>
          <p:nvPr/>
        </p:nvSpPr>
        <p:spPr bwMode="auto">
          <a:xfrm>
            <a:off x="0" y="1148249"/>
            <a:ext cx="9144000" cy="68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/>
          <a:p>
            <a:pPr eaLnBrk="0" hangingPunct="0">
              <a:spcBef>
                <a:spcPct val="20000"/>
              </a:spcBef>
            </a:pPr>
            <a:r>
              <a:rPr lang="en-US" sz="2000" dirty="0">
                <a:solidFill>
                  <a:schemeClr val="tx1"/>
                </a:solidFill>
              </a:rPr>
              <a:t>How much electricity has been saved from </a:t>
            </a:r>
            <a:r>
              <a:rPr lang="en-US" sz="2000" dirty="0" smtClean="0">
                <a:solidFill>
                  <a:schemeClr val="tx1"/>
                </a:solidFill>
              </a:rPr>
              <a:t>residential code </a:t>
            </a:r>
            <a:r>
              <a:rPr lang="en-US" sz="2000" dirty="0">
                <a:solidFill>
                  <a:schemeClr val="tx1"/>
                </a:solidFill>
              </a:rPr>
              <a:t>compliance for all </a:t>
            </a:r>
            <a:r>
              <a:rPr lang="en-US" sz="2000" dirty="0" smtClean="0">
                <a:solidFill>
                  <a:schemeClr val="tx1"/>
                </a:solidFill>
              </a:rPr>
              <a:t>single-family housing </a:t>
            </a:r>
            <a:r>
              <a:rPr lang="en-US" sz="2000" dirty="0" smtClean="0">
                <a:solidFill>
                  <a:schemeClr val="tx1"/>
                </a:solidFill>
              </a:rPr>
              <a:t>2000-2018?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3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839482"/>
            <a:ext cx="1339215" cy="173736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33" y="1844040"/>
            <a:ext cx="1327359" cy="173736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01" y="1844040"/>
            <a:ext cx="1337203" cy="173736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2" r="11702"/>
          <a:stretch>
            <a:fillRect/>
          </a:stretch>
        </p:blipFill>
        <p:spPr bwMode="auto">
          <a:xfrm>
            <a:off x="6729029" y="1839484"/>
            <a:ext cx="1343237" cy="173736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20383" y="4116808"/>
            <a:ext cx="1339954" cy="17373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2" descr="http://shop.iccsafe.org/media/catalog/product/cache/1/image/9df78eab33525d08d6e5fb8d27136e95/3/8/3800S1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43"/>
          <a:stretch/>
        </p:blipFill>
        <p:spPr bwMode="auto">
          <a:xfrm>
            <a:off x="3905263" y="4116808"/>
            <a:ext cx="1342231" cy="173736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shop.iccsafe.org/media/catalog/product/cache/1/image/9df78eab33525d08d6e5fb8d27136e95/3/8/3800s15_iecc_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43"/>
          <a:stretch/>
        </p:blipFill>
        <p:spPr bwMode="auto">
          <a:xfrm>
            <a:off x="5819108" y="4116808"/>
            <a:ext cx="1342231" cy="173736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chemeClr val="bg1"/>
                </a:solidFill>
              </a:rPr>
              <a:t>STATEWIDE SAVINGS FROM CODE </a:t>
            </a:r>
            <a:r>
              <a:rPr lang="en-US" sz="2000" b="1" kern="0">
                <a:solidFill>
                  <a:schemeClr val="bg1"/>
                </a:solidFill>
              </a:rPr>
              <a:t>COMPLIANCE </a:t>
            </a:r>
            <a:endParaRPr lang="en-US" sz="2000" b="1" kern="0" smtClean="0">
              <a:solidFill>
                <a:schemeClr val="bg1"/>
              </a:solidFill>
            </a:endParaRP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smtClean="0">
                <a:solidFill>
                  <a:schemeClr val="bg1"/>
                </a:solidFill>
              </a:rPr>
              <a:t>(</a:t>
            </a:r>
            <a:r>
              <a:rPr lang="en-US" sz="2000" b="1" kern="0" dirty="0">
                <a:solidFill>
                  <a:schemeClr val="bg1"/>
                </a:solidFill>
              </a:rPr>
              <a:t>2000 </a:t>
            </a:r>
            <a:r>
              <a:rPr lang="en-US" sz="2000" b="1" kern="0">
                <a:solidFill>
                  <a:schemeClr val="bg1"/>
                </a:solidFill>
              </a:rPr>
              <a:t>– </a:t>
            </a:r>
            <a:r>
              <a:rPr lang="en-US" sz="2000" b="1" kern="0" smtClean="0">
                <a:solidFill>
                  <a:schemeClr val="bg1"/>
                </a:solidFill>
              </a:rPr>
              <a:t>2017)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609600" y="3276600"/>
            <a:ext cx="7974227" cy="10297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 bwMode="auto">
          <a:xfrm>
            <a:off x="8686800" y="2667000"/>
            <a:ext cx="0" cy="98478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 rot="16200000">
            <a:off x="-866498" y="4839194"/>
            <a:ext cx="2938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IC3 Projects/Certificates 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87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-0.0691 -0.0171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85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14896 -0.0178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48" y="-90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23021 -0.0178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90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30938 -0.0171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85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33073 -0.3490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1745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24948 -0.3490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65" y="-1745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L 0.16528 -0.34907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1745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 bwMode="auto">
          <a:xfrm>
            <a:off x="95250" y="1349816"/>
            <a:ext cx="5086350" cy="124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Savings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(2002 to 2017)</a:t>
            </a: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Electricity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(Envelope):           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$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lang="en-US" sz="1600" kern="0" smtClean="0">
                <a:solidFill>
                  <a:srgbClr val="000000"/>
                </a:solidFill>
              </a:rPr>
              <a:t>,151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million (+10.6%)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1313" indent="-341313" algn="l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600" kern="0" smtClean="0">
                <a:solidFill>
                  <a:srgbClr val="000000"/>
                </a:solidFill>
              </a:rPr>
              <a:t>Electricity </a:t>
            </a:r>
            <a:r>
              <a:rPr lang="en-US" sz="1600" kern="0" dirty="0" smtClean="0">
                <a:solidFill>
                  <a:srgbClr val="000000"/>
                </a:solidFill>
              </a:rPr>
              <a:t>(HVAC Systems):  </a:t>
            </a:r>
            <a:r>
              <a:rPr lang="en-US" sz="1600" kern="0" smtClean="0">
                <a:solidFill>
                  <a:srgbClr val="000000"/>
                </a:solidFill>
              </a:rPr>
              <a:t>$1,902 million (+21.7%)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Demand</a:t>
            </a:r>
            <a:r>
              <a:rPr kumimoji="0" lang="en-US" sz="16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                                $</a:t>
            </a:r>
            <a:r>
              <a:rPr kumimoji="0" lang="en-US" sz="1600" b="0" i="0" u="sng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2,718 million (+14.3%)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Total:                         </a:t>
            </a:r>
            <a:r>
              <a:rPr kumimoji="0" lang="en-US" sz="16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$</a:t>
            </a: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6,771 million (+15.1%)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103723" y="1349816"/>
            <a:ext cx="5154077" cy="124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Savings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(2002 to 2016)</a:t>
            </a: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Electricity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(Envelope):           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$</a:t>
            </a:r>
            <a:r>
              <a:rPr lang="en-US" sz="1600" kern="0" dirty="0" smtClean="0">
                <a:solidFill>
                  <a:srgbClr val="000000"/>
                </a:solidFill>
              </a:rPr>
              <a:t>1,945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million</a:t>
            </a:r>
          </a:p>
          <a:p>
            <a:pPr marL="341313" indent="-341313" algn="l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600" kern="0" smtClean="0">
                <a:solidFill>
                  <a:srgbClr val="000000"/>
                </a:solidFill>
              </a:rPr>
              <a:t>Electricity </a:t>
            </a:r>
            <a:r>
              <a:rPr lang="en-US" sz="1600" kern="0" dirty="0" smtClean="0">
                <a:solidFill>
                  <a:srgbClr val="000000"/>
                </a:solidFill>
              </a:rPr>
              <a:t>(HVAC Systems):  $1,563 million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Demand</a:t>
            </a:r>
            <a:r>
              <a:rPr kumimoji="0" lang="en-US" sz="16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                                $2,377 million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Total:                         </a:t>
            </a:r>
            <a:r>
              <a:rPr kumimoji="0" lang="en-US" sz="16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$5,885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million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17" y="2788687"/>
            <a:ext cx="7718287" cy="3749040"/>
          </a:xfrm>
          <a:prstGeom prst="rect">
            <a:avLst/>
          </a:prstGeom>
        </p:spPr>
      </p:pic>
      <p:sp>
        <p:nvSpPr>
          <p:cNvPr id="37" name="Title 1"/>
          <p:cNvSpPr txBox="1">
            <a:spLocks/>
          </p:cNvSpPr>
          <p:nvPr/>
        </p:nvSpPr>
        <p:spPr bwMode="auto">
          <a:xfrm>
            <a:off x="5501331" y="2133600"/>
            <a:ext cx="3566469" cy="74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Emissions Reduction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t>in 2017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34290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(Equivalent to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t>about 50,700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cars)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 bwMode="auto">
          <a:xfrm>
            <a:off x="5501331" y="1066800"/>
            <a:ext cx="3566469" cy="88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Increased Costs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(2002 to 2017)</a:t>
            </a:r>
          </a:p>
          <a:p>
            <a:pPr marL="341313" marR="0" lvl="0" indent="-341313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	Costs:          $   </a:t>
            </a:r>
            <a:r>
              <a:rPr lang="en-US" sz="1600" kern="0" dirty="0" smtClean="0">
                <a:solidFill>
                  <a:srgbClr val="000000"/>
                </a:solidFill>
              </a:rPr>
              <a:t>1,825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million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chemeClr val="bg1"/>
                </a:solidFill>
              </a:rPr>
              <a:t>STATEWIDE SAVINGS FROM CODE COMPLIANCE </a:t>
            </a:r>
            <a:endParaRPr lang="en-US" sz="2000" b="1" kern="0" dirty="0" smtClean="0">
              <a:solidFill>
                <a:schemeClr val="bg1"/>
              </a:solidFill>
            </a:endParaRP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dirty="0" smtClean="0">
                <a:solidFill>
                  <a:schemeClr val="bg1"/>
                </a:solidFill>
              </a:rPr>
              <a:t>2000 </a:t>
            </a:r>
            <a:r>
              <a:rPr lang="en-US" sz="2000" b="1" kern="0">
                <a:solidFill>
                  <a:schemeClr val="bg1"/>
                </a:solidFill>
              </a:rPr>
              <a:t>– </a:t>
            </a:r>
            <a:r>
              <a:rPr lang="en-US" sz="2000" b="1" kern="0" smtClean="0">
                <a:solidFill>
                  <a:schemeClr val="bg1"/>
                </a:solidFill>
              </a:rPr>
              <a:t>2017 </a:t>
            </a:r>
            <a:r>
              <a:rPr lang="en-US" sz="2000" b="1" kern="0" dirty="0" smtClean="0">
                <a:solidFill>
                  <a:schemeClr val="bg1"/>
                </a:solidFill>
              </a:rPr>
              <a:t>(ESTIMATED)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8068962" y="3147060"/>
            <a:ext cx="0" cy="1112588"/>
          </a:xfrm>
          <a:prstGeom prst="line">
            <a:avLst/>
          </a:prstGeom>
          <a:noFill/>
          <a:ln w="57150" algn="ctr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4913785" y="3687026"/>
            <a:ext cx="295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0"/>
              </a:spcBef>
            </a:pP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Demand: </a:t>
            </a:r>
            <a:r>
              <a:rPr lang="en-US" sz="1800" b="1" smtClean="0">
                <a:solidFill>
                  <a:srgbClr val="0000FF"/>
                </a:solidFill>
                <a:cs typeface="Arial" charset="0"/>
              </a:rPr>
              <a:t>$2,718 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million</a:t>
            </a:r>
            <a:endParaRPr lang="en-US" sz="1800" b="1" dirty="0">
              <a:solidFill>
                <a:srgbClr val="0000FF"/>
              </a:solidFill>
              <a:cs typeface="Arial" charset="0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8076575" y="4945448"/>
            <a:ext cx="0" cy="914400"/>
          </a:xfrm>
          <a:prstGeom prst="line">
            <a:avLst/>
          </a:prstGeom>
          <a:noFill/>
          <a:ln w="57150" algn="ctr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3200400" y="5296195"/>
            <a:ext cx="465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0"/>
              </a:spcBef>
            </a:pP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Electricity (Envelope</a:t>
            </a:r>
            <a:r>
              <a:rPr lang="en-US" sz="1800" b="1" smtClean="0">
                <a:solidFill>
                  <a:srgbClr val="0000FF"/>
                </a:solidFill>
                <a:cs typeface="Arial" charset="0"/>
              </a:rPr>
              <a:t>): $2,151 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million</a:t>
            </a:r>
            <a:endParaRPr lang="en-US" sz="18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4945448"/>
            <a:ext cx="234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0"/>
              </a:spcBef>
            </a:pPr>
            <a:r>
              <a:rPr lang="en-US" sz="1800" b="1" dirty="0" smtClean="0">
                <a:solidFill>
                  <a:schemeClr val="accent6">
                    <a:lumMod val="50000"/>
                    <a:lumOff val="50000"/>
                  </a:schemeClr>
                </a:solidFill>
                <a:cs typeface="Arial" charset="0"/>
              </a:rPr>
              <a:t>Cost: </a:t>
            </a:r>
            <a:r>
              <a:rPr lang="en-US" sz="1800" b="1" smtClean="0">
                <a:solidFill>
                  <a:schemeClr val="accent6">
                    <a:lumMod val="50000"/>
                    <a:lumOff val="50000"/>
                  </a:schemeClr>
                </a:solidFill>
                <a:cs typeface="Arial" charset="0"/>
              </a:rPr>
              <a:t>$1,825 </a:t>
            </a:r>
            <a:r>
              <a:rPr lang="en-US" sz="1800" b="1" dirty="0" smtClean="0">
                <a:solidFill>
                  <a:schemeClr val="accent6">
                    <a:lumMod val="50000"/>
                    <a:lumOff val="50000"/>
                  </a:schemeClr>
                </a:solidFill>
                <a:cs typeface="Arial" charset="0"/>
              </a:rPr>
              <a:t>million</a:t>
            </a:r>
            <a:endParaRPr lang="en-US" sz="1800" b="1" dirty="0">
              <a:solidFill>
                <a:schemeClr val="accent6">
                  <a:lumMod val="50000"/>
                  <a:lumOff val="50000"/>
                </a:schemeClr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10954" y="3199513"/>
            <a:ext cx="27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0"/>
              </a:spcBef>
            </a:pP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Total: </a:t>
            </a:r>
            <a:r>
              <a:rPr lang="en-US" sz="1800" b="1" smtClean="0">
                <a:solidFill>
                  <a:srgbClr val="0000FF"/>
                </a:solidFill>
                <a:cs typeface="Arial" charset="0"/>
              </a:rPr>
              <a:t>$6,771 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million</a:t>
            </a:r>
            <a:endParaRPr lang="en-US" sz="1800" b="1" dirty="0">
              <a:solidFill>
                <a:srgbClr val="0000FF"/>
              </a:solidFill>
              <a:cs typeface="Arial" charset="0"/>
            </a:endParaRPr>
          </a:p>
        </p:txBody>
      </p:sp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8076575" y="4259648"/>
            <a:ext cx="0" cy="718066"/>
          </a:xfrm>
          <a:prstGeom prst="line">
            <a:avLst/>
          </a:prstGeom>
          <a:noFill/>
          <a:ln w="57150" algn="ctr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3048000" y="4498372"/>
            <a:ext cx="482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0"/>
              </a:spcBef>
            </a:pP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Electricity (HVAC Systems): </a:t>
            </a:r>
            <a:r>
              <a:rPr lang="en-US" sz="1800" b="1" smtClean="0">
                <a:solidFill>
                  <a:srgbClr val="0000FF"/>
                </a:solidFill>
                <a:cs typeface="Arial" charset="0"/>
              </a:rPr>
              <a:t>$1,902 </a:t>
            </a:r>
            <a:r>
              <a:rPr lang="en-US" sz="1800" b="1" dirty="0" smtClean="0">
                <a:solidFill>
                  <a:srgbClr val="0000FF"/>
                </a:solidFill>
                <a:cs typeface="Arial" charset="0"/>
              </a:rPr>
              <a:t>million</a:t>
            </a:r>
            <a:endParaRPr lang="en-US" sz="1800" b="1" dirty="0">
              <a:solidFill>
                <a:srgbClr val="0000FF"/>
              </a:solidFill>
              <a:cs typeface="Arial" charset="0"/>
            </a:endParaRP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8229600" y="3147060"/>
            <a:ext cx="0" cy="2712788"/>
          </a:xfrm>
          <a:prstGeom prst="line">
            <a:avLst/>
          </a:prstGeom>
          <a:noFill/>
          <a:ln w="57150" algn="ctr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7924800" y="5097848"/>
            <a:ext cx="0" cy="769552"/>
          </a:xfrm>
          <a:prstGeom prst="line">
            <a:avLst/>
          </a:prstGeom>
          <a:noFill/>
          <a:ln w="57150" algn="ctr">
            <a:solidFill>
              <a:schemeClr val="accent6">
                <a:lumMod val="50000"/>
                <a:lumOff val="50000"/>
              </a:schemeClr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5505450" y="1652831"/>
            <a:ext cx="3562350" cy="74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NOx Emissions Reduction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34290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t> 66.69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tons NOx / year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-307865" y="3883135"/>
            <a:ext cx="265104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Millions $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8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9" grpId="0"/>
      <p:bldP spid="11" grpId="0"/>
      <p:bldP spid="12" grpId="0"/>
      <p:bldP spid="15" grpId="0"/>
      <p:bldP spid="23" grpId="0"/>
      <p:bldP spid="20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45385" y="2019381"/>
            <a:ext cx="4805626" cy="3449052"/>
            <a:chOff x="2882444" y="2413494"/>
            <a:chExt cx="3429268" cy="246122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0864" y="2601223"/>
              <a:ext cx="3410848" cy="227349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882444" y="2413494"/>
              <a:ext cx="3429267" cy="1866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sz="1100" smtClean="0">
                  <a:solidFill>
                    <a:schemeClr val="tx1"/>
                  </a:solidFill>
                </a:rPr>
                <a:t>Seaholm Power Plant, Austin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 bwMode="auto">
          <a:xfrm>
            <a:off x="1168400" y="-139700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0" y="1143000"/>
            <a:ext cx="9144000" cy="48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2000" dirty="0" smtClean="0"/>
              <a:t>Electricity/Water Savings from SF </a:t>
            </a:r>
            <a:r>
              <a:rPr lang="en-US" sz="2000" dirty="0"/>
              <a:t>(Code Compliance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5" name="Content Placeholder 2"/>
          <p:cNvSpPr>
            <a:spLocks/>
          </p:cNvSpPr>
          <p:nvPr/>
        </p:nvSpPr>
        <p:spPr bwMode="auto">
          <a:xfrm>
            <a:off x="5816769" y="6116521"/>
            <a:ext cx="3124200" cy="49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200" dirty="0">
                <a:solidFill>
                  <a:srgbClr val="000000"/>
                </a:solidFill>
                <a:cs typeface="Arial" charset="0"/>
              </a:rPr>
              <a:t>Conversion </a:t>
            </a:r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Factors:       430  </a:t>
            </a:r>
            <a:r>
              <a:rPr lang="en-US" sz="1200" i="1" dirty="0" smtClean="0">
                <a:solidFill>
                  <a:srgbClr val="000000"/>
                </a:solidFill>
                <a:cs typeface="Arial" charset="0"/>
              </a:rPr>
              <a:t>gal/</a:t>
            </a:r>
            <a:r>
              <a:rPr lang="en-US" sz="1200" i="1" dirty="0" err="1" smtClean="0">
                <a:solidFill>
                  <a:srgbClr val="000000"/>
                </a:solidFill>
                <a:cs typeface="Arial" charset="0"/>
              </a:rPr>
              <a:t>MWh</a:t>
            </a:r>
            <a:endParaRPr lang="en-US" sz="1200" i="1" dirty="0">
              <a:solidFill>
                <a:srgbClr val="000000"/>
              </a:solidFill>
              <a:cs typeface="Arial" charset="0"/>
            </a:endParaRPr>
          </a:p>
          <a:p>
            <a:pPr marL="171450" algn="l">
              <a:spcBef>
                <a:spcPts val="0"/>
              </a:spcBef>
              <a:defRPr/>
            </a:pPr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                             325,851  </a:t>
            </a:r>
            <a:r>
              <a:rPr lang="en-US" sz="1200" i="1" dirty="0">
                <a:solidFill>
                  <a:srgbClr val="000000"/>
                </a:solidFill>
                <a:cs typeface="Arial" charset="0"/>
              </a:rPr>
              <a:t>gal/acre-</a:t>
            </a:r>
            <a:r>
              <a:rPr lang="en-US" sz="1200" i="1" dirty="0" err="1">
                <a:solidFill>
                  <a:srgbClr val="000000"/>
                </a:solidFill>
                <a:cs typeface="Arial" charset="0"/>
              </a:rPr>
              <a:t>ft</a:t>
            </a:r>
            <a:endParaRPr lang="en-US" sz="1200" i="1" dirty="0">
              <a:solidFill>
                <a:srgbClr val="000000"/>
              </a:solidFill>
              <a:cs typeface="Arial" charset="0"/>
            </a:endParaRPr>
          </a:p>
          <a:p>
            <a:pPr algn="l">
              <a:spcBef>
                <a:spcPct val="20000"/>
              </a:spcBef>
              <a:buFontTx/>
              <a:buChar char="•"/>
              <a:defRPr/>
            </a:pPr>
            <a:endParaRPr lang="en-US" sz="12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chemeClr val="bg1"/>
                </a:solidFill>
              </a:rPr>
              <a:t>STATEWIDE WATER SAVINGS AT </a:t>
            </a:r>
            <a:r>
              <a:rPr lang="en-US" sz="2000" b="1" kern="0">
                <a:solidFill>
                  <a:schemeClr val="bg1"/>
                </a:solidFill>
              </a:rPr>
              <a:t>POWER </a:t>
            </a:r>
            <a:r>
              <a:rPr lang="en-US" sz="2000" b="1" kern="0" smtClean="0">
                <a:solidFill>
                  <a:schemeClr val="bg1"/>
                </a:solidFill>
              </a:rPr>
              <a:t>PLANTS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000" b="1" kern="0" smtClean="0">
                <a:solidFill>
                  <a:schemeClr val="bg1"/>
                </a:solidFill>
              </a:rPr>
              <a:t>2002~2017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2988276" y="4720520"/>
            <a:ext cx="1633048" cy="1430749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6570879" y="4724400"/>
            <a:ext cx="2540169" cy="1400147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2039171"/>
            <a:ext cx="4556758" cy="25419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995351" y="2240770"/>
            <a:ext cx="626075" cy="246362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39171"/>
            <a:ext cx="4383024" cy="2541938"/>
          </a:xfrm>
          <a:prstGeom prst="rect">
            <a:avLst/>
          </a:prstGeom>
        </p:spPr>
      </p:pic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8410074" y="2286000"/>
            <a:ext cx="697350" cy="24184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276" y="4720520"/>
            <a:ext cx="1633048" cy="14468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448" y="4752474"/>
            <a:ext cx="2503972" cy="139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87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0139 L -0.33715 0.25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19" y="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8" grpId="0" animBg="1"/>
      <p:bldP spid="29" grpId="0" animBg="1"/>
      <p:bldP spid="4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3171038" y="1298227"/>
            <a:ext cx="2818287" cy="2473813"/>
            <a:chOff x="3351899" y="1471247"/>
            <a:chExt cx="2789387" cy="2473813"/>
          </a:xfrm>
        </p:grpSpPr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3351899" y="3564060"/>
              <a:ext cx="2783216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sz="2000" dirty="0" smtClean="0">
                  <a:solidFill>
                    <a:srgbClr val="000000"/>
                  </a:solidFill>
                  <a:cs typeface="Arial" charset="0"/>
                </a:rPr>
                <a:t>Solar Thermal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351899" y="1471247"/>
              <a:ext cx="2789387" cy="2130452"/>
              <a:chOff x="9980445" y="2873576"/>
              <a:chExt cx="2218436" cy="1456428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9980445" y="2873576"/>
                <a:ext cx="2217435" cy="1788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>
                  <a:defRPr sz="600">
                    <a:solidFill>
                      <a:schemeClr val="tx1"/>
                    </a:solidFill>
                  </a:defRPr>
                </a:lvl1pPr>
              </a:lstStyle>
              <a:p>
                <a:r>
                  <a:rPr lang="en-US" sz="1100" dirty="0" err="1" smtClean="0"/>
                  <a:t>Sunmaxx</a:t>
                </a:r>
                <a:r>
                  <a:rPr lang="en-US" sz="1100" dirty="0" smtClean="0"/>
                  <a:t> Solar Thermal, Fort Hood, TX</a:t>
                </a:r>
                <a:endParaRPr lang="en-US" sz="1100" dirty="0"/>
              </a:p>
            </p:txBody>
          </p:sp>
          <p:pic>
            <p:nvPicPr>
              <p:cNvPr id="57" name="Picture 7"/>
              <p:cNvPicPr preferRelativeResize="0"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9981968" y="3060271"/>
                <a:ext cx="2216913" cy="1269733"/>
              </a:xfrm>
              <a:prstGeom prst="rect">
                <a:avLst/>
              </a:prstGeom>
              <a:noFill/>
              <a:ln w="31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63" name="Group 62"/>
          <p:cNvGrpSpPr/>
          <p:nvPr/>
        </p:nvGrpSpPr>
        <p:grpSpPr>
          <a:xfrm>
            <a:off x="3170834" y="3870066"/>
            <a:ext cx="2832268" cy="2510114"/>
            <a:chOff x="3351813" y="4043086"/>
            <a:chExt cx="2783303" cy="2510114"/>
          </a:xfrm>
        </p:grpSpPr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3352014" y="6172200"/>
              <a:ext cx="27831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sz="2000" dirty="0" smtClean="0">
                  <a:solidFill>
                    <a:srgbClr val="000000"/>
                  </a:solidFill>
                  <a:cs typeface="Arial" charset="0"/>
                </a:rPr>
                <a:t>Landfill Gas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3351813" y="4043086"/>
              <a:ext cx="2783303" cy="2128059"/>
              <a:chOff x="9882706" y="4933230"/>
              <a:chExt cx="2221039" cy="1461397"/>
            </a:xfrm>
          </p:grpSpPr>
          <p:pic>
            <p:nvPicPr>
              <p:cNvPr id="66" name="Picture 65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82706" y="5138741"/>
                <a:ext cx="2205346" cy="125588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9883776" y="4933230"/>
                <a:ext cx="2219969" cy="1796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>
                  <a:defRPr sz="600">
                    <a:solidFill>
                      <a:schemeClr val="tx1"/>
                    </a:solidFill>
                  </a:defRPr>
                </a:lvl1pPr>
              </a:lstStyle>
              <a:p>
                <a:r>
                  <a:rPr lang="en-US" sz="1100" dirty="0" smtClean="0"/>
                  <a:t>Aspen Power plant in Lufkin, </a:t>
                </a:r>
                <a:r>
                  <a:rPr lang="en-US" sz="1100" dirty="0"/>
                  <a:t>TX</a:t>
                </a: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139355" y="3872992"/>
            <a:ext cx="2846841" cy="2520556"/>
            <a:chOff x="6139355" y="3799274"/>
            <a:chExt cx="2846841" cy="2520556"/>
          </a:xfrm>
        </p:grpSpPr>
        <p:sp>
          <p:nvSpPr>
            <p:cNvPr id="74" name="TextBox 73"/>
            <p:cNvSpPr txBox="1"/>
            <p:nvPr/>
          </p:nvSpPr>
          <p:spPr>
            <a:xfrm>
              <a:off x="6145528" y="3799274"/>
              <a:ext cx="2831930" cy="2743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>
                  <a:solidFill>
                    <a:schemeClr val="tx1"/>
                  </a:solidFill>
                </a:rPr>
                <a:t>Ground Source Heat Pump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6139355" y="5938830"/>
              <a:ext cx="283464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sz="2000" dirty="0" smtClean="0">
                  <a:solidFill>
                    <a:srgbClr val="000000"/>
                  </a:solidFill>
                  <a:cs typeface="Arial" charset="0"/>
                </a:rPr>
                <a:t>Geothermal</a:t>
              </a:r>
            </a:p>
          </p:txBody>
        </p:sp>
        <p:pic>
          <p:nvPicPr>
            <p:cNvPr id="76" name="Picture 6" descr="http://www.gesgeo.com/wp-content/uploads/2012/03/Ground-Source-Heat-Pump-Schematic2_560x425.jpg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1556" y="4095609"/>
              <a:ext cx="283464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SAVINGS FROM RENEWABLES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2467" y="1295399"/>
            <a:ext cx="2835843" cy="2485483"/>
            <a:chOff x="152467" y="1295399"/>
            <a:chExt cx="2835843" cy="2485483"/>
          </a:xfrm>
        </p:grpSpPr>
        <p:grpSp>
          <p:nvGrpSpPr>
            <p:cNvPr id="39" name="Group 38"/>
            <p:cNvGrpSpPr/>
            <p:nvPr/>
          </p:nvGrpSpPr>
          <p:grpSpPr>
            <a:xfrm>
              <a:off x="152467" y="1295399"/>
              <a:ext cx="2835843" cy="2485483"/>
              <a:chOff x="333478" y="1468419"/>
              <a:chExt cx="2791517" cy="2485483"/>
            </a:xfrm>
          </p:grpSpPr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334664" y="3572902"/>
                <a:ext cx="2790331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sz="2000" dirty="0" smtClean="0">
                    <a:solidFill>
                      <a:srgbClr val="000000"/>
                    </a:solidFill>
                    <a:cs typeface="Arial" charset="0"/>
                  </a:rPr>
                  <a:t>Solar PV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33478" y="1468419"/>
                <a:ext cx="2770935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dirty="0" smtClean="0">
                    <a:solidFill>
                      <a:schemeClr val="tx1"/>
                    </a:solidFill>
                  </a:rPr>
                  <a:t>Blue Wing Solar </a:t>
                </a:r>
                <a:r>
                  <a:rPr lang="en-US" sz="1100" dirty="0">
                    <a:solidFill>
                      <a:schemeClr val="tx1"/>
                    </a:solidFill>
                  </a:rPr>
                  <a:t>PV Array </a:t>
                </a:r>
                <a:r>
                  <a:rPr lang="en-US" sz="1100" dirty="0" smtClean="0">
                    <a:solidFill>
                      <a:schemeClr val="tx1"/>
                    </a:solidFill>
                  </a:rPr>
                  <a:t>,San Antonio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2" name="Picture 2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2467" y="1572768"/>
              <a:ext cx="2814934" cy="1856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6133145" y="1300551"/>
            <a:ext cx="2834843" cy="2501538"/>
            <a:chOff x="6133145" y="1300551"/>
            <a:chExt cx="2834843" cy="2501538"/>
          </a:xfrm>
        </p:grpSpPr>
        <p:grpSp>
          <p:nvGrpSpPr>
            <p:cNvPr id="58" name="Group 57"/>
            <p:cNvGrpSpPr/>
            <p:nvPr/>
          </p:nvGrpSpPr>
          <p:grpSpPr>
            <a:xfrm>
              <a:off x="6133348" y="1300551"/>
              <a:ext cx="2834640" cy="2501538"/>
              <a:chOff x="6314324" y="1473571"/>
              <a:chExt cx="2649215" cy="2501538"/>
            </a:xfrm>
          </p:grpSpPr>
          <p:sp>
            <p:nvSpPr>
              <p:cNvPr id="59" name="Rectangle 58"/>
              <p:cNvSpPr>
                <a:spLocks noChangeArrowheads="1"/>
              </p:cNvSpPr>
              <p:nvPr/>
            </p:nvSpPr>
            <p:spPr bwMode="auto">
              <a:xfrm>
                <a:off x="6314325" y="3594109"/>
                <a:ext cx="2649214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sz="2000" dirty="0" smtClean="0">
                    <a:solidFill>
                      <a:srgbClr val="000000"/>
                    </a:solidFill>
                    <a:cs typeface="Arial" charset="0"/>
                  </a:rPr>
                  <a:t>Hydro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314324" y="1473571"/>
                <a:ext cx="2649213" cy="2743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dirty="0" smtClean="0">
                    <a:solidFill>
                      <a:schemeClr val="tx1"/>
                    </a:solidFill>
                  </a:rPr>
                  <a:t>Dam at Elephant Butte, El Paso, TX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032" name="Picture 8" descr="http://www.airphotona.com/stockimg/images/16011.jpg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3145" y="1569719"/>
              <a:ext cx="2834640" cy="1859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153672" y="3870068"/>
            <a:ext cx="2846468" cy="2510112"/>
            <a:chOff x="153672" y="3870068"/>
            <a:chExt cx="2846468" cy="2510112"/>
          </a:xfrm>
        </p:grpSpPr>
        <p:grpSp>
          <p:nvGrpSpPr>
            <p:cNvPr id="68" name="Group 67"/>
            <p:cNvGrpSpPr/>
            <p:nvPr/>
          </p:nvGrpSpPr>
          <p:grpSpPr>
            <a:xfrm>
              <a:off x="153672" y="3870068"/>
              <a:ext cx="2846468" cy="2510112"/>
              <a:chOff x="334647" y="4043088"/>
              <a:chExt cx="2823904" cy="2510112"/>
            </a:xfrm>
          </p:grpSpPr>
          <p:sp>
            <p:nvSpPr>
              <p:cNvPr id="69" name="Rectangle 68"/>
              <p:cNvSpPr>
                <a:spLocks noChangeArrowheads="1"/>
              </p:cNvSpPr>
              <p:nvPr/>
            </p:nvSpPr>
            <p:spPr bwMode="auto">
              <a:xfrm>
                <a:off x="334647" y="6172200"/>
                <a:ext cx="2791425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sz="2000" dirty="0" smtClean="0">
                    <a:solidFill>
                      <a:srgbClr val="000000"/>
                    </a:solidFill>
                    <a:cs typeface="Arial" charset="0"/>
                  </a:rPr>
                  <a:t>Biomass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46382" y="4043088"/>
                <a:ext cx="281216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>
                  <a:defRPr sz="600">
                    <a:solidFill>
                      <a:schemeClr val="tx1"/>
                    </a:solidFill>
                  </a:defRPr>
                </a:lvl1pPr>
              </a:lstStyle>
              <a:p>
                <a:r>
                  <a:rPr lang="en-US" sz="1100" dirty="0"/>
                  <a:t>2.5 M</a:t>
                </a:r>
                <a:r>
                  <a:rPr lang="en-US" sz="1100" dirty="0" smtClean="0"/>
                  <a:t>iles Southwest </a:t>
                </a:r>
                <a:r>
                  <a:rPr lang="en-US" sz="1100" dirty="0"/>
                  <a:t>of Woodville, </a:t>
                </a:r>
                <a:r>
                  <a:rPr lang="en-US" sz="1100" dirty="0" smtClean="0"/>
                  <a:t>TX</a:t>
                </a:r>
                <a:endParaRPr lang="en-US" sz="1100" dirty="0"/>
              </a:p>
            </p:txBody>
          </p:sp>
        </p:grpSp>
        <p:pic>
          <p:nvPicPr>
            <p:cNvPr id="1034" name="Picture 10"/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5501" y="4169327"/>
              <a:ext cx="280190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983648" y="1924156"/>
            <a:ext cx="6712551" cy="3714982"/>
            <a:chOff x="4876871" y="3787257"/>
            <a:chExt cx="5313956" cy="281997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334000" y="3787257"/>
              <a:ext cx="4856827" cy="2819972"/>
            </a:xfrm>
            <a:prstGeom prst="rect">
              <a:avLst/>
            </a:prstGeom>
          </p:spPr>
        </p:pic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4911681" y="3813106"/>
              <a:ext cx="2218790" cy="516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3200" b="1" dirty="0" smtClean="0">
                  <a:cs typeface="Arial" charset="0"/>
                </a:rPr>
                <a:t>Wind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876871" y="4193903"/>
              <a:ext cx="26249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Brazos Wind Ranch, </a:t>
              </a:r>
              <a:r>
                <a:rPr lang="en-US" sz="1000" dirty="0"/>
                <a:t>TX.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77477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6" t="7206" r="8986" b="12556"/>
          <a:stretch/>
        </p:blipFill>
        <p:spPr>
          <a:xfrm>
            <a:off x="7306962" y="2269910"/>
            <a:ext cx="913485" cy="1371566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/>
          <a:srcRect l="13748" t="7029" r="19319" b="26039"/>
          <a:stretch/>
        </p:blipFill>
        <p:spPr>
          <a:xfrm>
            <a:off x="6249694" y="2269876"/>
            <a:ext cx="918042" cy="13716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/>
          <a:srcRect l="20334" t="7829" r="8530" b="21033"/>
          <a:stretch/>
        </p:blipFill>
        <p:spPr>
          <a:xfrm>
            <a:off x="5202342" y="2269876"/>
            <a:ext cx="921599" cy="13716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/>
          <a:srcRect l="19526" t="10475" r="13806" b="22859"/>
          <a:stretch/>
        </p:blipFill>
        <p:spPr>
          <a:xfrm>
            <a:off x="4161141" y="2269876"/>
            <a:ext cx="914400" cy="13716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/>
          <a:srcRect l="18514" t="7376" r="7972" b="19110"/>
          <a:stretch/>
        </p:blipFill>
        <p:spPr>
          <a:xfrm>
            <a:off x="3124200" y="2271222"/>
            <a:ext cx="917139" cy="13716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2" name="Picture 8" descr="http://esl.tamu.edu/docs/esl/staff/pics333/0116.jpg"/>
          <p:cNvPicPr preferRelativeResize="0"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5929" r="7284" b="15410"/>
          <a:stretch/>
        </p:blipFill>
        <p:spPr bwMode="auto">
          <a:xfrm>
            <a:off x="1059573" y="2269910"/>
            <a:ext cx="908453" cy="136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7164" y="1314170"/>
            <a:ext cx="8986836" cy="90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sz="1700" b="1" kern="0" dirty="0">
                <a:solidFill>
                  <a:srgbClr val="000000"/>
                </a:solidFill>
                <a:latin typeface="Arial"/>
              </a:rPr>
              <a:t>Faculty/Staff:</a:t>
            </a:r>
            <a:r>
              <a:rPr lang="en-US" sz="17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Jeff Haberl, Bahman Yazdani, Juan-Carlos </a:t>
            </a:r>
            <a:r>
              <a:rPr lang="en-US" sz="1700" kern="0" dirty="0">
                <a:solidFill>
                  <a:srgbClr val="000000"/>
                </a:solidFill>
                <a:latin typeface="Arial"/>
              </a:rPr>
              <a:t>Baltazar, Gali Zilbershtein, 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1316038" lvl="0" indent="-1316038" algn="l">
              <a:lnSpc>
                <a:spcPct val="90000"/>
              </a:lnSpc>
              <a:spcBef>
                <a:spcPct val="20000"/>
              </a:spcBef>
            </a:pPr>
            <a:r>
              <a:rPr lang="en-US" sz="17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                      Shirley Ellis, </a:t>
            </a:r>
            <a:r>
              <a:rPr lang="en-US" sz="1700" kern="0" dirty="0">
                <a:solidFill>
                  <a:srgbClr val="000000"/>
                </a:solidFill>
                <a:latin typeface="Arial"/>
              </a:rPr>
              <a:t>Patrick 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Parker, Angela Rowell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1700" b="1" kern="0" dirty="0" smtClean="0">
                <a:solidFill>
                  <a:srgbClr val="000000"/>
                </a:solidFill>
                <a:latin typeface="Arial"/>
              </a:rPr>
              <a:t>Students</a:t>
            </a:r>
            <a:r>
              <a:rPr lang="en-US" sz="1700" b="1" kern="0" dirty="0">
                <a:solidFill>
                  <a:srgbClr val="000000"/>
                </a:solidFill>
                <a:latin typeface="Arial"/>
              </a:rPr>
              <a:t>:</a:t>
            </a:r>
            <a:r>
              <a:rPr lang="en-US" sz="17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      </a:t>
            </a:r>
            <a:r>
              <a:rPr lang="en-US" altLang="ko-KR" sz="1700" kern="0" dirty="0" smtClean="0">
                <a:solidFill>
                  <a:srgbClr val="000000"/>
                </a:solidFill>
                <a:latin typeface="Arial"/>
              </a:rPr>
              <a:t>Minjae Shin, </a:t>
            </a:r>
            <a:r>
              <a:rPr lang="en-US" sz="1700" kern="0" dirty="0" err="1" smtClean="0">
                <a:solidFill>
                  <a:srgbClr val="000000"/>
                </a:solidFill>
                <a:latin typeface="Arial"/>
              </a:rPr>
              <a:t>Farshad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</a:rPr>
              <a:t> Kheiri, Qinbo Li, Sungkyun Jung, Chul Kim</a:t>
            </a:r>
            <a:endParaRPr lang="en-US" sz="17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ACKNOWLEDGEMENTS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9" t="7346" r="30898" b="4069"/>
          <a:stretch/>
        </p:blipFill>
        <p:spPr>
          <a:xfrm>
            <a:off x="4176448" y="3810000"/>
            <a:ext cx="921599" cy="13813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0725" y="3810000"/>
            <a:ext cx="914400" cy="13716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0" t="5915" r="1180" b="1175"/>
          <a:stretch/>
        </p:blipFill>
        <p:spPr>
          <a:xfrm rot="5400000">
            <a:off x="1862630" y="2476695"/>
            <a:ext cx="1364129" cy="950559"/>
          </a:xfrm>
        </p:spPr>
      </p:pic>
      <p:pic>
        <p:nvPicPr>
          <p:cNvPr id="3" name="Picture 2" descr="Inline image 1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1" t="2264" r="19212" b="28409"/>
          <a:stretch/>
        </p:blipFill>
        <p:spPr bwMode="auto">
          <a:xfrm>
            <a:off x="5200650" y="3810000"/>
            <a:ext cx="919163" cy="138136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 preferRelativeResize="0"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" t="-2978" r="5612" b="603"/>
          <a:stretch/>
        </p:blipFill>
        <p:spPr>
          <a:xfrm>
            <a:off x="2085782" y="3810000"/>
            <a:ext cx="913620" cy="1371599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157164" y="5247382"/>
            <a:ext cx="89868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7"/>
            <a:r>
              <a:rPr lang="en-US" altLang="ko-KR" sz="1600" b="1" kern="0">
                <a:solidFill>
                  <a:srgbClr val="000000"/>
                </a:solidFill>
                <a:latin typeface="Arial"/>
              </a:rPr>
              <a:t>TCEQ:</a:t>
            </a:r>
            <a:r>
              <a:rPr lang="en-US" altLang="ko-KR" sz="1600" kern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ko-KR" sz="1600" kern="0" smtClean="0">
                <a:solidFill>
                  <a:srgbClr val="000000"/>
                </a:solidFill>
                <a:latin typeface="Arial"/>
              </a:rPr>
              <a:t>  Vince </a:t>
            </a:r>
            <a:r>
              <a:rPr lang="en-US" altLang="ko-KR" sz="1600" kern="0">
                <a:solidFill>
                  <a:srgbClr val="000000"/>
                </a:solidFill>
                <a:latin typeface="Arial"/>
              </a:rPr>
              <a:t>Meiller, Bob Gifford </a:t>
            </a:r>
            <a:endParaRPr lang="en-US" altLang="ko-KR" sz="1600" b="1" kern="0">
              <a:solidFill>
                <a:srgbClr val="000000"/>
              </a:solidFill>
              <a:latin typeface="Arial"/>
            </a:endParaRPr>
          </a:p>
          <a:p>
            <a:pPr marL="0" lvl="7"/>
            <a:r>
              <a:rPr lang="en-US" altLang="ko-KR" sz="1600" b="1" kern="0">
                <a:solidFill>
                  <a:srgbClr val="000000"/>
                </a:solidFill>
                <a:latin typeface="Arial"/>
              </a:rPr>
              <a:t>PUCT: </a:t>
            </a:r>
            <a:r>
              <a:rPr lang="en-US" altLang="ko-KR" sz="1600" b="1" kern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en-US" altLang="ko-KR" sz="1600" kern="0" smtClean="0">
                <a:solidFill>
                  <a:srgbClr val="000000"/>
                </a:solidFill>
                <a:latin typeface="Arial"/>
              </a:rPr>
              <a:t>Katie </a:t>
            </a:r>
            <a:r>
              <a:rPr lang="en-US" altLang="ko-KR" sz="1600" kern="0">
                <a:solidFill>
                  <a:srgbClr val="000000"/>
                </a:solidFill>
                <a:latin typeface="Arial"/>
              </a:rPr>
              <a:t>Rich, Therese Harris</a:t>
            </a:r>
            <a:endParaRPr lang="en-US" altLang="ko-KR" sz="1600" b="1" kern="0">
              <a:solidFill>
                <a:srgbClr val="000000"/>
              </a:solidFill>
              <a:latin typeface="Arial"/>
            </a:endParaRPr>
          </a:p>
          <a:p>
            <a:pPr marL="0" lvl="7"/>
            <a:r>
              <a:rPr lang="en-US" altLang="ko-KR" sz="1600" b="1" kern="0">
                <a:solidFill>
                  <a:srgbClr val="000000"/>
                </a:solidFill>
                <a:latin typeface="Arial"/>
              </a:rPr>
              <a:t>SECO: </a:t>
            </a:r>
            <a:r>
              <a:rPr lang="en-US" altLang="ko-KR" sz="1600" b="1" kern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en-US" altLang="ko-KR" sz="1600" kern="0" smtClean="0">
                <a:solidFill>
                  <a:srgbClr val="000000"/>
                </a:solidFill>
                <a:latin typeface="Arial"/>
              </a:rPr>
              <a:t>Dub </a:t>
            </a:r>
            <a:r>
              <a:rPr lang="en-US" altLang="ko-KR" sz="1600" kern="0">
                <a:solidFill>
                  <a:srgbClr val="000000"/>
                </a:solidFill>
                <a:latin typeface="Arial"/>
              </a:rPr>
              <a:t>Taylor</a:t>
            </a:r>
            <a:r>
              <a:rPr lang="en-US" altLang="ko-KR" sz="1600" kern="0">
                <a:solidFill>
                  <a:schemeClr val="tx1"/>
                </a:solidFill>
                <a:latin typeface="Arial"/>
              </a:rPr>
              <a:t>, Stephen Ross </a:t>
            </a:r>
            <a:endParaRPr lang="en-US" altLang="ko-KR" sz="1600" b="1" kern="0">
              <a:solidFill>
                <a:schemeClr val="tx1"/>
              </a:solidFill>
              <a:latin typeface="Arial"/>
            </a:endParaRPr>
          </a:p>
          <a:p>
            <a:pPr marL="0" lvl="7"/>
            <a:r>
              <a:rPr lang="en-US" altLang="ko-KR" sz="1600" b="1" kern="0">
                <a:solidFill>
                  <a:srgbClr val="000000"/>
                </a:solidFill>
                <a:latin typeface="Arial"/>
              </a:rPr>
              <a:t>ERCOT: </a:t>
            </a:r>
            <a:r>
              <a:rPr lang="en-US" altLang="ko-KR" sz="1600" kern="0" smtClean="0">
                <a:solidFill>
                  <a:srgbClr val="000000"/>
                </a:solidFill>
                <a:latin typeface="Arial"/>
              </a:rPr>
              <a:t>Paul </a:t>
            </a:r>
            <a:r>
              <a:rPr lang="en-US" altLang="ko-KR" sz="1600" kern="0">
                <a:solidFill>
                  <a:srgbClr val="000000"/>
                </a:solidFill>
                <a:latin typeface="Arial"/>
              </a:rPr>
              <a:t>Wattles, </a:t>
            </a:r>
            <a:r>
              <a:rPr lang="en-US" altLang="ko-KR" sz="1600" kern="0" smtClean="0">
                <a:solidFill>
                  <a:srgbClr val="000000"/>
                </a:solidFill>
                <a:latin typeface="Arial"/>
              </a:rPr>
              <a:t>Connor Anderson</a:t>
            </a:r>
            <a:endParaRPr lang="en-US" altLang="ko-KR" sz="1600" b="1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-3606" r="4534" b="-1"/>
          <a:stretch/>
        </p:blipFill>
        <p:spPr>
          <a:xfrm>
            <a:off x="6244757" y="3801918"/>
            <a:ext cx="918043" cy="1379682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56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0" y="1143000"/>
            <a:ext cx="9150350" cy="50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2000" b="1" dirty="0">
                <a:solidFill>
                  <a:srgbClr val="FF0000"/>
                </a:solidFill>
              </a:rPr>
              <a:t>Completed</a:t>
            </a:r>
            <a:r>
              <a:rPr lang="en-US" sz="2000" dirty="0">
                <a:solidFill>
                  <a:srgbClr val="FF0000"/>
                </a:solidFill>
              </a:rPr>
              <a:t>,</a:t>
            </a:r>
            <a:r>
              <a:rPr lang="en-US" sz="2000" dirty="0">
                <a:solidFill>
                  <a:schemeClr val="tx1"/>
                </a:solidFill>
              </a:rPr>
              <a:t> Announced, and Retired Wind Projects in Texas, as of </a:t>
            </a:r>
            <a:r>
              <a:rPr lang="en-US" sz="2000" dirty="0" smtClean="0">
                <a:solidFill>
                  <a:schemeClr val="tx1"/>
                </a:solidFill>
              </a:rPr>
              <a:t>Dec. 2017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WIND PROJECTS IN TEXAS </a:t>
            </a:r>
            <a:r>
              <a:rPr lang="en-US" sz="2400" b="1" kern="0">
                <a:solidFill>
                  <a:schemeClr val="bg1"/>
                </a:solidFill>
              </a:rPr>
              <a:t>(</a:t>
            </a:r>
            <a:r>
              <a:rPr lang="en-US" sz="2400" b="1" kern="0" smtClean="0">
                <a:solidFill>
                  <a:schemeClr val="bg1"/>
                </a:solidFill>
              </a:rPr>
              <a:t>2017)</a:t>
            </a:r>
            <a:endParaRPr lang="en-US" sz="2400" b="1" kern="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1430" y="1661178"/>
            <a:ext cx="8308348" cy="4716510"/>
            <a:chOff x="411430" y="1661178"/>
            <a:chExt cx="8308348" cy="4716510"/>
          </a:xfrm>
        </p:grpSpPr>
        <p:sp>
          <p:nvSpPr>
            <p:cNvPr id="879" name="Rectangle 878"/>
            <p:cNvSpPr/>
            <p:nvPr/>
          </p:nvSpPr>
          <p:spPr>
            <a:xfrm>
              <a:off x="572464" y="2071516"/>
              <a:ext cx="2253285" cy="87674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390" name="Content Placeholder 2"/>
            <p:cNvSpPr>
              <a:spLocks/>
            </p:cNvSpPr>
            <p:nvPr/>
          </p:nvSpPr>
          <p:spPr bwMode="auto">
            <a:xfrm>
              <a:off x="5536540" y="1777800"/>
              <a:ext cx="3181350" cy="238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  <a:defRPr/>
              </a:pPr>
              <a:r>
                <a:rPr lang="en-US" sz="1100" dirty="0">
                  <a:solidFill>
                    <a:schemeClr val="tx1"/>
                  </a:solidFill>
                  <a:cs typeface="Arial" charset="0"/>
                </a:rPr>
                <a:t>ERCOT: </a:t>
              </a:r>
              <a:r>
                <a:rPr lang="en-US" sz="1100" dirty="0" smtClean="0">
                  <a:solidFill>
                    <a:schemeClr val="tx1"/>
                  </a:solidFill>
                  <a:cs typeface="Arial" charset="0"/>
                </a:rPr>
                <a:t>Electric </a:t>
              </a:r>
              <a:r>
                <a:rPr lang="en-US" sz="1100" dirty="0">
                  <a:solidFill>
                    <a:schemeClr val="tx1"/>
                  </a:solidFill>
                  <a:cs typeface="Arial" charset="0"/>
                </a:rPr>
                <a:t>Reliability Council of Texas</a:t>
              </a:r>
            </a:p>
          </p:txBody>
        </p:sp>
        <p:sp>
          <p:nvSpPr>
            <p:cNvPr id="391" name="Content Placeholder 2"/>
            <p:cNvSpPr>
              <a:spLocks/>
            </p:cNvSpPr>
            <p:nvPr/>
          </p:nvSpPr>
          <p:spPr bwMode="auto">
            <a:xfrm>
              <a:off x="5538428" y="2017076"/>
              <a:ext cx="3181350" cy="238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tx1"/>
                  </a:solidFill>
                  <a:cs typeface="Arial" charset="0"/>
                </a:rPr>
                <a:t>WSCC</a:t>
              </a:r>
              <a:r>
                <a:rPr lang="en-US" sz="1100" dirty="0">
                  <a:solidFill>
                    <a:schemeClr val="tx1"/>
                  </a:solidFill>
                  <a:cs typeface="Arial" charset="0"/>
                </a:rPr>
                <a:t>: Western </a:t>
              </a:r>
              <a:r>
                <a:rPr lang="en-US" sz="1100" dirty="0" smtClean="0">
                  <a:solidFill>
                    <a:schemeClr val="tx1"/>
                  </a:solidFill>
                  <a:cs typeface="Arial" charset="0"/>
                </a:rPr>
                <a:t>Systems Coordinating Council</a:t>
              </a:r>
              <a:endParaRPr lang="en-US" sz="11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92" name="Content Placeholder 2"/>
            <p:cNvSpPr>
              <a:spLocks/>
            </p:cNvSpPr>
            <p:nvPr/>
          </p:nvSpPr>
          <p:spPr bwMode="auto">
            <a:xfrm>
              <a:off x="5538428" y="2276511"/>
              <a:ext cx="3181350" cy="238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  <a:defRPr/>
              </a:pPr>
              <a:r>
                <a:rPr lang="en-US" sz="1100" dirty="0" smtClean="0">
                  <a:solidFill>
                    <a:schemeClr val="tx1"/>
                  </a:solidFill>
                  <a:cs typeface="Arial" charset="0"/>
                </a:rPr>
                <a:t>SPP</a:t>
              </a:r>
              <a:r>
                <a:rPr lang="en-US" sz="1100" dirty="0">
                  <a:solidFill>
                    <a:schemeClr val="tx1"/>
                  </a:solidFill>
                  <a:cs typeface="Arial" charset="0"/>
                </a:rPr>
                <a:t>: Southwest Power Pool</a:t>
              </a:r>
            </a:p>
          </p:txBody>
        </p:sp>
        <p:grpSp>
          <p:nvGrpSpPr>
            <p:cNvPr id="839" name="Group 11"/>
            <p:cNvGrpSpPr>
              <a:grpSpLocks/>
            </p:cNvGrpSpPr>
            <p:nvPr/>
          </p:nvGrpSpPr>
          <p:grpSpPr bwMode="auto">
            <a:xfrm>
              <a:off x="2071871" y="1661178"/>
              <a:ext cx="4964621" cy="4716510"/>
              <a:chOff x="4673034" y="-379412"/>
              <a:chExt cx="7217464" cy="6858000"/>
            </a:xfrm>
          </p:grpSpPr>
          <p:pic>
            <p:nvPicPr>
              <p:cNvPr id="840" name="Picture 3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0000"/>
                  </a:clrFrom>
                  <a:clrTo>
                    <a:srgbClr val="FF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3034" y="-379412"/>
                <a:ext cx="7217464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41" name="Freeform 10"/>
              <p:cNvSpPr>
                <a:spLocks/>
              </p:cNvSpPr>
              <p:nvPr/>
            </p:nvSpPr>
            <p:spPr bwMode="auto">
              <a:xfrm>
                <a:off x="9844027" y="4034468"/>
                <a:ext cx="390525" cy="365126"/>
              </a:xfrm>
              <a:custGeom>
                <a:avLst/>
                <a:gdLst>
                  <a:gd name="T0" fmla="*/ 0 w 390525"/>
                  <a:gd name="T1" fmla="*/ 171450 h 365125"/>
                  <a:gd name="T2" fmla="*/ 12700 w 390525"/>
                  <a:gd name="T3" fmla="*/ 117475 h 365125"/>
                  <a:gd name="T4" fmla="*/ 15875 w 390525"/>
                  <a:gd name="T5" fmla="*/ 44450 h 365125"/>
                  <a:gd name="T6" fmla="*/ 57150 w 390525"/>
                  <a:gd name="T7" fmla="*/ 3175 h 365125"/>
                  <a:gd name="T8" fmla="*/ 206375 w 390525"/>
                  <a:gd name="T9" fmla="*/ 0 h 365125"/>
                  <a:gd name="T10" fmla="*/ 222250 w 390525"/>
                  <a:gd name="T11" fmla="*/ 9525 h 365125"/>
                  <a:gd name="T12" fmla="*/ 231775 w 390525"/>
                  <a:gd name="T13" fmla="*/ 38100 h 365125"/>
                  <a:gd name="T14" fmla="*/ 254000 w 390525"/>
                  <a:gd name="T15" fmla="*/ 34925 h 365125"/>
                  <a:gd name="T16" fmla="*/ 390525 w 390525"/>
                  <a:gd name="T17" fmla="*/ 187331 h 365125"/>
                  <a:gd name="T18" fmla="*/ 180975 w 390525"/>
                  <a:gd name="T19" fmla="*/ 365131 h 365125"/>
                  <a:gd name="T20" fmla="*/ 0 w 390525"/>
                  <a:gd name="T21" fmla="*/ 171450 h 3651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90525" h="365125">
                    <a:moveTo>
                      <a:pt x="0" y="171450"/>
                    </a:moveTo>
                    <a:lnTo>
                      <a:pt x="12700" y="117475"/>
                    </a:lnTo>
                    <a:lnTo>
                      <a:pt x="15875" y="44450"/>
                    </a:lnTo>
                    <a:lnTo>
                      <a:pt x="57150" y="3175"/>
                    </a:lnTo>
                    <a:lnTo>
                      <a:pt x="206375" y="0"/>
                    </a:lnTo>
                    <a:lnTo>
                      <a:pt x="222250" y="9525"/>
                    </a:lnTo>
                    <a:lnTo>
                      <a:pt x="231775" y="38100"/>
                    </a:lnTo>
                    <a:lnTo>
                      <a:pt x="254000" y="34925"/>
                    </a:lnTo>
                    <a:lnTo>
                      <a:pt x="390525" y="187325"/>
                    </a:lnTo>
                    <a:lnTo>
                      <a:pt x="180975" y="365125"/>
                    </a:lnTo>
                    <a:lnTo>
                      <a:pt x="0" y="1714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>
                    <a:alpha val="74901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맑은 고딕" panose="020B0503020000020004" pitchFamily="34" charset="-127"/>
                </a:endParaRPr>
              </a:p>
            </p:txBody>
          </p:sp>
        </p:grpSp>
        <p:sp>
          <p:nvSpPr>
            <p:cNvPr id="842" name="Freeform 841"/>
            <p:cNvSpPr/>
            <p:nvPr/>
          </p:nvSpPr>
          <p:spPr>
            <a:xfrm>
              <a:off x="3805074" y="1871118"/>
              <a:ext cx="189663" cy="186084"/>
            </a:xfrm>
            <a:custGeom>
              <a:avLst/>
              <a:gdLst>
                <a:gd name="connsiteX0" fmla="*/ 4763 w 252413"/>
                <a:gd name="connsiteY0" fmla="*/ 0 h 247650"/>
                <a:gd name="connsiteX1" fmla="*/ 0 w 252413"/>
                <a:gd name="connsiteY1" fmla="*/ 238125 h 247650"/>
                <a:gd name="connsiteX2" fmla="*/ 242888 w 252413"/>
                <a:gd name="connsiteY2" fmla="*/ 247650 h 247650"/>
                <a:gd name="connsiteX3" fmla="*/ 252413 w 252413"/>
                <a:gd name="connsiteY3" fmla="*/ 9525 h 247650"/>
                <a:gd name="connsiteX4" fmla="*/ 4763 w 252413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413" h="247650">
                  <a:moveTo>
                    <a:pt x="4763" y="0"/>
                  </a:moveTo>
                  <a:cubicBezTo>
                    <a:pt x="3175" y="79375"/>
                    <a:pt x="1588" y="158750"/>
                    <a:pt x="0" y="238125"/>
                  </a:cubicBezTo>
                  <a:lnTo>
                    <a:pt x="242888" y="247650"/>
                  </a:lnTo>
                  <a:lnTo>
                    <a:pt x="252413" y="9525"/>
                  </a:lnTo>
                  <a:lnTo>
                    <a:pt x="4763" y="0"/>
                  </a:ln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43" name="Freeform 842"/>
            <p:cNvSpPr/>
            <p:nvPr/>
          </p:nvSpPr>
          <p:spPr>
            <a:xfrm>
              <a:off x="3803882" y="3054421"/>
              <a:ext cx="186084" cy="172962"/>
            </a:xfrm>
            <a:custGeom>
              <a:avLst/>
              <a:gdLst>
                <a:gd name="connsiteX0" fmla="*/ 0 w 257175"/>
                <a:gd name="connsiteY0" fmla="*/ 252413 h 252413"/>
                <a:gd name="connsiteX1" fmla="*/ 14288 w 257175"/>
                <a:gd name="connsiteY1" fmla="*/ 4763 h 252413"/>
                <a:gd name="connsiteX2" fmla="*/ 257175 w 257175"/>
                <a:gd name="connsiteY2" fmla="*/ 0 h 252413"/>
                <a:gd name="connsiteX3" fmla="*/ 252413 w 257175"/>
                <a:gd name="connsiteY3" fmla="*/ 247650 h 252413"/>
                <a:gd name="connsiteX4" fmla="*/ 0 w 257175"/>
                <a:gd name="connsiteY4" fmla="*/ 252413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52413">
                  <a:moveTo>
                    <a:pt x="0" y="252413"/>
                  </a:moveTo>
                  <a:lnTo>
                    <a:pt x="14288" y="4763"/>
                  </a:lnTo>
                  <a:lnTo>
                    <a:pt x="257175" y="0"/>
                  </a:lnTo>
                  <a:cubicBezTo>
                    <a:pt x="255588" y="82550"/>
                    <a:pt x="254000" y="165100"/>
                    <a:pt x="252413" y="247650"/>
                  </a:cubicBezTo>
                  <a:lnTo>
                    <a:pt x="0" y="252413"/>
                  </a:ln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44" name="Freeform 843"/>
            <p:cNvSpPr/>
            <p:nvPr/>
          </p:nvSpPr>
          <p:spPr>
            <a:xfrm>
              <a:off x="4000701" y="1880661"/>
              <a:ext cx="183698" cy="175348"/>
            </a:xfrm>
            <a:custGeom>
              <a:avLst/>
              <a:gdLst>
                <a:gd name="connsiteX0" fmla="*/ 4762 w 257175"/>
                <a:gd name="connsiteY0" fmla="*/ 0 h 233362"/>
                <a:gd name="connsiteX1" fmla="*/ 252412 w 257175"/>
                <a:gd name="connsiteY1" fmla="*/ 4762 h 233362"/>
                <a:gd name="connsiteX2" fmla="*/ 257175 w 257175"/>
                <a:gd name="connsiteY2" fmla="*/ 233362 h 233362"/>
                <a:gd name="connsiteX3" fmla="*/ 0 w 257175"/>
                <a:gd name="connsiteY3" fmla="*/ 233362 h 233362"/>
                <a:gd name="connsiteX4" fmla="*/ 4762 w 257175"/>
                <a:gd name="connsiteY4" fmla="*/ 0 h 23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33362">
                  <a:moveTo>
                    <a:pt x="4762" y="0"/>
                  </a:moveTo>
                  <a:lnTo>
                    <a:pt x="252412" y="4762"/>
                  </a:lnTo>
                  <a:cubicBezTo>
                    <a:pt x="254000" y="80962"/>
                    <a:pt x="255587" y="157162"/>
                    <a:pt x="257175" y="233362"/>
                  </a:cubicBezTo>
                  <a:lnTo>
                    <a:pt x="0" y="233362"/>
                  </a:lnTo>
                  <a:cubicBezTo>
                    <a:pt x="1587" y="155575"/>
                    <a:pt x="3175" y="77787"/>
                    <a:pt x="4762" y="0"/>
                  </a:cubicBez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45" name="Text Box 85"/>
            <p:cNvSpPr txBox="1">
              <a:spLocks noChangeArrowheads="1"/>
            </p:cNvSpPr>
            <p:nvPr/>
          </p:nvSpPr>
          <p:spPr bwMode="auto">
            <a:xfrm>
              <a:off x="574850" y="2079441"/>
              <a:ext cx="2243742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NUMBER OF WIND PROJECTS  </a:t>
              </a:r>
              <a:r>
                <a:rPr kumimoji="0" lang="en-US" altLang="zh-CN" sz="7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COMPLETED</a:t>
              </a:r>
            </a:p>
          </p:txBody>
        </p:sp>
        <p:sp>
          <p:nvSpPr>
            <p:cNvPr id="846" name="Text Box 79"/>
            <p:cNvSpPr txBox="1">
              <a:spLocks noChangeArrowheads="1"/>
            </p:cNvSpPr>
            <p:nvPr/>
          </p:nvSpPr>
          <p:spPr bwMode="auto">
            <a:xfrm>
              <a:off x="411430" y="5451651"/>
              <a:ext cx="3944738" cy="830997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ERCOT Power Grid and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Wind Farms in Texas</a:t>
              </a:r>
            </a:p>
          </p:txBody>
        </p:sp>
        <p:sp>
          <p:nvSpPr>
            <p:cNvPr id="848" name="Freeform 847"/>
            <p:cNvSpPr/>
            <p:nvPr/>
          </p:nvSpPr>
          <p:spPr>
            <a:xfrm>
              <a:off x="3998315" y="2072709"/>
              <a:ext cx="182506" cy="178927"/>
            </a:xfrm>
            <a:custGeom>
              <a:avLst/>
              <a:gdLst>
                <a:gd name="connsiteX0" fmla="*/ 4763 w 242888"/>
                <a:gd name="connsiteY0" fmla="*/ 0 h 238125"/>
                <a:gd name="connsiteX1" fmla="*/ 0 w 242888"/>
                <a:gd name="connsiteY1" fmla="*/ 233363 h 238125"/>
                <a:gd name="connsiteX2" fmla="*/ 242888 w 242888"/>
                <a:gd name="connsiteY2" fmla="*/ 238125 h 238125"/>
                <a:gd name="connsiteX3" fmla="*/ 242888 w 242888"/>
                <a:gd name="connsiteY3" fmla="*/ 0 h 238125"/>
                <a:gd name="connsiteX4" fmla="*/ 4763 w 242888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8" h="238125">
                  <a:moveTo>
                    <a:pt x="4763" y="0"/>
                  </a:moveTo>
                  <a:cubicBezTo>
                    <a:pt x="3175" y="77788"/>
                    <a:pt x="1588" y="155575"/>
                    <a:pt x="0" y="233363"/>
                  </a:cubicBezTo>
                  <a:lnTo>
                    <a:pt x="242888" y="238125"/>
                  </a:lnTo>
                  <a:lnTo>
                    <a:pt x="242888" y="0"/>
                  </a:lnTo>
                  <a:lnTo>
                    <a:pt x="4763" y="0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49" name="Freeform 848"/>
            <p:cNvSpPr/>
            <p:nvPr/>
          </p:nvSpPr>
          <p:spPr>
            <a:xfrm>
              <a:off x="4050800" y="2459191"/>
              <a:ext cx="171770" cy="176541"/>
            </a:xfrm>
            <a:custGeom>
              <a:avLst/>
              <a:gdLst>
                <a:gd name="connsiteX0" fmla="*/ 0 w 228600"/>
                <a:gd name="connsiteY0" fmla="*/ 0 h 234950"/>
                <a:gd name="connsiteX1" fmla="*/ 0 w 228600"/>
                <a:gd name="connsiteY1" fmla="*/ 234950 h 234950"/>
                <a:gd name="connsiteX2" fmla="*/ 222250 w 228600"/>
                <a:gd name="connsiteY2" fmla="*/ 228600 h 234950"/>
                <a:gd name="connsiteX3" fmla="*/ 228600 w 228600"/>
                <a:gd name="connsiteY3" fmla="*/ 6350 h 234950"/>
                <a:gd name="connsiteX4" fmla="*/ 0 w 228600"/>
                <a:gd name="connsiteY4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34950">
                  <a:moveTo>
                    <a:pt x="0" y="0"/>
                  </a:moveTo>
                  <a:lnTo>
                    <a:pt x="0" y="234950"/>
                  </a:lnTo>
                  <a:lnTo>
                    <a:pt x="222250" y="228600"/>
                  </a:lnTo>
                  <a:lnTo>
                    <a:pt x="22860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0" name="Freeform 849"/>
            <p:cNvSpPr/>
            <p:nvPr/>
          </p:nvSpPr>
          <p:spPr>
            <a:xfrm>
              <a:off x="3993544" y="2268335"/>
              <a:ext cx="186084" cy="176541"/>
            </a:xfrm>
            <a:custGeom>
              <a:avLst/>
              <a:gdLst>
                <a:gd name="connsiteX0" fmla="*/ 0 w 247650"/>
                <a:gd name="connsiteY0" fmla="*/ 0 h 234950"/>
                <a:gd name="connsiteX1" fmla="*/ 6350 w 247650"/>
                <a:gd name="connsiteY1" fmla="*/ 234950 h 234950"/>
                <a:gd name="connsiteX2" fmla="*/ 241300 w 247650"/>
                <a:gd name="connsiteY2" fmla="*/ 228600 h 234950"/>
                <a:gd name="connsiteX3" fmla="*/ 247650 w 247650"/>
                <a:gd name="connsiteY3" fmla="*/ 0 h 234950"/>
                <a:gd name="connsiteX4" fmla="*/ 0 w 247650"/>
                <a:gd name="connsiteY4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34950">
                  <a:moveTo>
                    <a:pt x="0" y="0"/>
                  </a:moveTo>
                  <a:lnTo>
                    <a:pt x="6350" y="234950"/>
                  </a:lnTo>
                  <a:lnTo>
                    <a:pt x="241300" y="228600"/>
                  </a:lnTo>
                  <a:lnTo>
                    <a:pt x="2476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1" name="Freeform 850"/>
            <p:cNvSpPr/>
            <p:nvPr/>
          </p:nvSpPr>
          <p:spPr>
            <a:xfrm>
              <a:off x="5162532" y="2735931"/>
              <a:ext cx="157456" cy="276740"/>
            </a:xfrm>
            <a:custGeom>
              <a:avLst/>
              <a:gdLst>
                <a:gd name="connsiteX0" fmla="*/ 6350 w 209550"/>
                <a:gd name="connsiteY0" fmla="*/ 361950 h 368300"/>
                <a:gd name="connsiteX1" fmla="*/ 0 w 209550"/>
                <a:gd name="connsiteY1" fmla="*/ 44450 h 368300"/>
                <a:gd name="connsiteX2" fmla="*/ 31750 w 209550"/>
                <a:gd name="connsiteY2" fmla="*/ 0 h 368300"/>
                <a:gd name="connsiteX3" fmla="*/ 82550 w 209550"/>
                <a:gd name="connsiteY3" fmla="*/ 6350 h 368300"/>
                <a:gd name="connsiteX4" fmla="*/ 114300 w 209550"/>
                <a:gd name="connsiteY4" fmla="*/ 12700 h 368300"/>
                <a:gd name="connsiteX5" fmla="*/ 133350 w 209550"/>
                <a:gd name="connsiteY5" fmla="*/ 57150 h 368300"/>
                <a:gd name="connsiteX6" fmla="*/ 152400 w 209550"/>
                <a:gd name="connsiteY6" fmla="*/ 82550 h 368300"/>
                <a:gd name="connsiteX7" fmla="*/ 184150 w 209550"/>
                <a:gd name="connsiteY7" fmla="*/ 82550 h 368300"/>
                <a:gd name="connsiteX8" fmla="*/ 184150 w 209550"/>
                <a:gd name="connsiteY8" fmla="*/ 114300 h 368300"/>
                <a:gd name="connsiteX9" fmla="*/ 184150 w 209550"/>
                <a:gd name="connsiteY9" fmla="*/ 133350 h 368300"/>
                <a:gd name="connsiteX10" fmla="*/ 203200 w 209550"/>
                <a:gd name="connsiteY10" fmla="*/ 139700 h 368300"/>
                <a:gd name="connsiteX11" fmla="*/ 203200 w 209550"/>
                <a:gd name="connsiteY11" fmla="*/ 355600 h 368300"/>
                <a:gd name="connsiteX12" fmla="*/ 209550 w 209550"/>
                <a:gd name="connsiteY12" fmla="*/ 368300 h 368300"/>
                <a:gd name="connsiteX13" fmla="*/ 6350 w 209550"/>
                <a:gd name="connsiteY13" fmla="*/ 36195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" h="368300">
                  <a:moveTo>
                    <a:pt x="6350" y="361950"/>
                  </a:moveTo>
                  <a:lnTo>
                    <a:pt x="0" y="44450"/>
                  </a:lnTo>
                  <a:lnTo>
                    <a:pt x="31750" y="0"/>
                  </a:lnTo>
                  <a:lnTo>
                    <a:pt x="82550" y="6350"/>
                  </a:lnTo>
                  <a:lnTo>
                    <a:pt x="114300" y="12700"/>
                  </a:lnTo>
                  <a:lnTo>
                    <a:pt x="133350" y="57150"/>
                  </a:lnTo>
                  <a:lnTo>
                    <a:pt x="152400" y="82550"/>
                  </a:lnTo>
                  <a:lnTo>
                    <a:pt x="184150" y="82550"/>
                  </a:lnTo>
                  <a:lnTo>
                    <a:pt x="184150" y="114300"/>
                  </a:lnTo>
                  <a:lnTo>
                    <a:pt x="184150" y="133350"/>
                  </a:lnTo>
                  <a:lnTo>
                    <a:pt x="203200" y="139700"/>
                  </a:lnTo>
                  <a:lnTo>
                    <a:pt x="203200" y="355600"/>
                  </a:lnTo>
                  <a:lnTo>
                    <a:pt x="209550" y="368300"/>
                  </a:lnTo>
                  <a:lnTo>
                    <a:pt x="6350" y="3619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2" name="Freeform 851"/>
            <p:cNvSpPr/>
            <p:nvPr/>
          </p:nvSpPr>
          <p:spPr>
            <a:xfrm>
              <a:off x="4985991" y="3561379"/>
              <a:ext cx="271969" cy="229026"/>
            </a:xfrm>
            <a:custGeom>
              <a:avLst/>
              <a:gdLst>
                <a:gd name="connsiteX0" fmla="*/ 0 w 361950"/>
                <a:gd name="connsiteY0" fmla="*/ 101600 h 304800"/>
                <a:gd name="connsiteX1" fmla="*/ 165100 w 361950"/>
                <a:gd name="connsiteY1" fmla="*/ 0 h 304800"/>
                <a:gd name="connsiteX2" fmla="*/ 285750 w 361950"/>
                <a:gd name="connsiteY2" fmla="*/ 177800 h 304800"/>
                <a:gd name="connsiteX3" fmla="*/ 317500 w 361950"/>
                <a:gd name="connsiteY3" fmla="*/ 165100 h 304800"/>
                <a:gd name="connsiteX4" fmla="*/ 361950 w 361950"/>
                <a:gd name="connsiteY4" fmla="*/ 228600 h 304800"/>
                <a:gd name="connsiteX5" fmla="*/ 215900 w 361950"/>
                <a:gd name="connsiteY5" fmla="*/ 304800 h 304800"/>
                <a:gd name="connsiteX6" fmla="*/ 209550 w 361950"/>
                <a:gd name="connsiteY6" fmla="*/ 292100 h 304800"/>
                <a:gd name="connsiteX7" fmla="*/ 127000 w 361950"/>
                <a:gd name="connsiteY7" fmla="*/ 304800 h 304800"/>
                <a:gd name="connsiteX8" fmla="*/ 0 w 361950"/>
                <a:gd name="connsiteY8" fmla="*/ 1016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50" h="304800">
                  <a:moveTo>
                    <a:pt x="0" y="101600"/>
                  </a:moveTo>
                  <a:lnTo>
                    <a:pt x="165100" y="0"/>
                  </a:lnTo>
                  <a:lnTo>
                    <a:pt x="285750" y="177800"/>
                  </a:lnTo>
                  <a:lnTo>
                    <a:pt x="317500" y="165100"/>
                  </a:lnTo>
                  <a:lnTo>
                    <a:pt x="361950" y="228600"/>
                  </a:lnTo>
                  <a:lnTo>
                    <a:pt x="215900" y="304800"/>
                  </a:lnTo>
                  <a:lnTo>
                    <a:pt x="209550" y="292100"/>
                  </a:lnTo>
                  <a:lnTo>
                    <a:pt x="127000" y="3048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3" name="Freeform 852"/>
            <p:cNvSpPr/>
            <p:nvPr/>
          </p:nvSpPr>
          <p:spPr>
            <a:xfrm>
              <a:off x="5509650" y="2846866"/>
              <a:ext cx="192048" cy="180119"/>
            </a:xfrm>
            <a:custGeom>
              <a:avLst/>
              <a:gdLst>
                <a:gd name="connsiteX0" fmla="*/ 250032 w 254794"/>
                <a:gd name="connsiteY0" fmla="*/ 0 h 240506"/>
                <a:gd name="connsiteX1" fmla="*/ 254794 w 254794"/>
                <a:gd name="connsiteY1" fmla="*/ 240506 h 240506"/>
                <a:gd name="connsiteX2" fmla="*/ 2382 w 254794"/>
                <a:gd name="connsiteY2" fmla="*/ 230981 h 240506"/>
                <a:gd name="connsiteX3" fmla="*/ 0 w 254794"/>
                <a:gd name="connsiteY3" fmla="*/ 30956 h 240506"/>
                <a:gd name="connsiteX4" fmla="*/ 11907 w 254794"/>
                <a:gd name="connsiteY4" fmla="*/ 38100 h 240506"/>
                <a:gd name="connsiteX5" fmla="*/ 28575 w 254794"/>
                <a:gd name="connsiteY5" fmla="*/ 38100 h 240506"/>
                <a:gd name="connsiteX6" fmla="*/ 47625 w 254794"/>
                <a:gd name="connsiteY6" fmla="*/ 40481 h 240506"/>
                <a:gd name="connsiteX7" fmla="*/ 73819 w 254794"/>
                <a:gd name="connsiteY7" fmla="*/ 26194 h 240506"/>
                <a:gd name="connsiteX8" fmla="*/ 78582 w 254794"/>
                <a:gd name="connsiteY8" fmla="*/ 9525 h 240506"/>
                <a:gd name="connsiteX9" fmla="*/ 100013 w 254794"/>
                <a:gd name="connsiteY9" fmla="*/ 9525 h 240506"/>
                <a:gd name="connsiteX10" fmla="*/ 102394 w 254794"/>
                <a:gd name="connsiteY10" fmla="*/ 30956 h 240506"/>
                <a:gd name="connsiteX11" fmla="*/ 111919 w 254794"/>
                <a:gd name="connsiteY11" fmla="*/ 64294 h 240506"/>
                <a:gd name="connsiteX12" fmla="*/ 133350 w 254794"/>
                <a:gd name="connsiteY12" fmla="*/ 85725 h 240506"/>
                <a:gd name="connsiteX13" fmla="*/ 171450 w 254794"/>
                <a:gd name="connsiteY13" fmla="*/ 97631 h 240506"/>
                <a:gd name="connsiteX14" fmla="*/ 197644 w 254794"/>
                <a:gd name="connsiteY14" fmla="*/ 85725 h 240506"/>
                <a:gd name="connsiteX15" fmla="*/ 209550 w 254794"/>
                <a:gd name="connsiteY15" fmla="*/ 59531 h 240506"/>
                <a:gd name="connsiteX16" fmla="*/ 207169 w 254794"/>
                <a:gd name="connsiteY16" fmla="*/ 35719 h 240506"/>
                <a:gd name="connsiteX17" fmla="*/ 250032 w 254794"/>
                <a:gd name="connsiteY17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4794" h="240506">
                  <a:moveTo>
                    <a:pt x="250032" y="0"/>
                  </a:moveTo>
                  <a:cubicBezTo>
                    <a:pt x="251619" y="80169"/>
                    <a:pt x="253207" y="160337"/>
                    <a:pt x="254794" y="240506"/>
                  </a:cubicBezTo>
                  <a:lnTo>
                    <a:pt x="2382" y="230981"/>
                  </a:lnTo>
                  <a:lnTo>
                    <a:pt x="0" y="30956"/>
                  </a:lnTo>
                  <a:lnTo>
                    <a:pt x="11907" y="38100"/>
                  </a:lnTo>
                  <a:lnTo>
                    <a:pt x="28575" y="38100"/>
                  </a:lnTo>
                  <a:lnTo>
                    <a:pt x="47625" y="40481"/>
                  </a:lnTo>
                  <a:lnTo>
                    <a:pt x="73819" y="26194"/>
                  </a:lnTo>
                  <a:lnTo>
                    <a:pt x="78582" y="9525"/>
                  </a:lnTo>
                  <a:lnTo>
                    <a:pt x="100013" y="9525"/>
                  </a:lnTo>
                  <a:lnTo>
                    <a:pt x="102394" y="30956"/>
                  </a:lnTo>
                  <a:lnTo>
                    <a:pt x="111919" y="64294"/>
                  </a:lnTo>
                  <a:lnTo>
                    <a:pt x="133350" y="85725"/>
                  </a:lnTo>
                  <a:lnTo>
                    <a:pt x="171450" y="97631"/>
                  </a:lnTo>
                  <a:lnTo>
                    <a:pt x="197644" y="85725"/>
                  </a:lnTo>
                  <a:lnTo>
                    <a:pt x="209550" y="59531"/>
                  </a:lnTo>
                  <a:lnTo>
                    <a:pt x="207169" y="35719"/>
                  </a:lnTo>
                  <a:lnTo>
                    <a:pt x="250032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4" name="Freeform 853"/>
            <p:cNvSpPr/>
            <p:nvPr/>
          </p:nvSpPr>
          <p:spPr>
            <a:xfrm>
              <a:off x="2705271" y="3632950"/>
              <a:ext cx="348311" cy="563023"/>
            </a:xfrm>
            <a:custGeom>
              <a:avLst/>
              <a:gdLst>
                <a:gd name="connsiteX0" fmla="*/ 44450 w 476250"/>
                <a:gd name="connsiteY0" fmla="*/ 0 h 749300"/>
                <a:gd name="connsiteX1" fmla="*/ 0 w 476250"/>
                <a:gd name="connsiteY1" fmla="*/ 749300 h 749300"/>
                <a:gd name="connsiteX2" fmla="*/ 419100 w 476250"/>
                <a:gd name="connsiteY2" fmla="*/ 514350 h 749300"/>
                <a:gd name="connsiteX3" fmla="*/ 476250 w 476250"/>
                <a:gd name="connsiteY3" fmla="*/ 25400 h 749300"/>
                <a:gd name="connsiteX4" fmla="*/ 44450 w 476250"/>
                <a:gd name="connsiteY4" fmla="*/ 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0" h="749300">
                  <a:moveTo>
                    <a:pt x="44450" y="0"/>
                  </a:moveTo>
                  <a:lnTo>
                    <a:pt x="0" y="749300"/>
                  </a:lnTo>
                  <a:lnTo>
                    <a:pt x="419100" y="514350"/>
                  </a:lnTo>
                  <a:lnTo>
                    <a:pt x="476250" y="25400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5" name="Freeform 854"/>
            <p:cNvSpPr/>
            <p:nvPr/>
          </p:nvSpPr>
          <p:spPr>
            <a:xfrm>
              <a:off x="4191556" y="2268335"/>
              <a:ext cx="186084" cy="171770"/>
            </a:xfrm>
            <a:custGeom>
              <a:avLst/>
              <a:gdLst>
                <a:gd name="connsiteX0" fmla="*/ 0 w 247650"/>
                <a:gd name="connsiteY0" fmla="*/ 0 h 228600"/>
                <a:gd name="connsiteX1" fmla="*/ 247650 w 247650"/>
                <a:gd name="connsiteY1" fmla="*/ 0 h 228600"/>
                <a:gd name="connsiteX2" fmla="*/ 242888 w 247650"/>
                <a:gd name="connsiteY2" fmla="*/ 228600 h 228600"/>
                <a:gd name="connsiteX3" fmla="*/ 0 w 247650"/>
                <a:gd name="connsiteY3" fmla="*/ 223838 h 228600"/>
                <a:gd name="connsiteX4" fmla="*/ 0 w 2476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28600">
                  <a:moveTo>
                    <a:pt x="0" y="0"/>
                  </a:moveTo>
                  <a:lnTo>
                    <a:pt x="247650" y="0"/>
                  </a:lnTo>
                  <a:cubicBezTo>
                    <a:pt x="246063" y="76200"/>
                    <a:pt x="244475" y="152400"/>
                    <a:pt x="242888" y="228600"/>
                  </a:cubicBezTo>
                  <a:lnTo>
                    <a:pt x="0" y="223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6" name="Freeform 855"/>
            <p:cNvSpPr/>
            <p:nvPr/>
          </p:nvSpPr>
          <p:spPr>
            <a:xfrm>
              <a:off x="3522370" y="3617444"/>
              <a:ext cx="186084" cy="182505"/>
            </a:xfrm>
            <a:custGeom>
              <a:avLst/>
              <a:gdLst>
                <a:gd name="connsiteX0" fmla="*/ 9525 w 247650"/>
                <a:gd name="connsiteY0" fmla="*/ 0 h 242887"/>
                <a:gd name="connsiteX1" fmla="*/ 238125 w 247650"/>
                <a:gd name="connsiteY1" fmla="*/ 4762 h 242887"/>
                <a:gd name="connsiteX2" fmla="*/ 247650 w 247650"/>
                <a:gd name="connsiteY2" fmla="*/ 242887 h 242887"/>
                <a:gd name="connsiteX3" fmla="*/ 0 w 247650"/>
                <a:gd name="connsiteY3" fmla="*/ 238125 h 242887"/>
                <a:gd name="connsiteX4" fmla="*/ 9525 w 247650"/>
                <a:gd name="connsiteY4" fmla="*/ 0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2887">
                  <a:moveTo>
                    <a:pt x="9525" y="0"/>
                  </a:moveTo>
                  <a:lnTo>
                    <a:pt x="238125" y="4762"/>
                  </a:lnTo>
                  <a:lnTo>
                    <a:pt x="247650" y="242887"/>
                  </a:lnTo>
                  <a:lnTo>
                    <a:pt x="0" y="23812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7" name="Freeform 856"/>
            <p:cNvSpPr/>
            <p:nvPr/>
          </p:nvSpPr>
          <p:spPr>
            <a:xfrm>
              <a:off x="5125554" y="3438517"/>
              <a:ext cx="239761" cy="250497"/>
            </a:xfrm>
            <a:custGeom>
              <a:avLst/>
              <a:gdLst>
                <a:gd name="connsiteX0" fmla="*/ 33337 w 319087"/>
                <a:gd name="connsiteY0" fmla="*/ 9525 h 333375"/>
                <a:gd name="connsiteX1" fmla="*/ 33337 w 319087"/>
                <a:gd name="connsiteY1" fmla="*/ 123825 h 333375"/>
                <a:gd name="connsiteX2" fmla="*/ 0 w 319087"/>
                <a:gd name="connsiteY2" fmla="*/ 157162 h 333375"/>
                <a:gd name="connsiteX3" fmla="*/ 104775 w 319087"/>
                <a:gd name="connsiteY3" fmla="*/ 319087 h 333375"/>
                <a:gd name="connsiteX4" fmla="*/ 142875 w 319087"/>
                <a:gd name="connsiteY4" fmla="*/ 319087 h 333375"/>
                <a:gd name="connsiteX5" fmla="*/ 166687 w 319087"/>
                <a:gd name="connsiteY5" fmla="*/ 333375 h 333375"/>
                <a:gd name="connsiteX6" fmla="*/ 319087 w 319087"/>
                <a:gd name="connsiteY6" fmla="*/ 238125 h 333375"/>
                <a:gd name="connsiteX7" fmla="*/ 223837 w 319087"/>
                <a:gd name="connsiteY7" fmla="*/ 0 h 333375"/>
                <a:gd name="connsiteX8" fmla="*/ 33337 w 319087"/>
                <a:gd name="connsiteY8" fmla="*/ 952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087" h="333375">
                  <a:moveTo>
                    <a:pt x="33337" y="9525"/>
                  </a:moveTo>
                  <a:lnTo>
                    <a:pt x="33337" y="123825"/>
                  </a:lnTo>
                  <a:lnTo>
                    <a:pt x="0" y="157162"/>
                  </a:lnTo>
                  <a:lnTo>
                    <a:pt x="104775" y="319087"/>
                  </a:lnTo>
                  <a:lnTo>
                    <a:pt x="142875" y="319087"/>
                  </a:lnTo>
                  <a:lnTo>
                    <a:pt x="166687" y="333375"/>
                  </a:lnTo>
                  <a:lnTo>
                    <a:pt x="319087" y="238125"/>
                  </a:lnTo>
                  <a:lnTo>
                    <a:pt x="223837" y="0"/>
                  </a:lnTo>
                  <a:lnTo>
                    <a:pt x="33337" y="9525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8" name="Freeform 857"/>
            <p:cNvSpPr/>
            <p:nvPr/>
          </p:nvSpPr>
          <p:spPr>
            <a:xfrm>
              <a:off x="4009051" y="2647660"/>
              <a:ext cx="178927" cy="196820"/>
            </a:xfrm>
            <a:custGeom>
              <a:avLst/>
              <a:gdLst>
                <a:gd name="connsiteX0" fmla="*/ 4762 w 238125"/>
                <a:gd name="connsiteY0" fmla="*/ 0 h 261938"/>
                <a:gd name="connsiteX1" fmla="*/ 0 w 238125"/>
                <a:gd name="connsiteY1" fmla="*/ 261938 h 261938"/>
                <a:gd name="connsiteX2" fmla="*/ 238125 w 238125"/>
                <a:gd name="connsiteY2" fmla="*/ 261938 h 261938"/>
                <a:gd name="connsiteX3" fmla="*/ 233362 w 238125"/>
                <a:gd name="connsiteY3" fmla="*/ 4763 h 261938"/>
                <a:gd name="connsiteX4" fmla="*/ 4762 w 238125"/>
                <a:gd name="connsiteY4" fmla="*/ 0 h 26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61938">
                  <a:moveTo>
                    <a:pt x="4762" y="0"/>
                  </a:moveTo>
                  <a:cubicBezTo>
                    <a:pt x="3175" y="87313"/>
                    <a:pt x="1587" y="174625"/>
                    <a:pt x="0" y="261938"/>
                  </a:cubicBezTo>
                  <a:lnTo>
                    <a:pt x="238125" y="261938"/>
                  </a:lnTo>
                  <a:cubicBezTo>
                    <a:pt x="236537" y="176213"/>
                    <a:pt x="234950" y="90488"/>
                    <a:pt x="233362" y="4763"/>
                  </a:cubicBezTo>
                  <a:lnTo>
                    <a:pt x="4762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59" name="Freeform 858"/>
            <p:cNvSpPr/>
            <p:nvPr/>
          </p:nvSpPr>
          <p:spPr>
            <a:xfrm>
              <a:off x="4191556" y="2071516"/>
              <a:ext cx="182506" cy="178927"/>
            </a:xfrm>
            <a:custGeom>
              <a:avLst/>
              <a:gdLst>
                <a:gd name="connsiteX0" fmla="*/ 4763 w 242888"/>
                <a:gd name="connsiteY0" fmla="*/ 0 h 238125"/>
                <a:gd name="connsiteX1" fmla="*/ 0 w 242888"/>
                <a:gd name="connsiteY1" fmla="*/ 238125 h 238125"/>
                <a:gd name="connsiteX2" fmla="*/ 242888 w 242888"/>
                <a:gd name="connsiteY2" fmla="*/ 238125 h 238125"/>
                <a:gd name="connsiteX3" fmla="*/ 242888 w 242888"/>
                <a:gd name="connsiteY3" fmla="*/ 0 h 238125"/>
                <a:gd name="connsiteX4" fmla="*/ 4763 w 242888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8" h="238125">
                  <a:moveTo>
                    <a:pt x="4763" y="0"/>
                  </a:moveTo>
                  <a:cubicBezTo>
                    <a:pt x="3175" y="79375"/>
                    <a:pt x="1588" y="158750"/>
                    <a:pt x="0" y="238125"/>
                  </a:cubicBezTo>
                  <a:lnTo>
                    <a:pt x="242888" y="238125"/>
                  </a:lnTo>
                  <a:lnTo>
                    <a:pt x="242888" y="0"/>
                  </a:lnTo>
                  <a:lnTo>
                    <a:pt x="4763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60" name="Rectangle 1"/>
            <p:cNvSpPr>
              <a:spLocks noChangeArrowheads="1"/>
            </p:cNvSpPr>
            <p:nvPr/>
          </p:nvSpPr>
          <p:spPr bwMode="auto">
            <a:xfrm>
              <a:off x="795526" y="2524797"/>
              <a:ext cx="180119" cy="115706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61" name="Rectangle 860"/>
            <p:cNvSpPr/>
            <p:nvPr/>
          </p:nvSpPr>
          <p:spPr bwMode="auto">
            <a:xfrm>
              <a:off x="795526" y="2640503"/>
              <a:ext cx="180119" cy="115706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62" name="Rectangle 90"/>
            <p:cNvSpPr>
              <a:spLocks noChangeArrowheads="1"/>
            </p:cNvSpPr>
            <p:nvPr/>
          </p:nvSpPr>
          <p:spPr bwMode="auto">
            <a:xfrm>
              <a:off x="795526" y="2756209"/>
              <a:ext cx="180119" cy="115706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63" name="TextBox 2"/>
            <p:cNvSpPr txBox="1">
              <a:spLocks noChangeArrowheads="1"/>
            </p:cNvSpPr>
            <p:nvPr/>
          </p:nvSpPr>
          <p:spPr bwMode="auto">
            <a:xfrm>
              <a:off x="975646" y="2500941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1 - 2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64" name="TextBox 57"/>
            <p:cNvSpPr txBox="1">
              <a:spLocks noChangeArrowheads="1"/>
            </p:cNvSpPr>
            <p:nvPr/>
          </p:nvSpPr>
          <p:spPr bwMode="auto">
            <a:xfrm>
              <a:off x="975646" y="2615454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3 - 4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65" name="TextBox 58"/>
            <p:cNvSpPr txBox="1">
              <a:spLocks noChangeArrowheads="1"/>
            </p:cNvSpPr>
            <p:nvPr/>
          </p:nvSpPr>
          <p:spPr bwMode="auto">
            <a:xfrm>
              <a:off x="975646" y="2734738"/>
              <a:ext cx="3129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5 &lt;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66" name="Text Box 85"/>
            <p:cNvSpPr txBox="1">
              <a:spLocks noChangeArrowheads="1"/>
            </p:cNvSpPr>
            <p:nvPr/>
          </p:nvSpPr>
          <p:spPr bwMode="auto">
            <a:xfrm>
              <a:off x="762209" y="2328746"/>
              <a:ext cx="497252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ERCOT</a:t>
              </a:r>
            </a:p>
          </p:txBody>
        </p:sp>
        <p:sp>
          <p:nvSpPr>
            <p:cNvPr id="867" name="Rectangle 1"/>
            <p:cNvSpPr>
              <a:spLocks noChangeArrowheads="1"/>
            </p:cNvSpPr>
            <p:nvPr/>
          </p:nvSpPr>
          <p:spPr bwMode="auto">
            <a:xfrm>
              <a:off x="1458748" y="2524797"/>
              <a:ext cx="180119" cy="115706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>
              <a:noFill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68" name="Rectangle 867"/>
            <p:cNvSpPr/>
            <p:nvPr/>
          </p:nvSpPr>
          <p:spPr bwMode="auto">
            <a:xfrm>
              <a:off x="1458748" y="2640503"/>
              <a:ext cx="180119" cy="115706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69" name="Rectangle 100"/>
            <p:cNvSpPr>
              <a:spLocks noChangeArrowheads="1"/>
            </p:cNvSpPr>
            <p:nvPr/>
          </p:nvSpPr>
          <p:spPr bwMode="auto">
            <a:xfrm>
              <a:off x="1458748" y="2756209"/>
              <a:ext cx="180119" cy="115706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70" name="TextBox 2"/>
            <p:cNvSpPr txBox="1">
              <a:spLocks noChangeArrowheads="1"/>
            </p:cNvSpPr>
            <p:nvPr/>
          </p:nvSpPr>
          <p:spPr bwMode="auto">
            <a:xfrm>
              <a:off x="1638868" y="2500941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1 - 2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71" name="TextBox 57"/>
            <p:cNvSpPr txBox="1">
              <a:spLocks noChangeArrowheads="1"/>
            </p:cNvSpPr>
            <p:nvPr/>
          </p:nvSpPr>
          <p:spPr bwMode="auto">
            <a:xfrm>
              <a:off x="1638868" y="2615454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3 - 4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72" name="TextBox 58"/>
            <p:cNvSpPr txBox="1">
              <a:spLocks noChangeArrowheads="1"/>
            </p:cNvSpPr>
            <p:nvPr/>
          </p:nvSpPr>
          <p:spPr bwMode="auto">
            <a:xfrm>
              <a:off x="1638868" y="2734738"/>
              <a:ext cx="3129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5 &lt;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73" name="Rectangle 1"/>
            <p:cNvSpPr>
              <a:spLocks noChangeArrowheads="1"/>
            </p:cNvSpPr>
            <p:nvPr/>
          </p:nvSpPr>
          <p:spPr bwMode="auto">
            <a:xfrm>
              <a:off x="2099306" y="2524797"/>
              <a:ext cx="180120" cy="115706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>
              <a:noFill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74" name="Rectangle 873"/>
            <p:cNvSpPr/>
            <p:nvPr/>
          </p:nvSpPr>
          <p:spPr bwMode="auto">
            <a:xfrm>
              <a:off x="2099306" y="2640503"/>
              <a:ext cx="180120" cy="115706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75" name="Rectangle 874"/>
            <p:cNvSpPr/>
            <p:nvPr/>
          </p:nvSpPr>
          <p:spPr bwMode="auto">
            <a:xfrm>
              <a:off x="2099306" y="2756209"/>
              <a:ext cx="180120" cy="115706"/>
            </a:xfrm>
            <a:prstGeom prst="rect">
              <a:avLst/>
            </a:prstGeom>
            <a:solidFill>
              <a:srgbClr val="70AD47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876" name="TextBox 2"/>
            <p:cNvSpPr txBox="1">
              <a:spLocks noChangeArrowheads="1"/>
            </p:cNvSpPr>
            <p:nvPr/>
          </p:nvSpPr>
          <p:spPr bwMode="auto">
            <a:xfrm>
              <a:off x="2279426" y="2500941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1 - 2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77" name="TextBox 57"/>
            <p:cNvSpPr txBox="1">
              <a:spLocks noChangeArrowheads="1"/>
            </p:cNvSpPr>
            <p:nvPr/>
          </p:nvSpPr>
          <p:spPr bwMode="auto">
            <a:xfrm>
              <a:off x="2279426" y="2615454"/>
              <a:ext cx="365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3 - 4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78" name="TextBox 58"/>
            <p:cNvSpPr txBox="1">
              <a:spLocks noChangeArrowheads="1"/>
            </p:cNvSpPr>
            <p:nvPr/>
          </p:nvSpPr>
          <p:spPr bwMode="auto">
            <a:xfrm>
              <a:off x="2279426" y="2734738"/>
              <a:ext cx="3129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algn="l"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700" b="1">
                  <a:solidFill>
                    <a:prstClr val="black"/>
                  </a:solidFill>
                  <a:latin typeface="Arial" panose="020B0604020202020204" pitchFamily="34" charset="0"/>
                  <a:ea typeface="맑은 고딕" panose="020B0503020000020004" pitchFamily="34" charset="-127"/>
                  <a:cs typeface="Arial" panose="020B0604020202020204" pitchFamily="34" charset="0"/>
                </a:rPr>
                <a:t>5 &lt;</a:t>
              </a:r>
              <a:endParaRPr lang="ko-KR" altLang="en-US" sz="700" b="1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0" name="Text Box 85"/>
            <p:cNvSpPr txBox="1">
              <a:spLocks noChangeArrowheads="1"/>
            </p:cNvSpPr>
            <p:nvPr/>
          </p:nvSpPr>
          <p:spPr bwMode="auto">
            <a:xfrm>
              <a:off x="1479636" y="2335903"/>
              <a:ext cx="362600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SPP</a:t>
              </a:r>
            </a:p>
          </p:txBody>
        </p:sp>
        <p:sp>
          <p:nvSpPr>
            <p:cNvPr id="881" name="Text Box 85"/>
            <p:cNvSpPr txBox="1">
              <a:spLocks noChangeArrowheads="1"/>
            </p:cNvSpPr>
            <p:nvPr/>
          </p:nvSpPr>
          <p:spPr bwMode="auto">
            <a:xfrm>
              <a:off x="2084833" y="2343060"/>
              <a:ext cx="457176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WECC</a:t>
              </a:r>
            </a:p>
          </p:txBody>
        </p:sp>
        <p:sp>
          <p:nvSpPr>
            <p:cNvPr id="882" name="Freeform 881"/>
            <p:cNvSpPr/>
            <p:nvPr/>
          </p:nvSpPr>
          <p:spPr>
            <a:xfrm>
              <a:off x="4584002" y="2863565"/>
              <a:ext cx="180119" cy="183698"/>
            </a:xfrm>
            <a:custGeom>
              <a:avLst/>
              <a:gdLst>
                <a:gd name="connsiteX0" fmla="*/ 0 w 254000"/>
                <a:gd name="connsiteY0" fmla="*/ 3175 h 254000"/>
                <a:gd name="connsiteX1" fmla="*/ 0 w 254000"/>
                <a:gd name="connsiteY1" fmla="*/ 254000 h 254000"/>
                <a:gd name="connsiteX2" fmla="*/ 254000 w 254000"/>
                <a:gd name="connsiteY2" fmla="*/ 250825 h 254000"/>
                <a:gd name="connsiteX3" fmla="*/ 247650 w 254000"/>
                <a:gd name="connsiteY3" fmla="*/ 53975 h 254000"/>
                <a:gd name="connsiteX4" fmla="*/ 184150 w 254000"/>
                <a:gd name="connsiteY4" fmla="*/ 19050 h 254000"/>
                <a:gd name="connsiteX5" fmla="*/ 152400 w 254000"/>
                <a:gd name="connsiteY5" fmla="*/ 9525 h 254000"/>
                <a:gd name="connsiteX6" fmla="*/ 133350 w 254000"/>
                <a:gd name="connsiteY6" fmla="*/ 22225 h 254000"/>
                <a:gd name="connsiteX7" fmla="*/ 76200 w 254000"/>
                <a:gd name="connsiteY7" fmla="*/ 0 h 254000"/>
                <a:gd name="connsiteX8" fmla="*/ 0 w 254000"/>
                <a:gd name="connsiteY8" fmla="*/ 3175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000" h="254000">
                  <a:moveTo>
                    <a:pt x="0" y="3175"/>
                  </a:moveTo>
                  <a:lnTo>
                    <a:pt x="0" y="254000"/>
                  </a:lnTo>
                  <a:lnTo>
                    <a:pt x="254000" y="250825"/>
                  </a:lnTo>
                  <a:lnTo>
                    <a:pt x="247650" y="53975"/>
                  </a:lnTo>
                  <a:lnTo>
                    <a:pt x="184150" y="19050"/>
                  </a:lnTo>
                  <a:lnTo>
                    <a:pt x="152400" y="9525"/>
                  </a:lnTo>
                  <a:lnTo>
                    <a:pt x="133350" y="22225"/>
                  </a:lnTo>
                  <a:lnTo>
                    <a:pt x="76200" y="0"/>
                  </a:lnTo>
                  <a:lnTo>
                    <a:pt x="0" y="3175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3" name="Freeform 882"/>
            <p:cNvSpPr/>
            <p:nvPr/>
          </p:nvSpPr>
          <p:spPr>
            <a:xfrm>
              <a:off x="4585195" y="3059192"/>
              <a:ext cx="182506" cy="182505"/>
            </a:xfrm>
            <a:custGeom>
              <a:avLst/>
              <a:gdLst>
                <a:gd name="connsiteX0" fmla="*/ 0 w 242888"/>
                <a:gd name="connsiteY0" fmla="*/ 0 h 242887"/>
                <a:gd name="connsiteX1" fmla="*/ 0 w 242888"/>
                <a:gd name="connsiteY1" fmla="*/ 238125 h 242887"/>
                <a:gd name="connsiteX2" fmla="*/ 242888 w 242888"/>
                <a:gd name="connsiteY2" fmla="*/ 242887 h 242887"/>
                <a:gd name="connsiteX3" fmla="*/ 228600 w 242888"/>
                <a:gd name="connsiteY3" fmla="*/ 0 h 242887"/>
                <a:gd name="connsiteX4" fmla="*/ 0 w 242888"/>
                <a:gd name="connsiteY4" fmla="*/ 0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8" h="242887">
                  <a:moveTo>
                    <a:pt x="0" y="0"/>
                  </a:moveTo>
                  <a:lnTo>
                    <a:pt x="0" y="238125"/>
                  </a:lnTo>
                  <a:lnTo>
                    <a:pt x="242888" y="242887"/>
                  </a:lnTo>
                  <a:lnTo>
                    <a:pt x="228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4" name="Freeform 883"/>
            <p:cNvSpPr/>
            <p:nvPr/>
          </p:nvSpPr>
          <p:spPr>
            <a:xfrm>
              <a:off x="3747818" y="3427781"/>
              <a:ext cx="193241" cy="186084"/>
            </a:xfrm>
            <a:custGeom>
              <a:avLst/>
              <a:gdLst>
                <a:gd name="connsiteX0" fmla="*/ 3175 w 257175"/>
                <a:gd name="connsiteY0" fmla="*/ 0 h 247650"/>
                <a:gd name="connsiteX1" fmla="*/ 0 w 257175"/>
                <a:gd name="connsiteY1" fmla="*/ 247650 h 247650"/>
                <a:gd name="connsiteX2" fmla="*/ 247650 w 257175"/>
                <a:gd name="connsiteY2" fmla="*/ 247650 h 247650"/>
                <a:gd name="connsiteX3" fmla="*/ 257175 w 257175"/>
                <a:gd name="connsiteY3" fmla="*/ 9525 h 247650"/>
                <a:gd name="connsiteX4" fmla="*/ 3175 w 257175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47650">
                  <a:moveTo>
                    <a:pt x="3175" y="0"/>
                  </a:moveTo>
                  <a:cubicBezTo>
                    <a:pt x="2117" y="82550"/>
                    <a:pt x="1058" y="165100"/>
                    <a:pt x="0" y="247650"/>
                  </a:cubicBezTo>
                  <a:lnTo>
                    <a:pt x="247650" y="247650"/>
                  </a:lnTo>
                  <a:lnTo>
                    <a:pt x="257175" y="95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5" name="Freeform 884"/>
            <p:cNvSpPr/>
            <p:nvPr/>
          </p:nvSpPr>
          <p:spPr>
            <a:xfrm>
              <a:off x="4968098" y="3796370"/>
              <a:ext cx="249304" cy="202784"/>
            </a:xfrm>
            <a:custGeom>
              <a:avLst/>
              <a:gdLst>
                <a:gd name="connsiteX0" fmla="*/ 209550 w 365125"/>
                <a:gd name="connsiteY0" fmla="*/ 282575 h 282575"/>
                <a:gd name="connsiteX1" fmla="*/ 365125 w 365125"/>
                <a:gd name="connsiteY1" fmla="*/ 180975 h 282575"/>
                <a:gd name="connsiteX2" fmla="*/ 247650 w 365125"/>
                <a:gd name="connsiteY2" fmla="*/ 0 h 282575"/>
                <a:gd name="connsiteX3" fmla="*/ 117475 w 365125"/>
                <a:gd name="connsiteY3" fmla="*/ 22225 h 282575"/>
                <a:gd name="connsiteX4" fmla="*/ 114300 w 365125"/>
                <a:gd name="connsiteY4" fmla="*/ 53975 h 282575"/>
                <a:gd name="connsiteX5" fmla="*/ 0 w 365125"/>
                <a:gd name="connsiteY5" fmla="*/ 139700 h 282575"/>
                <a:gd name="connsiteX6" fmla="*/ 9525 w 365125"/>
                <a:gd name="connsiteY6" fmla="*/ 152400 h 282575"/>
                <a:gd name="connsiteX7" fmla="*/ 28575 w 365125"/>
                <a:gd name="connsiteY7" fmla="*/ 158750 h 282575"/>
                <a:gd name="connsiteX8" fmla="*/ 50800 w 365125"/>
                <a:gd name="connsiteY8" fmla="*/ 165100 h 282575"/>
                <a:gd name="connsiteX9" fmla="*/ 60325 w 365125"/>
                <a:gd name="connsiteY9" fmla="*/ 165100 h 282575"/>
                <a:gd name="connsiteX10" fmla="*/ 85725 w 365125"/>
                <a:gd name="connsiteY10" fmla="*/ 180975 h 282575"/>
                <a:gd name="connsiteX11" fmla="*/ 101600 w 365125"/>
                <a:gd name="connsiteY11" fmla="*/ 180975 h 282575"/>
                <a:gd name="connsiteX12" fmla="*/ 111125 w 365125"/>
                <a:gd name="connsiteY12" fmla="*/ 187325 h 282575"/>
                <a:gd name="connsiteX13" fmla="*/ 127000 w 365125"/>
                <a:gd name="connsiteY13" fmla="*/ 168275 h 282575"/>
                <a:gd name="connsiteX14" fmla="*/ 139700 w 365125"/>
                <a:gd name="connsiteY14" fmla="*/ 190500 h 282575"/>
                <a:gd name="connsiteX15" fmla="*/ 146050 w 365125"/>
                <a:gd name="connsiteY15" fmla="*/ 219075 h 282575"/>
                <a:gd name="connsiteX16" fmla="*/ 165100 w 365125"/>
                <a:gd name="connsiteY16" fmla="*/ 209550 h 282575"/>
                <a:gd name="connsiteX17" fmla="*/ 177800 w 365125"/>
                <a:gd name="connsiteY17" fmla="*/ 228600 h 282575"/>
                <a:gd name="connsiteX18" fmla="*/ 180975 w 365125"/>
                <a:gd name="connsiteY18" fmla="*/ 241300 h 282575"/>
                <a:gd name="connsiteX19" fmla="*/ 209550 w 365125"/>
                <a:gd name="connsiteY19" fmla="*/ 282575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5125" h="282575">
                  <a:moveTo>
                    <a:pt x="209550" y="282575"/>
                  </a:moveTo>
                  <a:lnTo>
                    <a:pt x="365125" y="180975"/>
                  </a:lnTo>
                  <a:lnTo>
                    <a:pt x="247650" y="0"/>
                  </a:lnTo>
                  <a:lnTo>
                    <a:pt x="117475" y="22225"/>
                  </a:lnTo>
                  <a:lnTo>
                    <a:pt x="114300" y="53975"/>
                  </a:lnTo>
                  <a:lnTo>
                    <a:pt x="0" y="139700"/>
                  </a:lnTo>
                  <a:lnTo>
                    <a:pt x="9525" y="152400"/>
                  </a:lnTo>
                  <a:lnTo>
                    <a:pt x="28575" y="158750"/>
                  </a:lnTo>
                  <a:lnTo>
                    <a:pt x="50800" y="165100"/>
                  </a:lnTo>
                  <a:lnTo>
                    <a:pt x="60325" y="165100"/>
                  </a:lnTo>
                  <a:lnTo>
                    <a:pt x="85725" y="180975"/>
                  </a:lnTo>
                  <a:lnTo>
                    <a:pt x="101600" y="180975"/>
                  </a:lnTo>
                  <a:lnTo>
                    <a:pt x="111125" y="187325"/>
                  </a:lnTo>
                  <a:lnTo>
                    <a:pt x="127000" y="168275"/>
                  </a:lnTo>
                  <a:lnTo>
                    <a:pt x="139700" y="190500"/>
                  </a:lnTo>
                  <a:lnTo>
                    <a:pt x="146050" y="219075"/>
                  </a:lnTo>
                  <a:lnTo>
                    <a:pt x="165100" y="209550"/>
                  </a:lnTo>
                  <a:lnTo>
                    <a:pt x="177800" y="228600"/>
                  </a:lnTo>
                  <a:lnTo>
                    <a:pt x="180975" y="241300"/>
                  </a:lnTo>
                  <a:lnTo>
                    <a:pt x="209550" y="282575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6" name="Freeform 885"/>
            <p:cNvSpPr/>
            <p:nvPr/>
          </p:nvSpPr>
          <p:spPr>
            <a:xfrm>
              <a:off x="5379630" y="5442497"/>
              <a:ext cx="237377" cy="175348"/>
            </a:xfrm>
            <a:custGeom>
              <a:avLst/>
              <a:gdLst>
                <a:gd name="connsiteX0" fmla="*/ 295275 w 316706"/>
                <a:gd name="connsiteY0" fmla="*/ 226218 h 233362"/>
                <a:gd name="connsiteX1" fmla="*/ 50006 w 316706"/>
                <a:gd name="connsiteY1" fmla="*/ 233362 h 233362"/>
                <a:gd name="connsiteX2" fmla="*/ 28575 w 316706"/>
                <a:gd name="connsiteY2" fmla="*/ 200025 h 233362"/>
                <a:gd name="connsiteX3" fmla="*/ 7144 w 316706"/>
                <a:gd name="connsiteY3" fmla="*/ 197643 h 233362"/>
                <a:gd name="connsiteX4" fmla="*/ 2381 w 316706"/>
                <a:gd name="connsiteY4" fmla="*/ 192881 h 233362"/>
                <a:gd name="connsiteX5" fmla="*/ 0 w 316706"/>
                <a:gd name="connsiteY5" fmla="*/ 54768 h 233362"/>
                <a:gd name="connsiteX6" fmla="*/ 54769 w 316706"/>
                <a:gd name="connsiteY6" fmla="*/ 0 h 233362"/>
                <a:gd name="connsiteX7" fmla="*/ 54769 w 316706"/>
                <a:gd name="connsiteY7" fmla="*/ 23812 h 233362"/>
                <a:gd name="connsiteX8" fmla="*/ 69056 w 316706"/>
                <a:gd name="connsiteY8" fmla="*/ 19050 h 233362"/>
                <a:gd name="connsiteX9" fmla="*/ 100013 w 316706"/>
                <a:gd name="connsiteY9" fmla="*/ 38100 h 233362"/>
                <a:gd name="connsiteX10" fmla="*/ 111919 w 316706"/>
                <a:gd name="connsiteY10" fmla="*/ 35718 h 233362"/>
                <a:gd name="connsiteX11" fmla="*/ 133350 w 316706"/>
                <a:gd name="connsiteY11" fmla="*/ 59531 h 233362"/>
                <a:gd name="connsiteX12" fmla="*/ 147638 w 316706"/>
                <a:gd name="connsiteY12" fmla="*/ 64293 h 233362"/>
                <a:gd name="connsiteX13" fmla="*/ 157163 w 316706"/>
                <a:gd name="connsiteY13" fmla="*/ 50006 h 233362"/>
                <a:gd name="connsiteX14" fmla="*/ 171450 w 316706"/>
                <a:gd name="connsiteY14" fmla="*/ 64293 h 233362"/>
                <a:gd name="connsiteX15" fmla="*/ 188119 w 316706"/>
                <a:gd name="connsiteY15" fmla="*/ 66675 h 233362"/>
                <a:gd name="connsiteX16" fmla="*/ 221456 w 316706"/>
                <a:gd name="connsiteY16" fmla="*/ 73818 h 233362"/>
                <a:gd name="connsiteX17" fmla="*/ 230981 w 316706"/>
                <a:gd name="connsiteY17" fmla="*/ 64293 h 233362"/>
                <a:gd name="connsiteX18" fmla="*/ 245269 w 316706"/>
                <a:gd name="connsiteY18" fmla="*/ 59531 h 233362"/>
                <a:gd name="connsiteX19" fmla="*/ 266700 w 316706"/>
                <a:gd name="connsiteY19" fmla="*/ 59531 h 233362"/>
                <a:gd name="connsiteX20" fmla="*/ 254794 w 316706"/>
                <a:gd name="connsiteY20" fmla="*/ 95250 h 233362"/>
                <a:gd name="connsiteX21" fmla="*/ 259556 w 316706"/>
                <a:gd name="connsiteY21" fmla="*/ 121443 h 233362"/>
                <a:gd name="connsiteX22" fmla="*/ 271463 w 316706"/>
                <a:gd name="connsiteY22" fmla="*/ 140493 h 233362"/>
                <a:gd name="connsiteX23" fmla="*/ 283369 w 316706"/>
                <a:gd name="connsiteY23" fmla="*/ 154781 h 233362"/>
                <a:gd name="connsiteX24" fmla="*/ 300038 w 316706"/>
                <a:gd name="connsiteY24" fmla="*/ 161925 h 233362"/>
                <a:gd name="connsiteX25" fmla="*/ 316706 w 316706"/>
                <a:gd name="connsiteY25" fmla="*/ 169068 h 233362"/>
                <a:gd name="connsiteX26" fmla="*/ 295275 w 316706"/>
                <a:gd name="connsiteY26" fmla="*/ 226218 h 23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6706" h="233362">
                  <a:moveTo>
                    <a:pt x="295275" y="226218"/>
                  </a:moveTo>
                  <a:lnTo>
                    <a:pt x="50006" y="233362"/>
                  </a:lnTo>
                  <a:lnTo>
                    <a:pt x="28575" y="200025"/>
                  </a:lnTo>
                  <a:lnTo>
                    <a:pt x="7144" y="197643"/>
                  </a:lnTo>
                  <a:lnTo>
                    <a:pt x="2381" y="192881"/>
                  </a:lnTo>
                  <a:cubicBezTo>
                    <a:pt x="1587" y="146843"/>
                    <a:pt x="794" y="100806"/>
                    <a:pt x="0" y="54768"/>
                  </a:cubicBezTo>
                  <a:lnTo>
                    <a:pt x="54769" y="0"/>
                  </a:lnTo>
                  <a:lnTo>
                    <a:pt x="54769" y="23812"/>
                  </a:lnTo>
                  <a:lnTo>
                    <a:pt x="69056" y="19050"/>
                  </a:lnTo>
                  <a:lnTo>
                    <a:pt x="100013" y="38100"/>
                  </a:lnTo>
                  <a:lnTo>
                    <a:pt x="111919" y="35718"/>
                  </a:lnTo>
                  <a:lnTo>
                    <a:pt x="133350" y="59531"/>
                  </a:lnTo>
                  <a:lnTo>
                    <a:pt x="147638" y="64293"/>
                  </a:lnTo>
                  <a:lnTo>
                    <a:pt x="157163" y="50006"/>
                  </a:lnTo>
                  <a:lnTo>
                    <a:pt x="171450" y="64293"/>
                  </a:lnTo>
                  <a:lnTo>
                    <a:pt x="188119" y="66675"/>
                  </a:lnTo>
                  <a:lnTo>
                    <a:pt x="221456" y="73818"/>
                  </a:lnTo>
                  <a:lnTo>
                    <a:pt x="230981" y="64293"/>
                  </a:lnTo>
                  <a:lnTo>
                    <a:pt x="245269" y="59531"/>
                  </a:lnTo>
                  <a:lnTo>
                    <a:pt x="266700" y="59531"/>
                  </a:lnTo>
                  <a:lnTo>
                    <a:pt x="254794" y="95250"/>
                  </a:lnTo>
                  <a:lnTo>
                    <a:pt x="259556" y="121443"/>
                  </a:lnTo>
                  <a:lnTo>
                    <a:pt x="271463" y="140493"/>
                  </a:lnTo>
                  <a:lnTo>
                    <a:pt x="283369" y="154781"/>
                  </a:lnTo>
                  <a:lnTo>
                    <a:pt x="300038" y="161925"/>
                  </a:lnTo>
                  <a:lnTo>
                    <a:pt x="316706" y="169068"/>
                  </a:lnTo>
                  <a:lnTo>
                    <a:pt x="295275" y="226218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7" name="Freeform 886"/>
            <p:cNvSpPr/>
            <p:nvPr/>
          </p:nvSpPr>
          <p:spPr>
            <a:xfrm>
              <a:off x="3203880" y="3926390"/>
              <a:ext cx="691850" cy="572566"/>
            </a:xfrm>
            <a:custGeom>
              <a:avLst/>
              <a:gdLst>
                <a:gd name="connsiteX0" fmla="*/ 501650 w 920750"/>
                <a:gd name="connsiteY0" fmla="*/ 762000 h 762000"/>
                <a:gd name="connsiteX1" fmla="*/ 0 w 920750"/>
                <a:gd name="connsiteY1" fmla="*/ 346075 h 762000"/>
                <a:gd name="connsiteX2" fmla="*/ 298450 w 920750"/>
                <a:gd name="connsiteY2" fmla="*/ 0 h 762000"/>
                <a:gd name="connsiteX3" fmla="*/ 400050 w 920750"/>
                <a:gd name="connsiteY3" fmla="*/ 69850 h 762000"/>
                <a:gd name="connsiteX4" fmla="*/ 425450 w 920750"/>
                <a:gd name="connsiteY4" fmla="*/ 50800 h 762000"/>
                <a:gd name="connsiteX5" fmla="*/ 434975 w 920750"/>
                <a:gd name="connsiteY5" fmla="*/ 57150 h 762000"/>
                <a:gd name="connsiteX6" fmla="*/ 469900 w 920750"/>
                <a:gd name="connsiteY6" fmla="*/ 28575 h 762000"/>
                <a:gd name="connsiteX7" fmla="*/ 511175 w 920750"/>
                <a:gd name="connsiteY7" fmla="*/ 66675 h 762000"/>
                <a:gd name="connsiteX8" fmla="*/ 542925 w 920750"/>
                <a:gd name="connsiteY8" fmla="*/ 66675 h 762000"/>
                <a:gd name="connsiteX9" fmla="*/ 587375 w 920750"/>
                <a:gd name="connsiteY9" fmla="*/ 107950 h 762000"/>
                <a:gd name="connsiteX10" fmla="*/ 590550 w 920750"/>
                <a:gd name="connsiteY10" fmla="*/ 158750 h 762000"/>
                <a:gd name="connsiteX11" fmla="*/ 641350 w 920750"/>
                <a:gd name="connsiteY11" fmla="*/ 190500 h 762000"/>
                <a:gd name="connsiteX12" fmla="*/ 669925 w 920750"/>
                <a:gd name="connsiteY12" fmla="*/ 209550 h 762000"/>
                <a:gd name="connsiteX13" fmla="*/ 701675 w 920750"/>
                <a:gd name="connsiteY13" fmla="*/ 212725 h 762000"/>
                <a:gd name="connsiteX14" fmla="*/ 723900 w 920750"/>
                <a:gd name="connsiteY14" fmla="*/ 231775 h 762000"/>
                <a:gd name="connsiteX15" fmla="*/ 800100 w 920750"/>
                <a:gd name="connsiteY15" fmla="*/ 234950 h 762000"/>
                <a:gd name="connsiteX16" fmla="*/ 857250 w 920750"/>
                <a:gd name="connsiteY16" fmla="*/ 279400 h 762000"/>
                <a:gd name="connsiteX17" fmla="*/ 866775 w 920750"/>
                <a:gd name="connsiteY17" fmla="*/ 304800 h 762000"/>
                <a:gd name="connsiteX18" fmla="*/ 920750 w 920750"/>
                <a:gd name="connsiteY18" fmla="*/ 434975 h 762000"/>
                <a:gd name="connsiteX19" fmla="*/ 727075 w 920750"/>
                <a:gd name="connsiteY19" fmla="*/ 431800 h 762000"/>
                <a:gd name="connsiteX20" fmla="*/ 727075 w 920750"/>
                <a:gd name="connsiteY20" fmla="*/ 454025 h 762000"/>
                <a:gd name="connsiteX21" fmla="*/ 622300 w 920750"/>
                <a:gd name="connsiteY21" fmla="*/ 457200 h 762000"/>
                <a:gd name="connsiteX22" fmla="*/ 619125 w 920750"/>
                <a:gd name="connsiteY22" fmla="*/ 638175 h 762000"/>
                <a:gd name="connsiteX23" fmla="*/ 504825 w 920750"/>
                <a:gd name="connsiteY23" fmla="*/ 635000 h 762000"/>
                <a:gd name="connsiteX24" fmla="*/ 501650 w 920750"/>
                <a:gd name="connsiteY24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0750" h="762000">
                  <a:moveTo>
                    <a:pt x="501650" y="762000"/>
                  </a:moveTo>
                  <a:lnTo>
                    <a:pt x="0" y="346075"/>
                  </a:lnTo>
                  <a:lnTo>
                    <a:pt x="298450" y="0"/>
                  </a:lnTo>
                  <a:lnTo>
                    <a:pt x="400050" y="69850"/>
                  </a:lnTo>
                  <a:lnTo>
                    <a:pt x="425450" y="50800"/>
                  </a:lnTo>
                  <a:lnTo>
                    <a:pt x="434975" y="57150"/>
                  </a:lnTo>
                  <a:lnTo>
                    <a:pt x="469900" y="28575"/>
                  </a:lnTo>
                  <a:lnTo>
                    <a:pt x="511175" y="66675"/>
                  </a:lnTo>
                  <a:lnTo>
                    <a:pt x="542925" y="66675"/>
                  </a:lnTo>
                  <a:lnTo>
                    <a:pt x="587375" y="107950"/>
                  </a:lnTo>
                  <a:lnTo>
                    <a:pt x="590550" y="158750"/>
                  </a:lnTo>
                  <a:lnTo>
                    <a:pt x="641350" y="190500"/>
                  </a:lnTo>
                  <a:lnTo>
                    <a:pt x="669925" y="209550"/>
                  </a:lnTo>
                  <a:lnTo>
                    <a:pt x="701675" y="212725"/>
                  </a:lnTo>
                  <a:lnTo>
                    <a:pt x="723900" y="231775"/>
                  </a:lnTo>
                  <a:lnTo>
                    <a:pt x="800100" y="234950"/>
                  </a:lnTo>
                  <a:lnTo>
                    <a:pt x="857250" y="279400"/>
                  </a:lnTo>
                  <a:lnTo>
                    <a:pt x="866775" y="304800"/>
                  </a:lnTo>
                  <a:lnTo>
                    <a:pt x="920750" y="434975"/>
                  </a:lnTo>
                  <a:lnTo>
                    <a:pt x="727075" y="431800"/>
                  </a:lnTo>
                  <a:lnTo>
                    <a:pt x="727075" y="454025"/>
                  </a:lnTo>
                  <a:lnTo>
                    <a:pt x="622300" y="457200"/>
                  </a:lnTo>
                  <a:cubicBezTo>
                    <a:pt x="621242" y="517525"/>
                    <a:pt x="620183" y="577850"/>
                    <a:pt x="619125" y="638175"/>
                  </a:cubicBezTo>
                  <a:lnTo>
                    <a:pt x="504825" y="635000"/>
                  </a:lnTo>
                  <a:cubicBezTo>
                    <a:pt x="503767" y="675217"/>
                    <a:pt x="502708" y="715433"/>
                    <a:pt x="501650" y="762000"/>
                  </a:cubicBez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8" name="Freeform 887"/>
            <p:cNvSpPr/>
            <p:nvPr/>
          </p:nvSpPr>
          <p:spPr>
            <a:xfrm>
              <a:off x="5393944" y="5353033"/>
              <a:ext cx="282705" cy="128827"/>
            </a:xfrm>
            <a:custGeom>
              <a:avLst/>
              <a:gdLst>
                <a:gd name="connsiteX0" fmla="*/ 266700 w 376238"/>
                <a:gd name="connsiteY0" fmla="*/ 157163 h 171450"/>
                <a:gd name="connsiteX1" fmla="*/ 204788 w 376238"/>
                <a:gd name="connsiteY1" fmla="*/ 161925 h 171450"/>
                <a:gd name="connsiteX2" fmla="*/ 195263 w 376238"/>
                <a:gd name="connsiteY2" fmla="*/ 171450 h 171450"/>
                <a:gd name="connsiteX3" fmla="*/ 161925 w 376238"/>
                <a:gd name="connsiteY3" fmla="*/ 161925 h 171450"/>
                <a:gd name="connsiteX4" fmla="*/ 147638 w 376238"/>
                <a:gd name="connsiteY4" fmla="*/ 147638 h 171450"/>
                <a:gd name="connsiteX5" fmla="*/ 123825 w 376238"/>
                <a:gd name="connsiteY5" fmla="*/ 161925 h 171450"/>
                <a:gd name="connsiteX6" fmla="*/ 100013 w 376238"/>
                <a:gd name="connsiteY6" fmla="*/ 133350 h 171450"/>
                <a:gd name="connsiteX7" fmla="*/ 52388 w 376238"/>
                <a:gd name="connsiteY7" fmla="*/ 123825 h 171450"/>
                <a:gd name="connsiteX8" fmla="*/ 57150 w 376238"/>
                <a:gd name="connsiteY8" fmla="*/ 80963 h 171450"/>
                <a:gd name="connsiteX9" fmla="*/ 52388 w 376238"/>
                <a:gd name="connsiteY9" fmla="*/ 66675 h 171450"/>
                <a:gd name="connsiteX10" fmla="*/ 19050 w 376238"/>
                <a:gd name="connsiteY10" fmla="*/ 57150 h 171450"/>
                <a:gd name="connsiteX11" fmla="*/ 0 w 376238"/>
                <a:gd name="connsiteY11" fmla="*/ 33338 h 171450"/>
                <a:gd name="connsiteX12" fmla="*/ 42863 w 376238"/>
                <a:gd name="connsiteY12" fmla="*/ 0 h 171450"/>
                <a:gd name="connsiteX13" fmla="*/ 166688 w 376238"/>
                <a:gd name="connsiteY13" fmla="*/ 28575 h 171450"/>
                <a:gd name="connsiteX14" fmla="*/ 185738 w 376238"/>
                <a:gd name="connsiteY14" fmla="*/ 14288 h 171450"/>
                <a:gd name="connsiteX15" fmla="*/ 204788 w 376238"/>
                <a:gd name="connsiteY15" fmla="*/ 4763 h 171450"/>
                <a:gd name="connsiteX16" fmla="*/ 242888 w 376238"/>
                <a:gd name="connsiteY16" fmla="*/ 38100 h 171450"/>
                <a:gd name="connsiteX17" fmla="*/ 252413 w 376238"/>
                <a:gd name="connsiteY17" fmla="*/ 23813 h 171450"/>
                <a:gd name="connsiteX18" fmla="*/ 280988 w 376238"/>
                <a:gd name="connsiteY18" fmla="*/ 23813 h 171450"/>
                <a:gd name="connsiteX19" fmla="*/ 295275 w 376238"/>
                <a:gd name="connsiteY19" fmla="*/ 23813 h 171450"/>
                <a:gd name="connsiteX20" fmla="*/ 376238 w 376238"/>
                <a:gd name="connsiteY20" fmla="*/ 133350 h 171450"/>
                <a:gd name="connsiteX21" fmla="*/ 357188 w 376238"/>
                <a:gd name="connsiteY21" fmla="*/ 157163 h 171450"/>
                <a:gd name="connsiteX22" fmla="*/ 328613 w 376238"/>
                <a:gd name="connsiteY22" fmla="*/ 142875 h 171450"/>
                <a:gd name="connsiteX23" fmla="*/ 266700 w 376238"/>
                <a:gd name="connsiteY23" fmla="*/ 15716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76238" h="171450">
                  <a:moveTo>
                    <a:pt x="266700" y="157163"/>
                  </a:moveTo>
                  <a:lnTo>
                    <a:pt x="204788" y="161925"/>
                  </a:lnTo>
                  <a:lnTo>
                    <a:pt x="195263" y="171450"/>
                  </a:lnTo>
                  <a:lnTo>
                    <a:pt x="161925" y="161925"/>
                  </a:lnTo>
                  <a:lnTo>
                    <a:pt x="147638" y="147638"/>
                  </a:lnTo>
                  <a:lnTo>
                    <a:pt x="123825" y="161925"/>
                  </a:lnTo>
                  <a:lnTo>
                    <a:pt x="100013" y="133350"/>
                  </a:lnTo>
                  <a:lnTo>
                    <a:pt x="52388" y="123825"/>
                  </a:lnTo>
                  <a:lnTo>
                    <a:pt x="57150" y="80963"/>
                  </a:lnTo>
                  <a:lnTo>
                    <a:pt x="52388" y="66675"/>
                  </a:lnTo>
                  <a:lnTo>
                    <a:pt x="19050" y="57150"/>
                  </a:lnTo>
                  <a:lnTo>
                    <a:pt x="0" y="33338"/>
                  </a:lnTo>
                  <a:lnTo>
                    <a:pt x="42863" y="0"/>
                  </a:lnTo>
                  <a:lnTo>
                    <a:pt x="166688" y="28575"/>
                  </a:lnTo>
                  <a:lnTo>
                    <a:pt x="185738" y="14288"/>
                  </a:lnTo>
                  <a:lnTo>
                    <a:pt x="204788" y="4763"/>
                  </a:lnTo>
                  <a:lnTo>
                    <a:pt x="242888" y="38100"/>
                  </a:lnTo>
                  <a:lnTo>
                    <a:pt x="252413" y="23813"/>
                  </a:lnTo>
                  <a:lnTo>
                    <a:pt x="280988" y="23813"/>
                  </a:lnTo>
                  <a:lnTo>
                    <a:pt x="295275" y="23813"/>
                  </a:lnTo>
                  <a:lnTo>
                    <a:pt x="376238" y="133350"/>
                  </a:lnTo>
                  <a:lnTo>
                    <a:pt x="357188" y="157163"/>
                  </a:lnTo>
                  <a:lnTo>
                    <a:pt x="328613" y="142875"/>
                  </a:lnTo>
                  <a:lnTo>
                    <a:pt x="266700" y="157163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89" name="Freeform 888"/>
            <p:cNvSpPr/>
            <p:nvPr/>
          </p:nvSpPr>
          <p:spPr>
            <a:xfrm>
              <a:off x="4717601" y="3252433"/>
              <a:ext cx="193241" cy="182505"/>
            </a:xfrm>
            <a:custGeom>
              <a:avLst/>
              <a:gdLst>
                <a:gd name="connsiteX0" fmla="*/ 9525 w 257175"/>
                <a:gd name="connsiteY0" fmla="*/ 4762 h 242887"/>
                <a:gd name="connsiteX1" fmla="*/ 0 w 257175"/>
                <a:gd name="connsiteY1" fmla="*/ 242887 h 242887"/>
                <a:gd name="connsiteX2" fmla="*/ 257175 w 257175"/>
                <a:gd name="connsiteY2" fmla="*/ 238125 h 242887"/>
                <a:gd name="connsiteX3" fmla="*/ 257175 w 257175"/>
                <a:gd name="connsiteY3" fmla="*/ 0 h 242887"/>
                <a:gd name="connsiteX4" fmla="*/ 9525 w 257175"/>
                <a:gd name="connsiteY4" fmla="*/ 4762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42887">
                  <a:moveTo>
                    <a:pt x="9525" y="4762"/>
                  </a:moveTo>
                  <a:lnTo>
                    <a:pt x="0" y="242887"/>
                  </a:lnTo>
                  <a:lnTo>
                    <a:pt x="257175" y="238125"/>
                  </a:lnTo>
                  <a:lnTo>
                    <a:pt x="257175" y="0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0" name="Freeform 889"/>
            <p:cNvSpPr/>
            <p:nvPr/>
          </p:nvSpPr>
          <p:spPr>
            <a:xfrm>
              <a:off x="3490163" y="2050045"/>
              <a:ext cx="304176" cy="193241"/>
            </a:xfrm>
            <a:custGeom>
              <a:avLst/>
              <a:gdLst>
                <a:gd name="connsiteX0" fmla="*/ 9525 w 404813"/>
                <a:gd name="connsiteY0" fmla="*/ 0 h 257175"/>
                <a:gd name="connsiteX1" fmla="*/ 0 w 404813"/>
                <a:gd name="connsiteY1" fmla="*/ 247650 h 257175"/>
                <a:gd name="connsiteX2" fmla="*/ 395288 w 404813"/>
                <a:gd name="connsiteY2" fmla="*/ 257175 h 257175"/>
                <a:gd name="connsiteX3" fmla="*/ 404813 w 404813"/>
                <a:gd name="connsiteY3" fmla="*/ 14287 h 257175"/>
                <a:gd name="connsiteX4" fmla="*/ 9525 w 404813"/>
                <a:gd name="connsiteY4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813" h="257175">
                  <a:moveTo>
                    <a:pt x="9525" y="0"/>
                  </a:moveTo>
                  <a:lnTo>
                    <a:pt x="0" y="247650"/>
                  </a:lnTo>
                  <a:lnTo>
                    <a:pt x="395288" y="257175"/>
                  </a:lnTo>
                  <a:lnTo>
                    <a:pt x="404813" y="14287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1" name="Freeform 890"/>
            <p:cNvSpPr/>
            <p:nvPr/>
          </p:nvSpPr>
          <p:spPr>
            <a:xfrm>
              <a:off x="3492549" y="2249250"/>
              <a:ext cx="300597" cy="186084"/>
            </a:xfrm>
            <a:custGeom>
              <a:avLst/>
              <a:gdLst>
                <a:gd name="connsiteX0" fmla="*/ 0 w 400050"/>
                <a:gd name="connsiteY0" fmla="*/ 0 h 247650"/>
                <a:gd name="connsiteX1" fmla="*/ 400050 w 400050"/>
                <a:gd name="connsiteY1" fmla="*/ 12700 h 247650"/>
                <a:gd name="connsiteX2" fmla="*/ 387350 w 400050"/>
                <a:gd name="connsiteY2" fmla="*/ 247650 h 247650"/>
                <a:gd name="connsiteX3" fmla="*/ 0 w 400050"/>
                <a:gd name="connsiteY3" fmla="*/ 241300 h 247650"/>
                <a:gd name="connsiteX4" fmla="*/ 0 w 40005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247650">
                  <a:moveTo>
                    <a:pt x="0" y="0"/>
                  </a:moveTo>
                  <a:lnTo>
                    <a:pt x="400050" y="12700"/>
                  </a:lnTo>
                  <a:lnTo>
                    <a:pt x="387350" y="247650"/>
                  </a:lnTo>
                  <a:lnTo>
                    <a:pt x="0" y="241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2" name="Freeform 891"/>
            <p:cNvSpPr/>
            <p:nvPr/>
          </p:nvSpPr>
          <p:spPr>
            <a:xfrm>
              <a:off x="3479428" y="2440105"/>
              <a:ext cx="164613" cy="182506"/>
            </a:xfrm>
            <a:custGeom>
              <a:avLst/>
              <a:gdLst>
                <a:gd name="connsiteX0" fmla="*/ 0 w 219075"/>
                <a:gd name="connsiteY0" fmla="*/ 0 h 242888"/>
                <a:gd name="connsiteX1" fmla="*/ 219075 w 219075"/>
                <a:gd name="connsiteY1" fmla="*/ 14288 h 242888"/>
                <a:gd name="connsiteX2" fmla="*/ 214313 w 219075"/>
                <a:gd name="connsiteY2" fmla="*/ 242888 h 242888"/>
                <a:gd name="connsiteX3" fmla="*/ 0 w 219075"/>
                <a:gd name="connsiteY3" fmla="*/ 233363 h 242888"/>
                <a:gd name="connsiteX4" fmla="*/ 0 w 219075"/>
                <a:gd name="connsiteY4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242888">
                  <a:moveTo>
                    <a:pt x="0" y="0"/>
                  </a:moveTo>
                  <a:lnTo>
                    <a:pt x="219075" y="14288"/>
                  </a:lnTo>
                  <a:cubicBezTo>
                    <a:pt x="217488" y="90488"/>
                    <a:pt x="215900" y="166688"/>
                    <a:pt x="214313" y="242888"/>
                  </a:cubicBezTo>
                  <a:lnTo>
                    <a:pt x="0" y="233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3" name="Freeform 892"/>
            <p:cNvSpPr/>
            <p:nvPr/>
          </p:nvSpPr>
          <p:spPr>
            <a:xfrm>
              <a:off x="3659547" y="2449648"/>
              <a:ext cx="181312" cy="176541"/>
            </a:xfrm>
            <a:custGeom>
              <a:avLst/>
              <a:gdLst>
                <a:gd name="connsiteX0" fmla="*/ 6350 w 241300"/>
                <a:gd name="connsiteY0" fmla="*/ 0 h 234950"/>
                <a:gd name="connsiteX1" fmla="*/ 0 w 241300"/>
                <a:gd name="connsiteY1" fmla="*/ 234950 h 234950"/>
                <a:gd name="connsiteX2" fmla="*/ 241300 w 241300"/>
                <a:gd name="connsiteY2" fmla="*/ 234950 h 234950"/>
                <a:gd name="connsiteX3" fmla="*/ 241300 w 241300"/>
                <a:gd name="connsiteY3" fmla="*/ 6350 h 234950"/>
                <a:gd name="connsiteX4" fmla="*/ 6350 w 241300"/>
                <a:gd name="connsiteY4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234950">
                  <a:moveTo>
                    <a:pt x="6350" y="0"/>
                  </a:moveTo>
                  <a:lnTo>
                    <a:pt x="0" y="234950"/>
                  </a:lnTo>
                  <a:lnTo>
                    <a:pt x="241300" y="234950"/>
                  </a:lnTo>
                  <a:lnTo>
                    <a:pt x="241300" y="6350"/>
                  </a:lnTo>
                  <a:lnTo>
                    <a:pt x="635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4" name="Freeform 893"/>
            <p:cNvSpPr/>
            <p:nvPr/>
          </p:nvSpPr>
          <p:spPr>
            <a:xfrm>
              <a:off x="3701297" y="3814263"/>
              <a:ext cx="195627" cy="244534"/>
            </a:xfrm>
            <a:custGeom>
              <a:avLst/>
              <a:gdLst>
                <a:gd name="connsiteX0" fmla="*/ 0 w 259556"/>
                <a:gd name="connsiteY0" fmla="*/ 0 h 326231"/>
                <a:gd name="connsiteX1" fmla="*/ 0 w 259556"/>
                <a:gd name="connsiteY1" fmla="*/ 321469 h 326231"/>
                <a:gd name="connsiteX2" fmla="*/ 252412 w 259556"/>
                <a:gd name="connsiteY2" fmla="*/ 326231 h 326231"/>
                <a:gd name="connsiteX3" fmla="*/ 259556 w 259556"/>
                <a:gd name="connsiteY3" fmla="*/ 4763 h 326231"/>
                <a:gd name="connsiteX4" fmla="*/ 0 w 259556"/>
                <a:gd name="connsiteY4" fmla="*/ 0 h 32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326231">
                  <a:moveTo>
                    <a:pt x="0" y="0"/>
                  </a:moveTo>
                  <a:lnTo>
                    <a:pt x="0" y="321469"/>
                  </a:lnTo>
                  <a:lnTo>
                    <a:pt x="252412" y="326231"/>
                  </a:lnTo>
                  <a:lnTo>
                    <a:pt x="259556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5" name="Freeform 894"/>
            <p:cNvSpPr/>
            <p:nvPr/>
          </p:nvSpPr>
          <p:spPr>
            <a:xfrm>
              <a:off x="3896924" y="4416650"/>
              <a:ext cx="401988" cy="455667"/>
            </a:xfrm>
            <a:custGeom>
              <a:avLst/>
              <a:gdLst>
                <a:gd name="connsiteX0" fmla="*/ 0 w 535781"/>
                <a:gd name="connsiteY0" fmla="*/ 0 h 604838"/>
                <a:gd name="connsiteX1" fmla="*/ 535781 w 535781"/>
                <a:gd name="connsiteY1" fmla="*/ 9525 h 604838"/>
                <a:gd name="connsiteX2" fmla="*/ 533400 w 535781"/>
                <a:gd name="connsiteY2" fmla="*/ 514350 h 604838"/>
                <a:gd name="connsiteX3" fmla="*/ 526256 w 535781"/>
                <a:gd name="connsiteY3" fmla="*/ 526257 h 604838"/>
                <a:gd name="connsiteX4" fmla="*/ 526256 w 535781"/>
                <a:gd name="connsiteY4" fmla="*/ 557213 h 604838"/>
                <a:gd name="connsiteX5" fmla="*/ 507206 w 535781"/>
                <a:gd name="connsiteY5" fmla="*/ 569119 h 604838"/>
                <a:gd name="connsiteX6" fmla="*/ 497681 w 535781"/>
                <a:gd name="connsiteY6" fmla="*/ 604838 h 604838"/>
                <a:gd name="connsiteX7" fmla="*/ 481012 w 535781"/>
                <a:gd name="connsiteY7" fmla="*/ 585788 h 604838"/>
                <a:gd name="connsiteX8" fmla="*/ 461962 w 535781"/>
                <a:gd name="connsiteY8" fmla="*/ 583407 h 604838"/>
                <a:gd name="connsiteX9" fmla="*/ 445294 w 535781"/>
                <a:gd name="connsiteY9" fmla="*/ 569119 h 604838"/>
                <a:gd name="connsiteX10" fmla="*/ 416719 w 535781"/>
                <a:gd name="connsiteY10" fmla="*/ 540544 h 604838"/>
                <a:gd name="connsiteX11" fmla="*/ 395287 w 535781"/>
                <a:gd name="connsiteY11" fmla="*/ 535782 h 604838"/>
                <a:gd name="connsiteX12" fmla="*/ 357187 w 535781"/>
                <a:gd name="connsiteY12" fmla="*/ 473869 h 604838"/>
                <a:gd name="connsiteX13" fmla="*/ 321469 w 535781"/>
                <a:gd name="connsiteY13" fmla="*/ 461963 h 604838"/>
                <a:gd name="connsiteX14" fmla="*/ 302419 w 535781"/>
                <a:gd name="connsiteY14" fmla="*/ 440532 h 604838"/>
                <a:gd name="connsiteX15" fmla="*/ 278606 w 535781"/>
                <a:gd name="connsiteY15" fmla="*/ 433388 h 604838"/>
                <a:gd name="connsiteX16" fmla="*/ 271462 w 535781"/>
                <a:gd name="connsiteY16" fmla="*/ 383382 h 604838"/>
                <a:gd name="connsiteX17" fmla="*/ 245269 w 535781"/>
                <a:gd name="connsiteY17" fmla="*/ 371475 h 604838"/>
                <a:gd name="connsiteX18" fmla="*/ 228600 w 535781"/>
                <a:gd name="connsiteY18" fmla="*/ 357188 h 604838"/>
                <a:gd name="connsiteX19" fmla="*/ 207169 w 535781"/>
                <a:gd name="connsiteY19" fmla="*/ 350044 h 604838"/>
                <a:gd name="connsiteX20" fmla="*/ 192881 w 535781"/>
                <a:gd name="connsiteY20" fmla="*/ 316707 h 604838"/>
                <a:gd name="connsiteX21" fmla="*/ 200025 w 535781"/>
                <a:gd name="connsiteY21" fmla="*/ 300038 h 604838"/>
                <a:gd name="connsiteX22" fmla="*/ 176212 w 535781"/>
                <a:gd name="connsiteY22" fmla="*/ 285750 h 604838"/>
                <a:gd name="connsiteX23" fmla="*/ 164306 w 535781"/>
                <a:gd name="connsiteY23" fmla="*/ 288132 h 604838"/>
                <a:gd name="connsiteX24" fmla="*/ 147637 w 535781"/>
                <a:gd name="connsiteY24" fmla="*/ 271463 h 604838"/>
                <a:gd name="connsiteX25" fmla="*/ 135731 w 535781"/>
                <a:gd name="connsiteY25" fmla="*/ 276225 h 604838"/>
                <a:gd name="connsiteX26" fmla="*/ 107156 w 535781"/>
                <a:gd name="connsiteY26" fmla="*/ 264319 h 604838"/>
                <a:gd name="connsiteX27" fmla="*/ 83344 w 535781"/>
                <a:gd name="connsiteY27" fmla="*/ 266700 h 604838"/>
                <a:gd name="connsiteX28" fmla="*/ 73819 w 535781"/>
                <a:gd name="connsiteY28" fmla="*/ 283369 h 604838"/>
                <a:gd name="connsiteX29" fmla="*/ 35719 w 535781"/>
                <a:gd name="connsiteY29" fmla="*/ 280988 h 604838"/>
                <a:gd name="connsiteX30" fmla="*/ 0 w 535781"/>
                <a:gd name="connsiteY30" fmla="*/ 273844 h 604838"/>
                <a:gd name="connsiteX31" fmla="*/ 0 w 535781"/>
                <a:gd name="connsiteY31" fmla="*/ 0 h 60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35781" h="604838">
                  <a:moveTo>
                    <a:pt x="0" y="0"/>
                  </a:moveTo>
                  <a:lnTo>
                    <a:pt x="535781" y="9525"/>
                  </a:lnTo>
                  <a:cubicBezTo>
                    <a:pt x="534987" y="177800"/>
                    <a:pt x="534194" y="346075"/>
                    <a:pt x="533400" y="514350"/>
                  </a:cubicBezTo>
                  <a:lnTo>
                    <a:pt x="526256" y="526257"/>
                  </a:lnTo>
                  <a:lnTo>
                    <a:pt x="526256" y="557213"/>
                  </a:lnTo>
                  <a:lnTo>
                    <a:pt x="507206" y="569119"/>
                  </a:lnTo>
                  <a:lnTo>
                    <a:pt x="497681" y="604838"/>
                  </a:lnTo>
                  <a:lnTo>
                    <a:pt x="481012" y="585788"/>
                  </a:lnTo>
                  <a:lnTo>
                    <a:pt x="461962" y="583407"/>
                  </a:lnTo>
                  <a:lnTo>
                    <a:pt x="445294" y="569119"/>
                  </a:lnTo>
                  <a:lnTo>
                    <a:pt x="416719" y="540544"/>
                  </a:lnTo>
                  <a:lnTo>
                    <a:pt x="395287" y="535782"/>
                  </a:lnTo>
                  <a:lnTo>
                    <a:pt x="357187" y="473869"/>
                  </a:lnTo>
                  <a:lnTo>
                    <a:pt x="321469" y="461963"/>
                  </a:lnTo>
                  <a:lnTo>
                    <a:pt x="302419" y="440532"/>
                  </a:lnTo>
                  <a:lnTo>
                    <a:pt x="278606" y="433388"/>
                  </a:lnTo>
                  <a:lnTo>
                    <a:pt x="271462" y="383382"/>
                  </a:lnTo>
                  <a:lnTo>
                    <a:pt x="245269" y="371475"/>
                  </a:lnTo>
                  <a:lnTo>
                    <a:pt x="228600" y="357188"/>
                  </a:lnTo>
                  <a:lnTo>
                    <a:pt x="207169" y="350044"/>
                  </a:lnTo>
                  <a:lnTo>
                    <a:pt x="192881" y="316707"/>
                  </a:lnTo>
                  <a:lnTo>
                    <a:pt x="200025" y="300038"/>
                  </a:lnTo>
                  <a:lnTo>
                    <a:pt x="176212" y="285750"/>
                  </a:lnTo>
                  <a:lnTo>
                    <a:pt x="164306" y="288132"/>
                  </a:lnTo>
                  <a:lnTo>
                    <a:pt x="147637" y="271463"/>
                  </a:lnTo>
                  <a:lnTo>
                    <a:pt x="135731" y="276225"/>
                  </a:lnTo>
                  <a:lnTo>
                    <a:pt x="107156" y="264319"/>
                  </a:lnTo>
                  <a:lnTo>
                    <a:pt x="83344" y="266700"/>
                  </a:lnTo>
                  <a:lnTo>
                    <a:pt x="73819" y="283369"/>
                  </a:lnTo>
                  <a:lnTo>
                    <a:pt x="35719" y="280988"/>
                  </a:lnTo>
                  <a:lnTo>
                    <a:pt x="0" y="2738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6" name="Freeform 895"/>
            <p:cNvSpPr/>
            <p:nvPr/>
          </p:nvSpPr>
          <p:spPr>
            <a:xfrm>
              <a:off x="4275055" y="4723211"/>
              <a:ext cx="250497" cy="229026"/>
            </a:xfrm>
            <a:custGeom>
              <a:avLst/>
              <a:gdLst>
                <a:gd name="connsiteX0" fmla="*/ 0 w 333375"/>
                <a:gd name="connsiteY0" fmla="*/ 228600 h 304800"/>
                <a:gd name="connsiteX1" fmla="*/ 9525 w 333375"/>
                <a:gd name="connsiteY1" fmla="*/ 177800 h 304800"/>
                <a:gd name="connsiteX2" fmla="*/ 31750 w 333375"/>
                <a:gd name="connsiteY2" fmla="*/ 158750 h 304800"/>
                <a:gd name="connsiteX3" fmla="*/ 31750 w 333375"/>
                <a:gd name="connsiteY3" fmla="*/ 133350 h 304800"/>
                <a:gd name="connsiteX4" fmla="*/ 41275 w 333375"/>
                <a:gd name="connsiteY4" fmla="*/ 117475 h 304800"/>
                <a:gd name="connsiteX5" fmla="*/ 38100 w 333375"/>
                <a:gd name="connsiteY5" fmla="*/ 0 h 304800"/>
                <a:gd name="connsiteX6" fmla="*/ 330200 w 333375"/>
                <a:gd name="connsiteY6" fmla="*/ 0 h 304800"/>
                <a:gd name="connsiteX7" fmla="*/ 333375 w 333375"/>
                <a:gd name="connsiteY7" fmla="*/ 304800 h 304800"/>
                <a:gd name="connsiteX8" fmla="*/ 60325 w 333375"/>
                <a:gd name="connsiteY8" fmla="*/ 301625 h 304800"/>
                <a:gd name="connsiteX9" fmla="*/ 28575 w 333375"/>
                <a:gd name="connsiteY9" fmla="*/ 276225 h 304800"/>
                <a:gd name="connsiteX10" fmla="*/ 0 w 333375"/>
                <a:gd name="connsiteY10" fmla="*/ 2286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304800">
                  <a:moveTo>
                    <a:pt x="0" y="228600"/>
                  </a:moveTo>
                  <a:lnTo>
                    <a:pt x="9525" y="177800"/>
                  </a:lnTo>
                  <a:lnTo>
                    <a:pt x="31750" y="158750"/>
                  </a:lnTo>
                  <a:lnTo>
                    <a:pt x="31750" y="133350"/>
                  </a:lnTo>
                  <a:lnTo>
                    <a:pt x="41275" y="117475"/>
                  </a:lnTo>
                  <a:cubicBezTo>
                    <a:pt x="40217" y="78317"/>
                    <a:pt x="39158" y="39158"/>
                    <a:pt x="38100" y="0"/>
                  </a:cubicBezTo>
                  <a:lnTo>
                    <a:pt x="330200" y="0"/>
                  </a:lnTo>
                  <a:cubicBezTo>
                    <a:pt x="331258" y="101600"/>
                    <a:pt x="332317" y="203200"/>
                    <a:pt x="333375" y="304800"/>
                  </a:cubicBezTo>
                  <a:lnTo>
                    <a:pt x="60325" y="301625"/>
                  </a:lnTo>
                  <a:lnTo>
                    <a:pt x="28575" y="276225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7" name="Freeform 896"/>
            <p:cNvSpPr/>
            <p:nvPr/>
          </p:nvSpPr>
          <p:spPr>
            <a:xfrm>
              <a:off x="4533903" y="5347069"/>
              <a:ext cx="500995" cy="403182"/>
            </a:xfrm>
            <a:custGeom>
              <a:avLst/>
              <a:gdLst>
                <a:gd name="connsiteX0" fmla="*/ 0 w 666750"/>
                <a:gd name="connsiteY0" fmla="*/ 0 h 535782"/>
                <a:gd name="connsiteX1" fmla="*/ 357187 w 666750"/>
                <a:gd name="connsiteY1" fmla="*/ 2382 h 535782"/>
                <a:gd name="connsiteX2" fmla="*/ 359569 w 666750"/>
                <a:gd name="connsiteY2" fmla="*/ 97632 h 535782"/>
                <a:gd name="connsiteX3" fmla="*/ 659606 w 666750"/>
                <a:gd name="connsiteY3" fmla="*/ 88107 h 535782"/>
                <a:gd name="connsiteX4" fmla="*/ 666750 w 666750"/>
                <a:gd name="connsiteY4" fmla="*/ 535782 h 535782"/>
                <a:gd name="connsiteX5" fmla="*/ 392906 w 666750"/>
                <a:gd name="connsiteY5" fmla="*/ 535782 h 535782"/>
                <a:gd name="connsiteX6" fmla="*/ 376237 w 666750"/>
                <a:gd name="connsiteY6" fmla="*/ 516732 h 535782"/>
                <a:gd name="connsiteX7" fmla="*/ 342900 w 666750"/>
                <a:gd name="connsiteY7" fmla="*/ 531019 h 535782"/>
                <a:gd name="connsiteX8" fmla="*/ 314325 w 666750"/>
                <a:gd name="connsiteY8" fmla="*/ 500063 h 535782"/>
                <a:gd name="connsiteX9" fmla="*/ 328612 w 666750"/>
                <a:gd name="connsiteY9" fmla="*/ 471488 h 535782"/>
                <a:gd name="connsiteX10" fmla="*/ 326231 w 666750"/>
                <a:gd name="connsiteY10" fmla="*/ 438150 h 535782"/>
                <a:gd name="connsiteX11" fmla="*/ 330994 w 666750"/>
                <a:gd name="connsiteY11" fmla="*/ 411957 h 535782"/>
                <a:gd name="connsiteX12" fmla="*/ 314325 w 666750"/>
                <a:gd name="connsiteY12" fmla="*/ 390525 h 535782"/>
                <a:gd name="connsiteX13" fmla="*/ 309562 w 666750"/>
                <a:gd name="connsiteY13" fmla="*/ 371475 h 535782"/>
                <a:gd name="connsiteX14" fmla="*/ 295275 w 666750"/>
                <a:gd name="connsiteY14" fmla="*/ 340519 h 535782"/>
                <a:gd name="connsiteX15" fmla="*/ 273844 w 666750"/>
                <a:gd name="connsiteY15" fmla="*/ 323850 h 535782"/>
                <a:gd name="connsiteX16" fmla="*/ 254794 w 666750"/>
                <a:gd name="connsiteY16" fmla="*/ 309563 h 535782"/>
                <a:gd name="connsiteX17" fmla="*/ 230981 w 666750"/>
                <a:gd name="connsiteY17" fmla="*/ 304800 h 535782"/>
                <a:gd name="connsiteX18" fmla="*/ 197644 w 666750"/>
                <a:gd name="connsiteY18" fmla="*/ 297657 h 535782"/>
                <a:gd name="connsiteX19" fmla="*/ 178594 w 666750"/>
                <a:gd name="connsiteY19" fmla="*/ 271463 h 535782"/>
                <a:gd name="connsiteX20" fmla="*/ 157162 w 666750"/>
                <a:gd name="connsiteY20" fmla="*/ 240507 h 535782"/>
                <a:gd name="connsiteX21" fmla="*/ 133350 w 666750"/>
                <a:gd name="connsiteY21" fmla="*/ 230982 h 535782"/>
                <a:gd name="connsiteX22" fmla="*/ 119062 w 666750"/>
                <a:gd name="connsiteY22" fmla="*/ 202407 h 535782"/>
                <a:gd name="connsiteX23" fmla="*/ 114300 w 666750"/>
                <a:gd name="connsiteY23" fmla="*/ 183357 h 535782"/>
                <a:gd name="connsiteX24" fmla="*/ 114300 w 666750"/>
                <a:gd name="connsiteY24" fmla="*/ 161925 h 535782"/>
                <a:gd name="connsiteX25" fmla="*/ 97631 w 666750"/>
                <a:gd name="connsiteY25" fmla="*/ 147638 h 535782"/>
                <a:gd name="connsiteX26" fmla="*/ 95250 w 666750"/>
                <a:gd name="connsiteY26" fmla="*/ 128588 h 535782"/>
                <a:gd name="connsiteX27" fmla="*/ 88106 w 666750"/>
                <a:gd name="connsiteY27" fmla="*/ 109538 h 535782"/>
                <a:gd name="connsiteX28" fmla="*/ 61912 w 666750"/>
                <a:gd name="connsiteY28" fmla="*/ 102394 h 535782"/>
                <a:gd name="connsiteX29" fmla="*/ 57150 w 666750"/>
                <a:gd name="connsiteY29" fmla="*/ 71438 h 535782"/>
                <a:gd name="connsiteX30" fmla="*/ 42862 w 666750"/>
                <a:gd name="connsiteY30" fmla="*/ 52388 h 535782"/>
                <a:gd name="connsiteX31" fmla="*/ 0 w 666750"/>
                <a:gd name="connsiteY31" fmla="*/ 0 h 5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66750" h="535782">
                  <a:moveTo>
                    <a:pt x="0" y="0"/>
                  </a:moveTo>
                  <a:lnTo>
                    <a:pt x="357187" y="2382"/>
                  </a:lnTo>
                  <a:lnTo>
                    <a:pt x="359569" y="97632"/>
                  </a:lnTo>
                  <a:lnTo>
                    <a:pt x="659606" y="88107"/>
                  </a:lnTo>
                  <a:lnTo>
                    <a:pt x="666750" y="535782"/>
                  </a:lnTo>
                  <a:lnTo>
                    <a:pt x="392906" y="535782"/>
                  </a:lnTo>
                  <a:lnTo>
                    <a:pt x="376237" y="516732"/>
                  </a:lnTo>
                  <a:lnTo>
                    <a:pt x="342900" y="531019"/>
                  </a:lnTo>
                  <a:lnTo>
                    <a:pt x="314325" y="500063"/>
                  </a:lnTo>
                  <a:lnTo>
                    <a:pt x="328612" y="471488"/>
                  </a:lnTo>
                  <a:lnTo>
                    <a:pt x="326231" y="438150"/>
                  </a:lnTo>
                  <a:lnTo>
                    <a:pt x="330994" y="411957"/>
                  </a:lnTo>
                  <a:lnTo>
                    <a:pt x="314325" y="390525"/>
                  </a:lnTo>
                  <a:lnTo>
                    <a:pt x="309562" y="371475"/>
                  </a:lnTo>
                  <a:lnTo>
                    <a:pt x="295275" y="340519"/>
                  </a:lnTo>
                  <a:lnTo>
                    <a:pt x="273844" y="323850"/>
                  </a:lnTo>
                  <a:lnTo>
                    <a:pt x="254794" y="309563"/>
                  </a:lnTo>
                  <a:lnTo>
                    <a:pt x="230981" y="304800"/>
                  </a:lnTo>
                  <a:lnTo>
                    <a:pt x="197644" y="297657"/>
                  </a:lnTo>
                  <a:lnTo>
                    <a:pt x="178594" y="271463"/>
                  </a:lnTo>
                  <a:lnTo>
                    <a:pt x="157162" y="240507"/>
                  </a:lnTo>
                  <a:lnTo>
                    <a:pt x="133350" y="230982"/>
                  </a:lnTo>
                  <a:lnTo>
                    <a:pt x="119062" y="202407"/>
                  </a:lnTo>
                  <a:lnTo>
                    <a:pt x="114300" y="183357"/>
                  </a:lnTo>
                  <a:lnTo>
                    <a:pt x="114300" y="161925"/>
                  </a:lnTo>
                  <a:lnTo>
                    <a:pt x="97631" y="147638"/>
                  </a:lnTo>
                  <a:lnTo>
                    <a:pt x="95250" y="128588"/>
                  </a:lnTo>
                  <a:lnTo>
                    <a:pt x="88106" y="109538"/>
                  </a:lnTo>
                  <a:lnTo>
                    <a:pt x="61912" y="102394"/>
                  </a:lnTo>
                  <a:lnTo>
                    <a:pt x="57150" y="71438"/>
                  </a:lnTo>
                  <a:lnTo>
                    <a:pt x="4286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8" name="Freeform 897"/>
            <p:cNvSpPr/>
            <p:nvPr/>
          </p:nvSpPr>
          <p:spPr>
            <a:xfrm>
              <a:off x="4770086" y="2615454"/>
              <a:ext cx="188470" cy="239761"/>
            </a:xfrm>
            <a:custGeom>
              <a:avLst/>
              <a:gdLst>
                <a:gd name="connsiteX0" fmla="*/ 250031 w 252412"/>
                <a:gd name="connsiteY0" fmla="*/ 319087 h 319087"/>
                <a:gd name="connsiteX1" fmla="*/ 0 w 252412"/>
                <a:gd name="connsiteY1" fmla="*/ 319087 h 319087"/>
                <a:gd name="connsiteX2" fmla="*/ 0 w 252412"/>
                <a:gd name="connsiteY2" fmla="*/ 23812 h 319087"/>
                <a:gd name="connsiteX3" fmla="*/ 26194 w 252412"/>
                <a:gd name="connsiteY3" fmla="*/ 26193 h 319087"/>
                <a:gd name="connsiteX4" fmla="*/ 59531 w 252412"/>
                <a:gd name="connsiteY4" fmla="*/ 0 h 319087"/>
                <a:gd name="connsiteX5" fmla="*/ 80962 w 252412"/>
                <a:gd name="connsiteY5" fmla="*/ 7143 h 319087"/>
                <a:gd name="connsiteX6" fmla="*/ 109537 w 252412"/>
                <a:gd name="connsiteY6" fmla="*/ 40481 h 319087"/>
                <a:gd name="connsiteX7" fmla="*/ 116681 w 252412"/>
                <a:gd name="connsiteY7" fmla="*/ 78581 h 319087"/>
                <a:gd name="connsiteX8" fmla="*/ 123825 w 252412"/>
                <a:gd name="connsiteY8" fmla="*/ 109537 h 319087"/>
                <a:gd name="connsiteX9" fmla="*/ 135731 w 252412"/>
                <a:gd name="connsiteY9" fmla="*/ 123825 h 319087"/>
                <a:gd name="connsiteX10" fmla="*/ 173831 w 252412"/>
                <a:gd name="connsiteY10" fmla="*/ 130968 h 319087"/>
                <a:gd name="connsiteX11" fmla="*/ 202406 w 252412"/>
                <a:gd name="connsiteY11" fmla="*/ 126206 h 319087"/>
                <a:gd name="connsiteX12" fmla="*/ 219075 w 252412"/>
                <a:gd name="connsiteY12" fmla="*/ 130968 h 319087"/>
                <a:gd name="connsiteX13" fmla="*/ 252412 w 252412"/>
                <a:gd name="connsiteY13" fmla="*/ 128587 h 319087"/>
                <a:gd name="connsiteX14" fmla="*/ 250031 w 252412"/>
                <a:gd name="connsiteY14" fmla="*/ 319087 h 31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2412" h="319087">
                  <a:moveTo>
                    <a:pt x="250031" y="319087"/>
                  </a:moveTo>
                  <a:lnTo>
                    <a:pt x="0" y="319087"/>
                  </a:lnTo>
                  <a:lnTo>
                    <a:pt x="0" y="23812"/>
                  </a:lnTo>
                  <a:lnTo>
                    <a:pt x="26194" y="26193"/>
                  </a:lnTo>
                  <a:lnTo>
                    <a:pt x="59531" y="0"/>
                  </a:lnTo>
                  <a:lnTo>
                    <a:pt x="80962" y="7143"/>
                  </a:lnTo>
                  <a:lnTo>
                    <a:pt x="109537" y="40481"/>
                  </a:lnTo>
                  <a:lnTo>
                    <a:pt x="116681" y="78581"/>
                  </a:lnTo>
                  <a:lnTo>
                    <a:pt x="123825" y="109537"/>
                  </a:lnTo>
                  <a:lnTo>
                    <a:pt x="135731" y="123825"/>
                  </a:lnTo>
                  <a:lnTo>
                    <a:pt x="173831" y="130968"/>
                  </a:lnTo>
                  <a:lnTo>
                    <a:pt x="202406" y="126206"/>
                  </a:lnTo>
                  <a:lnTo>
                    <a:pt x="219075" y="130968"/>
                  </a:lnTo>
                  <a:lnTo>
                    <a:pt x="252412" y="128587"/>
                  </a:lnTo>
                  <a:cubicBezTo>
                    <a:pt x="251618" y="190500"/>
                    <a:pt x="250825" y="252412"/>
                    <a:pt x="250031" y="319087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899" name="Freeform 898"/>
            <p:cNvSpPr/>
            <p:nvPr/>
          </p:nvSpPr>
          <p:spPr>
            <a:xfrm>
              <a:off x="4966905" y="2864758"/>
              <a:ext cx="190855" cy="181312"/>
            </a:xfrm>
            <a:custGeom>
              <a:avLst/>
              <a:gdLst>
                <a:gd name="connsiteX0" fmla="*/ 0 w 254000"/>
                <a:gd name="connsiteY0" fmla="*/ 6350 h 241300"/>
                <a:gd name="connsiteX1" fmla="*/ 6350 w 254000"/>
                <a:gd name="connsiteY1" fmla="*/ 241300 h 241300"/>
                <a:gd name="connsiteX2" fmla="*/ 254000 w 254000"/>
                <a:gd name="connsiteY2" fmla="*/ 241300 h 241300"/>
                <a:gd name="connsiteX3" fmla="*/ 241300 w 254000"/>
                <a:gd name="connsiteY3" fmla="*/ 0 h 241300"/>
                <a:gd name="connsiteX4" fmla="*/ 0 w 254000"/>
                <a:gd name="connsiteY4" fmla="*/ 635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41300">
                  <a:moveTo>
                    <a:pt x="0" y="6350"/>
                  </a:moveTo>
                  <a:lnTo>
                    <a:pt x="6350" y="241300"/>
                  </a:lnTo>
                  <a:lnTo>
                    <a:pt x="254000" y="241300"/>
                  </a:lnTo>
                  <a:lnTo>
                    <a:pt x="241300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0" name="Freeform 899"/>
            <p:cNvSpPr/>
            <p:nvPr/>
          </p:nvSpPr>
          <p:spPr>
            <a:xfrm>
              <a:off x="4964520" y="3059192"/>
              <a:ext cx="193241" cy="186084"/>
            </a:xfrm>
            <a:custGeom>
              <a:avLst/>
              <a:gdLst>
                <a:gd name="connsiteX0" fmla="*/ 0 w 257175"/>
                <a:gd name="connsiteY0" fmla="*/ 0 h 247650"/>
                <a:gd name="connsiteX1" fmla="*/ 252413 w 257175"/>
                <a:gd name="connsiteY1" fmla="*/ 0 h 247650"/>
                <a:gd name="connsiteX2" fmla="*/ 257175 w 257175"/>
                <a:gd name="connsiteY2" fmla="*/ 247650 h 247650"/>
                <a:gd name="connsiteX3" fmla="*/ 4763 w 257175"/>
                <a:gd name="connsiteY3" fmla="*/ 240506 h 247650"/>
                <a:gd name="connsiteX4" fmla="*/ 0 w 257175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47650">
                  <a:moveTo>
                    <a:pt x="0" y="0"/>
                  </a:moveTo>
                  <a:lnTo>
                    <a:pt x="252413" y="0"/>
                  </a:lnTo>
                  <a:cubicBezTo>
                    <a:pt x="254000" y="82550"/>
                    <a:pt x="255588" y="165100"/>
                    <a:pt x="257175" y="247650"/>
                  </a:cubicBezTo>
                  <a:lnTo>
                    <a:pt x="4763" y="240506"/>
                  </a:lnTo>
                  <a:cubicBezTo>
                    <a:pt x="3175" y="160337"/>
                    <a:pt x="1588" y="80169"/>
                    <a:pt x="0" y="0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1" name="Freeform 900"/>
            <p:cNvSpPr/>
            <p:nvPr/>
          </p:nvSpPr>
          <p:spPr>
            <a:xfrm>
              <a:off x="5164918" y="3025792"/>
              <a:ext cx="177734" cy="187276"/>
            </a:xfrm>
            <a:custGeom>
              <a:avLst/>
              <a:gdLst>
                <a:gd name="connsiteX0" fmla="*/ 0 w 235744"/>
                <a:gd name="connsiteY0" fmla="*/ 4762 h 250031"/>
                <a:gd name="connsiteX1" fmla="*/ 200025 w 235744"/>
                <a:gd name="connsiteY1" fmla="*/ 0 h 250031"/>
                <a:gd name="connsiteX2" fmla="*/ 202406 w 235744"/>
                <a:gd name="connsiteY2" fmla="*/ 14287 h 250031"/>
                <a:gd name="connsiteX3" fmla="*/ 233363 w 235744"/>
                <a:gd name="connsiteY3" fmla="*/ 16668 h 250031"/>
                <a:gd name="connsiteX4" fmla="*/ 235744 w 235744"/>
                <a:gd name="connsiteY4" fmla="*/ 250031 h 250031"/>
                <a:gd name="connsiteX5" fmla="*/ 4763 w 235744"/>
                <a:gd name="connsiteY5" fmla="*/ 250031 h 250031"/>
                <a:gd name="connsiteX6" fmla="*/ 0 w 235744"/>
                <a:gd name="connsiteY6" fmla="*/ 4762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744" h="250031">
                  <a:moveTo>
                    <a:pt x="0" y="4762"/>
                  </a:moveTo>
                  <a:lnTo>
                    <a:pt x="200025" y="0"/>
                  </a:lnTo>
                  <a:lnTo>
                    <a:pt x="202406" y="14287"/>
                  </a:lnTo>
                  <a:lnTo>
                    <a:pt x="233363" y="16668"/>
                  </a:lnTo>
                  <a:cubicBezTo>
                    <a:pt x="234157" y="94456"/>
                    <a:pt x="234950" y="172243"/>
                    <a:pt x="235744" y="250031"/>
                  </a:cubicBezTo>
                  <a:lnTo>
                    <a:pt x="4763" y="250031"/>
                  </a:lnTo>
                  <a:cubicBezTo>
                    <a:pt x="3175" y="168275"/>
                    <a:pt x="1588" y="86518"/>
                    <a:pt x="0" y="476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2" name="Freeform 901"/>
            <p:cNvSpPr/>
            <p:nvPr/>
          </p:nvSpPr>
          <p:spPr>
            <a:xfrm>
              <a:off x="4789172" y="5755022"/>
              <a:ext cx="182505" cy="288669"/>
            </a:xfrm>
            <a:custGeom>
              <a:avLst/>
              <a:gdLst>
                <a:gd name="connsiteX0" fmla="*/ 0 w 242887"/>
                <a:gd name="connsiteY0" fmla="*/ 0 h 383382"/>
                <a:gd name="connsiteX1" fmla="*/ 242887 w 242887"/>
                <a:gd name="connsiteY1" fmla="*/ 11907 h 383382"/>
                <a:gd name="connsiteX2" fmla="*/ 242887 w 242887"/>
                <a:gd name="connsiteY2" fmla="*/ 273844 h 383382"/>
                <a:gd name="connsiteX3" fmla="*/ 216693 w 242887"/>
                <a:gd name="connsiteY3" fmla="*/ 338138 h 383382"/>
                <a:gd name="connsiteX4" fmla="*/ 150018 w 242887"/>
                <a:gd name="connsiteY4" fmla="*/ 383382 h 383382"/>
                <a:gd name="connsiteX5" fmla="*/ 135731 w 242887"/>
                <a:gd name="connsiteY5" fmla="*/ 350044 h 383382"/>
                <a:gd name="connsiteX6" fmla="*/ 133350 w 242887"/>
                <a:gd name="connsiteY6" fmla="*/ 319088 h 383382"/>
                <a:gd name="connsiteX7" fmla="*/ 116681 w 242887"/>
                <a:gd name="connsiteY7" fmla="*/ 292894 h 383382"/>
                <a:gd name="connsiteX8" fmla="*/ 111918 w 242887"/>
                <a:gd name="connsiteY8" fmla="*/ 266700 h 383382"/>
                <a:gd name="connsiteX9" fmla="*/ 102393 w 242887"/>
                <a:gd name="connsiteY9" fmla="*/ 247650 h 383382"/>
                <a:gd name="connsiteX10" fmla="*/ 102393 w 242887"/>
                <a:gd name="connsiteY10" fmla="*/ 235744 h 383382"/>
                <a:gd name="connsiteX11" fmla="*/ 71437 w 242887"/>
                <a:gd name="connsiteY11" fmla="*/ 219075 h 383382"/>
                <a:gd name="connsiteX12" fmla="*/ 71437 w 242887"/>
                <a:gd name="connsiteY12" fmla="*/ 200025 h 383382"/>
                <a:gd name="connsiteX13" fmla="*/ 38100 w 242887"/>
                <a:gd name="connsiteY13" fmla="*/ 173832 h 383382"/>
                <a:gd name="connsiteX14" fmla="*/ 11906 w 242887"/>
                <a:gd name="connsiteY14" fmla="*/ 128588 h 383382"/>
                <a:gd name="connsiteX15" fmla="*/ 16668 w 242887"/>
                <a:gd name="connsiteY15" fmla="*/ 78582 h 383382"/>
                <a:gd name="connsiteX16" fmla="*/ 0 w 242887"/>
                <a:gd name="connsiteY16" fmla="*/ 0 h 383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2887" h="383382">
                  <a:moveTo>
                    <a:pt x="0" y="0"/>
                  </a:moveTo>
                  <a:lnTo>
                    <a:pt x="242887" y="11907"/>
                  </a:lnTo>
                  <a:lnTo>
                    <a:pt x="242887" y="273844"/>
                  </a:lnTo>
                  <a:lnTo>
                    <a:pt x="216693" y="338138"/>
                  </a:lnTo>
                  <a:lnTo>
                    <a:pt x="150018" y="383382"/>
                  </a:lnTo>
                  <a:lnTo>
                    <a:pt x="135731" y="350044"/>
                  </a:lnTo>
                  <a:lnTo>
                    <a:pt x="133350" y="319088"/>
                  </a:lnTo>
                  <a:lnTo>
                    <a:pt x="116681" y="292894"/>
                  </a:lnTo>
                  <a:lnTo>
                    <a:pt x="111918" y="266700"/>
                  </a:lnTo>
                  <a:lnTo>
                    <a:pt x="102393" y="247650"/>
                  </a:lnTo>
                  <a:lnTo>
                    <a:pt x="102393" y="235744"/>
                  </a:lnTo>
                  <a:lnTo>
                    <a:pt x="71437" y="219075"/>
                  </a:lnTo>
                  <a:lnTo>
                    <a:pt x="71437" y="200025"/>
                  </a:lnTo>
                  <a:lnTo>
                    <a:pt x="38100" y="173832"/>
                  </a:lnTo>
                  <a:lnTo>
                    <a:pt x="11906" y="128588"/>
                  </a:lnTo>
                  <a:lnTo>
                    <a:pt x="16668" y="78582"/>
                  </a:lnTo>
                  <a:cubicBezTo>
                    <a:pt x="15874" y="60326"/>
                    <a:pt x="15081" y="42069"/>
                    <a:pt x="0" y="0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3" name="Freeform 902"/>
            <p:cNvSpPr/>
            <p:nvPr/>
          </p:nvSpPr>
          <p:spPr>
            <a:xfrm>
              <a:off x="5359352" y="5746672"/>
              <a:ext cx="198012" cy="293440"/>
            </a:xfrm>
            <a:custGeom>
              <a:avLst/>
              <a:gdLst>
                <a:gd name="connsiteX0" fmla="*/ 261938 w 261938"/>
                <a:gd name="connsiteY0" fmla="*/ 383381 h 390525"/>
                <a:gd name="connsiteX1" fmla="*/ 35719 w 261938"/>
                <a:gd name="connsiteY1" fmla="*/ 390525 h 390525"/>
                <a:gd name="connsiteX2" fmla="*/ 7144 w 261938"/>
                <a:gd name="connsiteY2" fmla="*/ 381000 h 390525"/>
                <a:gd name="connsiteX3" fmla="*/ 0 w 261938"/>
                <a:gd name="connsiteY3" fmla="*/ 52388 h 390525"/>
                <a:gd name="connsiteX4" fmla="*/ 21432 w 261938"/>
                <a:gd name="connsiteY4" fmla="*/ 30956 h 390525"/>
                <a:gd name="connsiteX5" fmla="*/ 83344 w 261938"/>
                <a:gd name="connsiteY5" fmla="*/ 23813 h 390525"/>
                <a:gd name="connsiteX6" fmla="*/ 109538 w 261938"/>
                <a:gd name="connsiteY6" fmla="*/ 0 h 390525"/>
                <a:gd name="connsiteX7" fmla="*/ 128588 w 261938"/>
                <a:gd name="connsiteY7" fmla="*/ 7144 h 390525"/>
                <a:gd name="connsiteX8" fmla="*/ 157163 w 261938"/>
                <a:gd name="connsiteY8" fmla="*/ 7144 h 390525"/>
                <a:gd name="connsiteX9" fmla="*/ 190500 w 261938"/>
                <a:gd name="connsiteY9" fmla="*/ 7144 h 390525"/>
                <a:gd name="connsiteX10" fmla="*/ 252413 w 261938"/>
                <a:gd name="connsiteY10" fmla="*/ 9525 h 390525"/>
                <a:gd name="connsiteX11" fmla="*/ 261938 w 261938"/>
                <a:gd name="connsiteY11" fmla="*/ 23813 h 390525"/>
                <a:gd name="connsiteX12" fmla="*/ 261938 w 261938"/>
                <a:gd name="connsiteY12" fmla="*/ 61913 h 390525"/>
                <a:gd name="connsiteX13" fmla="*/ 252413 w 261938"/>
                <a:gd name="connsiteY13" fmla="*/ 85725 h 390525"/>
                <a:gd name="connsiteX14" fmla="*/ 235744 w 261938"/>
                <a:gd name="connsiteY14" fmla="*/ 95250 h 390525"/>
                <a:gd name="connsiteX15" fmla="*/ 235744 w 261938"/>
                <a:gd name="connsiteY15" fmla="*/ 133350 h 390525"/>
                <a:gd name="connsiteX16" fmla="*/ 211932 w 261938"/>
                <a:gd name="connsiteY16" fmla="*/ 147638 h 390525"/>
                <a:gd name="connsiteX17" fmla="*/ 204788 w 261938"/>
                <a:gd name="connsiteY17" fmla="*/ 169069 h 390525"/>
                <a:gd name="connsiteX18" fmla="*/ 207169 w 261938"/>
                <a:gd name="connsiteY18" fmla="*/ 207169 h 390525"/>
                <a:gd name="connsiteX19" fmla="*/ 204788 w 261938"/>
                <a:gd name="connsiteY19" fmla="*/ 230981 h 390525"/>
                <a:gd name="connsiteX20" fmla="*/ 202407 w 261938"/>
                <a:gd name="connsiteY20" fmla="*/ 257175 h 390525"/>
                <a:gd name="connsiteX21" fmla="*/ 221457 w 261938"/>
                <a:gd name="connsiteY21" fmla="*/ 290513 h 390525"/>
                <a:gd name="connsiteX22" fmla="*/ 247650 w 261938"/>
                <a:gd name="connsiteY22" fmla="*/ 297656 h 390525"/>
                <a:gd name="connsiteX23" fmla="*/ 261938 w 261938"/>
                <a:gd name="connsiteY23" fmla="*/ 333375 h 390525"/>
                <a:gd name="connsiteX24" fmla="*/ 261938 w 261938"/>
                <a:gd name="connsiteY24" fmla="*/ 383381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61938" h="390525">
                  <a:moveTo>
                    <a:pt x="261938" y="383381"/>
                  </a:moveTo>
                  <a:lnTo>
                    <a:pt x="35719" y="390525"/>
                  </a:lnTo>
                  <a:lnTo>
                    <a:pt x="7144" y="381000"/>
                  </a:lnTo>
                  <a:lnTo>
                    <a:pt x="0" y="52388"/>
                  </a:lnTo>
                  <a:lnTo>
                    <a:pt x="21432" y="30956"/>
                  </a:lnTo>
                  <a:lnTo>
                    <a:pt x="83344" y="23813"/>
                  </a:lnTo>
                  <a:lnTo>
                    <a:pt x="109538" y="0"/>
                  </a:lnTo>
                  <a:lnTo>
                    <a:pt x="128588" y="7144"/>
                  </a:lnTo>
                  <a:lnTo>
                    <a:pt x="157163" y="7144"/>
                  </a:lnTo>
                  <a:lnTo>
                    <a:pt x="190500" y="7144"/>
                  </a:lnTo>
                  <a:lnTo>
                    <a:pt x="252413" y="9525"/>
                  </a:lnTo>
                  <a:lnTo>
                    <a:pt x="261938" y="23813"/>
                  </a:lnTo>
                  <a:lnTo>
                    <a:pt x="261938" y="61913"/>
                  </a:lnTo>
                  <a:lnTo>
                    <a:pt x="252413" y="85725"/>
                  </a:lnTo>
                  <a:lnTo>
                    <a:pt x="235744" y="95250"/>
                  </a:lnTo>
                  <a:lnTo>
                    <a:pt x="235744" y="133350"/>
                  </a:lnTo>
                  <a:lnTo>
                    <a:pt x="211932" y="147638"/>
                  </a:lnTo>
                  <a:lnTo>
                    <a:pt x="204788" y="169069"/>
                  </a:lnTo>
                  <a:lnTo>
                    <a:pt x="207169" y="207169"/>
                  </a:lnTo>
                  <a:lnTo>
                    <a:pt x="204788" y="230981"/>
                  </a:lnTo>
                  <a:lnTo>
                    <a:pt x="202407" y="257175"/>
                  </a:lnTo>
                  <a:lnTo>
                    <a:pt x="221457" y="290513"/>
                  </a:lnTo>
                  <a:lnTo>
                    <a:pt x="247650" y="297656"/>
                  </a:lnTo>
                  <a:lnTo>
                    <a:pt x="261938" y="333375"/>
                  </a:lnTo>
                  <a:lnTo>
                    <a:pt x="261938" y="383381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4" name="Freeform 903"/>
            <p:cNvSpPr/>
            <p:nvPr/>
          </p:nvSpPr>
          <p:spPr>
            <a:xfrm>
              <a:off x="4982413" y="5719237"/>
              <a:ext cx="200398" cy="243340"/>
            </a:xfrm>
            <a:custGeom>
              <a:avLst/>
              <a:gdLst>
                <a:gd name="connsiteX0" fmla="*/ 264318 w 266700"/>
                <a:gd name="connsiteY0" fmla="*/ 316707 h 323850"/>
                <a:gd name="connsiteX1" fmla="*/ 2381 w 266700"/>
                <a:gd name="connsiteY1" fmla="*/ 323850 h 323850"/>
                <a:gd name="connsiteX2" fmla="*/ 0 w 266700"/>
                <a:gd name="connsiteY2" fmla="*/ 52388 h 323850"/>
                <a:gd name="connsiteX3" fmla="*/ 80962 w 266700"/>
                <a:gd name="connsiteY3" fmla="*/ 52388 h 323850"/>
                <a:gd name="connsiteX4" fmla="*/ 80962 w 266700"/>
                <a:gd name="connsiteY4" fmla="*/ 0 h 323850"/>
                <a:gd name="connsiteX5" fmla="*/ 159543 w 266700"/>
                <a:gd name="connsiteY5" fmla="*/ 0 h 323850"/>
                <a:gd name="connsiteX6" fmla="*/ 169068 w 266700"/>
                <a:gd name="connsiteY6" fmla="*/ 9525 h 323850"/>
                <a:gd name="connsiteX7" fmla="*/ 185737 w 266700"/>
                <a:gd name="connsiteY7" fmla="*/ 9525 h 323850"/>
                <a:gd name="connsiteX8" fmla="*/ 190500 w 266700"/>
                <a:gd name="connsiteY8" fmla="*/ 2382 h 323850"/>
                <a:gd name="connsiteX9" fmla="*/ 207168 w 266700"/>
                <a:gd name="connsiteY9" fmla="*/ 7144 h 323850"/>
                <a:gd name="connsiteX10" fmla="*/ 207168 w 266700"/>
                <a:gd name="connsiteY10" fmla="*/ 33338 h 323850"/>
                <a:gd name="connsiteX11" fmla="*/ 207168 w 266700"/>
                <a:gd name="connsiteY11" fmla="*/ 40482 h 323850"/>
                <a:gd name="connsiteX12" fmla="*/ 204787 w 266700"/>
                <a:gd name="connsiteY12" fmla="*/ 50007 h 323850"/>
                <a:gd name="connsiteX13" fmla="*/ 219075 w 266700"/>
                <a:gd name="connsiteY13" fmla="*/ 66675 h 323850"/>
                <a:gd name="connsiteX14" fmla="*/ 226218 w 266700"/>
                <a:gd name="connsiteY14" fmla="*/ 71438 h 323850"/>
                <a:gd name="connsiteX15" fmla="*/ 228600 w 266700"/>
                <a:gd name="connsiteY15" fmla="*/ 121444 h 323850"/>
                <a:gd name="connsiteX16" fmla="*/ 240506 w 266700"/>
                <a:gd name="connsiteY16" fmla="*/ 121444 h 323850"/>
                <a:gd name="connsiteX17" fmla="*/ 245268 w 266700"/>
                <a:gd name="connsiteY17" fmla="*/ 173832 h 323850"/>
                <a:gd name="connsiteX18" fmla="*/ 266700 w 266700"/>
                <a:gd name="connsiteY18" fmla="*/ 173832 h 323850"/>
                <a:gd name="connsiteX19" fmla="*/ 264318 w 266700"/>
                <a:gd name="connsiteY19" fmla="*/ 316707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6700" h="323850">
                  <a:moveTo>
                    <a:pt x="264318" y="316707"/>
                  </a:moveTo>
                  <a:lnTo>
                    <a:pt x="2381" y="323850"/>
                  </a:lnTo>
                  <a:cubicBezTo>
                    <a:pt x="1587" y="233363"/>
                    <a:pt x="794" y="142875"/>
                    <a:pt x="0" y="52388"/>
                  </a:cubicBezTo>
                  <a:lnTo>
                    <a:pt x="80962" y="52388"/>
                  </a:lnTo>
                  <a:lnTo>
                    <a:pt x="80962" y="0"/>
                  </a:lnTo>
                  <a:lnTo>
                    <a:pt x="159543" y="0"/>
                  </a:lnTo>
                  <a:lnTo>
                    <a:pt x="169068" y="9525"/>
                  </a:lnTo>
                  <a:lnTo>
                    <a:pt x="185737" y="9525"/>
                  </a:lnTo>
                  <a:lnTo>
                    <a:pt x="190500" y="2382"/>
                  </a:lnTo>
                  <a:lnTo>
                    <a:pt x="207168" y="7144"/>
                  </a:lnTo>
                  <a:lnTo>
                    <a:pt x="207168" y="33338"/>
                  </a:lnTo>
                  <a:lnTo>
                    <a:pt x="207168" y="40482"/>
                  </a:lnTo>
                  <a:lnTo>
                    <a:pt x="204787" y="50007"/>
                  </a:lnTo>
                  <a:lnTo>
                    <a:pt x="219075" y="66675"/>
                  </a:lnTo>
                  <a:lnTo>
                    <a:pt x="226218" y="71438"/>
                  </a:lnTo>
                  <a:lnTo>
                    <a:pt x="228600" y="121444"/>
                  </a:lnTo>
                  <a:lnTo>
                    <a:pt x="240506" y="121444"/>
                  </a:lnTo>
                  <a:lnTo>
                    <a:pt x="245268" y="173832"/>
                  </a:lnTo>
                  <a:lnTo>
                    <a:pt x="266700" y="173832"/>
                  </a:lnTo>
                  <a:lnTo>
                    <a:pt x="264318" y="316707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5" name="Freeform 904"/>
            <p:cNvSpPr/>
            <p:nvPr/>
          </p:nvSpPr>
          <p:spPr>
            <a:xfrm>
              <a:off x="4909649" y="5970927"/>
              <a:ext cx="300597" cy="205169"/>
            </a:xfrm>
            <a:custGeom>
              <a:avLst/>
              <a:gdLst>
                <a:gd name="connsiteX0" fmla="*/ 285750 w 400050"/>
                <a:gd name="connsiteY0" fmla="*/ 273050 h 273050"/>
                <a:gd name="connsiteX1" fmla="*/ 285750 w 400050"/>
                <a:gd name="connsiteY1" fmla="*/ 273050 h 273050"/>
                <a:gd name="connsiteX2" fmla="*/ 203200 w 400050"/>
                <a:gd name="connsiteY2" fmla="*/ 241300 h 273050"/>
                <a:gd name="connsiteX3" fmla="*/ 165100 w 400050"/>
                <a:gd name="connsiteY3" fmla="*/ 222250 h 273050"/>
                <a:gd name="connsiteX4" fmla="*/ 101600 w 400050"/>
                <a:gd name="connsiteY4" fmla="*/ 203200 h 273050"/>
                <a:gd name="connsiteX5" fmla="*/ 44450 w 400050"/>
                <a:gd name="connsiteY5" fmla="*/ 196850 h 273050"/>
                <a:gd name="connsiteX6" fmla="*/ 44450 w 400050"/>
                <a:gd name="connsiteY6" fmla="*/ 177800 h 273050"/>
                <a:gd name="connsiteX7" fmla="*/ 31750 w 400050"/>
                <a:gd name="connsiteY7" fmla="*/ 146050 h 273050"/>
                <a:gd name="connsiteX8" fmla="*/ 6350 w 400050"/>
                <a:gd name="connsiteY8" fmla="*/ 127000 h 273050"/>
                <a:gd name="connsiteX9" fmla="*/ 0 w 400050"/>
                <a:gd name="connsiteY9" fmla="*/ 107950 h 273050"/>
                <a:gd name="connsiteX10" fmla="*/ 63500 w 400050"/>
                <a:gd name="connsiteY10" fmla="*/ 63500 h 273050"/>
                <a:gd name="connsiteX11" fmla="*/ 88900 w 400050"/>
                <a:gd name="connsiteY11" fmla="*/ 0 h 273050"/>
                <a:gd name="connsiteX12" fmla="*/ 400050 w 400050"/>
                <a:gd name="connsiteY12" fmla="*/ 6350 h 273050"/>
                <a:gd name="connsiteX13" fmla="*/ 285750 w 400050"/>
                <a:gd name="connsiteY13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0050" h="273050">
                  <a:moveTo>
                    <a:pt x="285750" y="273050"/>
                  </a:moveTo>
                  <a:lnTo>
                    <a:pt x="285750" y="273050"/>
                  </a:lnTo>
                  <a:lnTo>
                    <a:pt x="203200" y="241300"/>
                  </a:lnTo>
                  <a:lnTo>
                    <a:pt x="165100" y="222250"/>
                  </a:lnTo>
                  <a:lnTo>
                    <a:pt x="101600" y="203200"/>
                  </a:lnTo>
                  <a:lnTo>
                    <a:pt x="44450" y="196850"/>
                  </a:lnTo>
                  <a:lnTo>
                    <a:pt x="44450" y="177800"/>
                  </a:lnTo>
                  <a:lnTo>
                    <a:pt x="31750" y="146050"/>
                  </a:lnTo>
                  <a:lnTo>
                    <a:pt x="6350" y="127000"/>
                  </a:lnTo>
                  <a:lnTo>
                    <a:pt x="0" y="107950"/>
                  </a:lnTo>
                  <a:lnTo>
                    <a:pt x="63500" y="63500"/>
                  </a:lnTo>
                  <a:lnTo>
                    <a:pt x="88900" y="0"/>
                  </a:lnTo>
                  <a:lnTo>
                    <a:pt x="400050" y="6350"/>
                  </a:lnTo>
                  <a:lnTo>
                    <a:pt x="285750" y="273050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6" name="Freeform 905"/>
            <p:cNvSpPr/>
            <p:nvPr/>
          </p:nvSpPr>
          <p:spPr>
            <a:xfrm>
              <a:off x="5136289" y="5968541"/>
              <a:ext cx="270776" cy="297019"/>
            </a:xfrm>
            <a:custGeom>
              <a:avLst/>
              <a:gdLst>
                <a:gd name="connsiteX0" fmla="*/ 359569 w 359569"/>
                <a:gd name="connsiteY0" fmla="*/ 395288 h 395288"/>
                <a:gd name="connsiteX1" fmla="*/ 183356 w 359569"/>
                <a:gd name="connsiteY1" fmla="*/ 395288 h 395288"/>
                <a:gd name="connsiteX2" fmla="*/ 166688 w 359569"/>
                <a:gd name="connsiteY2" fmla="*/ 373856 h 395288"/>
                <a:gd name="connsiteX3" fmla="*/ 142875 w 359569"/>
                <a:gd name="connsiteY3" fmla="*/ 359569 h 395288"/>
                <a:gd name="connsiteX4" fmla="*/ 126206 w 359569"/>
                <a:gd name="connsiteY4" fmla="*/ 340519 h 395288"/>
                <a:gd name="connsiteX5" fmla="*/ 92869 w 359569"/>
                <a:gd name="connsiteY5" fmla="*/ 338138 h 395288"/>
                <a:gd name="connsiteX6" fmla="*/ 78581 w 359569"/>
                <a:gd name="connsiteY6" fmla="*/ 304800 h 395288"/>
                <a:gd name="connsiteX7" fmla="*/ 40481 w 359569"/>
                <a:gd name="connsiteY7" fmla="*/ 304800 h 395288"/>
                <a:gd name="connsiteX8" fmla="*/ 0 w 359569"/>
                <a:gd name="connsiteY8" fmla="*/ 290513 h 395288"/>
                <a:gd name="connsiteX9" fmla="*/ 123825 w 359569"/>
                <a:gd name="connsiteY9" fmla="*/ 0 h 395288"/>
                <a:gd name="connsiteX10" fmla="*/ 290513 w 359569"/>
                <a:gd name="connsiteY10" fmla="*/ 0 h 395288"/>
                <a:gd name="connsiteX11" fmla="*/ 290513 w 359569"/>
                <a:gd name="connsiteY11" fmla="*/ 95250 h 395288"/>
                <a:gd name="connsiteX12" fmla="*/ 307181 w 359569"/>
                <a:gd name="connsiteY12" fmla="*/ 97631 h 395288"/>
                <a:gd name="connsiteX13" fmla="*/ 285750 w 359569"/>
                <a:gd name="connsiteY13" fmla="*/ 192881 h 395288"/>
                <a:gd name="connsiteX14" fmla="*/ 316706 w 359569"/>
                <a:gd name="connsiteY14" fmla="*/ 204788 h 395288"/>
                <a:gd name="connsiteX15" fmla="*/ 345281 w 359569"/>
                <a:gd name="connsiteY15" fmla="*/ 209550 h 395288"/>
                <a:gd name="connsiteX16" fmla="*/ 359569 w 359569"/>
                <a:gd name="connsiteY16" fmla="*/ 204788 h 395288"/>
                <a:gd name="connsiteX17" fmla="*/ 359569 w 359569"/>
                <a:gd name="connsiteY17" fmla="*/ 395288 h 39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9569" h="395288">
                  <a:moveTo>
                    <a:pt x="359569" y="395288"/>
                  </a:moveTo>
                  <a:lnTo>
                    <a:pt x="183356" y="395288"/>
                  </a:lnTo>
                  <a:lnTo>
                    <a:pt x="166688" y="373856"/>
                  </a:lnTo>
                  <a:lnTo>
                    <a:pt x="142875" y="359569"/>
                  </a:lnTo>
                  <a:lnTo>
                    <a:pt x="126206" y="340519"/>
                  </a:lnTo>
                  <a:lnTo>
                    <a:pt x="92869" y="338138"/>
                  </a:lnTo>
                  <a:lnTo>
                    <a:pt x="78581" y="304800"/>
                  </a:lnTo>
                  <a:lnTo>
                    <a:pt x="40481" y="304800"/>
                  </a:lnTo>
                  <a:lnTo>
                    <a:pt x="0" y="290513"/>
                  </a:lnTo>
                  <a:lnTo>
                    <a:pt x="123825" y="0"/>
                  </a:lnTo>
                  <a:lnTo>
                    <a:pt x="290513" y="0"/>
                  </a:lnTo>
                  <a:lnTo>
                    <a:pt x="290513" y="95250"/>
                  </a:lnTo>
                  <a:lnTo>
                    <a:pt x="307181" y="97631"/>
                  </a:lnTo>
                  <a:lnTo>
                    <a:pt x="285750" y="192881"/>
                  </a:lnTo>
                  <a:lnTo>
                    <a:pt x="316706" y="204788"/>
                  </a:lnTo>
                  <a:lnTo>
                    <a:pt x="345281" y="209550"/>
                  </a:lnTo>
                  <a:lnTo>
                    <a:pt x="359569" y="204788"/>
                  </a:lnTo>
                  <a:lnTo>
                    <a:pt x="359569" y="395288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7" name="Freeform 906"/>
            <p:cNvSpPr/>
            <p:nvPr/>
          </p:nvSpPr>
          <p:spPr>
            <a:xfrm>
              <a:off x="5354580" y="6046076"/>
              <a:ext cx="229026" cy="124056"/>
            </a:xfrm>
            <a:custGeom>
              <a:avLst/>
              <a:gdLst>
                <a:gd name="connsiteX0" fmla="*/ 35718 w 304800"/>
                <a:gd name="connsiteY0" fmla="*/ 0 h 166687"/>
                <a:gd name="connsiteX1" fmla="*/ 0 w 304800"/>
                <a:gd name="connsiteY1" fmla="*/ 83344 h 166687"/>
                <a:gd name="connsiteX2" fmla="*/ 83343 w 304800"/>
                <a:gd name="connsiteY2" fmla="*/ 97631 h 166687"/>
                <a:gd name="connsiteX3" fmla="*/ 83343 w 304800"/>
                <a:gd name="connsiteY3" fmla="*/ 142875 h 166687"/>
                <a:gd name="connsiteX4" fmla="*/ 254793 w 304800"/>
                <a:gd name="connsiteY4" fmla="*/ 166687 h 166687"/>
                <a:gd name="connsiteX5" fmla="*/ 269081 w 304800"/>
                <a:gd name="connsiteY5" fmla="*/ 152400 h 166687"/>
                <a:gd name="connsiteX6" fmla="*/ 304800 w 304800"/>
                <a:gd name="connsiteY6" fmla="*/ 150019 h 166687"/>
                <a:gd name="connsiteX7" fmla="*/ 283368 w 304800"/>
                <a:gd name="connsiteY7" fmla="*/ 119062 h 166687"/>
                <a:gd name="connsiteX8" fmla="*/ 276225 w 304800"/>
                <a:gd name="connsiteY8" fmla="*/ 107156 h 166687"/>
                <a:gd name="connsiteX9" fmla="*/ 261937 w 304800"/>
                <a:gd name="connsiteY9" fmla="*/ 90487 h 166687"/>
                <a:gd name="connsiteX10" fmla="*/ 261937 w 304800"/>
                <a:gd name="connsiteY10" fmla="*/ 78581 h 166687"/>
                <a:gd name="connsiteX11" fmla="*/ 254793 w 304800"/>
                <a:gd name="connsiteY11" fmla="*/ 50006 h 166687"/>
                <a:gd name="connsiteX12" fmla="*/ 280987 w 304800"/>
                <a:gd name="connsiteY12" fmla="*/ 33337 h 166687"/>
                <a:gd name="connsiteX13" fmla="*/ 280987 w 304800"/>
                <a:gd name="connsiteY13" fmla="*/ 2381 h 166687"/>
                <a:gd name="connsiteX14" fmla="*/ 35718 w 304800"/>
                <a:gd name="connsiteY1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4800" h="166687">
                  <a:moveTo>
                    <a:pt x="35718" y="0"/>
                  </a:moveTo>
                  <a:lnTo>
                    <a:pt x="0" y="83344"/>
                  </a:lnTo>
                  <a:lnTo>
                    <a:pt x="83343" y="97631"/>
                  </a:lnTo>
                  <a:lnTo>
                    <a:pt x="83343" y="142875"/>
                  </a:lnTo>
                  <a:lnTo>
                    <a:pt x="254793" y="166687"/>
                  </a:lnTo>
                  <a:lnTo>
                    <a:pt x="269081" y="152400"/>
                  </a:lnTo>
                  <a:lnTo>
                    <a:pt x="304800" y="150019"/>
                  </a:lnTo>
                  <a:lnTo>
                    <a:pt x="283368" y="119062"/>
                  </a:lnTo>
                  <a:lnTo>
                    <a:pt x="276225" y="107156"/>
                  </a:lnTo>
                  <a:lnTo>
                    <a:pt x="261937" y="90487"/>
                  </a:lnTo>
                  <a:lnTo>
                    <a:pt x="261937" y="78581"/>
                  </a:lnTo>
                  <a:lnTo>
                    <a:pt x="254793" y="50006"/>
                  </a:lnTo>
                  <a:lnTo>
                    <a:pt x="280987" y="33337"/>
                  </a:lnTo>
                  <a:lnTo>
                    <a:pt x="280987" y="2381"/>
                  </a:lnTo>
                  <a:lnTo>
                    <a:pt x="35718" y="0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8" name="Freeform 907"/>
            <p:cNvSpPr/>
            <p:nvPr/>
          </p:nvSpPr>
          <p:spPr>
            <a:xfrm>
              <a:off x="5420186" y="6161782"/>
              <a:ext cx="229026" cy="181312"/>
            </a:xfrm>
            <a:custGeom>
              <a:avLst/>
              <a:gdLst>
                <a:gd name="connsiteX0" fmla="*/ 0 w 304800"/>
                <a:gd name="connsiteY0" fmla="*/ 133350 h 241300"/>
                <a:gd name="connsiteX1" fmla="*/ 0 w 304800"/>
                <a:gd name="connsiteY1" fmla="*/ 0 h 241300"/>
                <a:gd name="connsiteX2" fmla="*/ 158750 w 304800"/>
                <a:gd name="connsiteY2" fmla="*/ 25400 h 241300"/>
                <a:gd name="connsiteX3" fmla="*/ 196850 w 304800"/>
                <a:gd name="connsiteY3" fmla="*/ 12700 h 241300"/>
                <a:gd name="connsiteX4" fmla="*/ 234950 w 304800"/>
                <a:gd name="connsiteY4" fmla="*/ 6350 h 241300"/>
                <a:gd name="connsiteX5" fmla="*/ 234950 w 304800"/>
                <a:gd name="connsiteY5" fmla="*/ 63500 h 241300"/>
                <a:gd name="connsiteX6" fmla="*/ 304800 w 304800"/>
                <a:gd name="connsiteY6" fmla="*/ 158750 h 241300"/>
                <a:gd name="connsiteX7" fmla="*/ 260350 w 304800"/>
                <a:gd name="connsiteY7" fmla="*/ 203200 h 241300"/>
                <a:gd name="connsiteX8" fmla="*/ 241300 w 304800"/>
                <a:gd name="connsiteY8" fmla="*/ 241300 h 241300"/>
                <a:gd name="connsiteX9" fmla="*/ 203200 w 304800"/>
                <a:gd name="connsiteY9" fmla="*/ 228600 h 241300"/>
                <a:gd name="connsiteX10" fmla="*/ 127000 w 304800"/>
                <a:gd name="connsiteY10" fmla="*/ 158750 h 241300"/>
                <a:gd name="connsiteX11" fmla="*/ 69850 w 304800"/>
                <a:gd name="connsiteY11" fmla="*/ 139700 h 241300"/>
                <a:gd name="connsiteX12" fmla="*/ 0 w 304800"/>
                <a:gd name="connsiteY12" fmla="*/ 13335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241300">
                  <a:moveTo>
                    <a:pt x="0" y="133350"/>
                  </a:moveTo>
                  <a:lnTo>
                    <a:pt x="0" y="0"/>
                  </a:lnTo>
                  <a:lnTo>
                    <a:pt x="158750" y="25400"/>
                  </a:lnTo>
                  <a:lnTo>
                    <a:pt x="196850" y="12700"/>
                  </a:lnTo>
                  <a:lnTo>
                    <a:pt x="234950" y="6350"/>
                  </a:lnTo>
                  <a:lnTo>
                    <a:pt x="234950" y="63500"/>
                  </a:lnTo>
                  <a:lnTo>
                    <a:pt x="304800" y="158750"/>
                  </a:lnTo>
                  <a:lnTo>
                    <a:pt x="260350" y="203200"/>
                  </a:lnTo>
                  <a:lnTo>
                    <a:pt x="241300" y="241300"/>
                  </a:lnTo>
                  <a:lnTo>
                    <a:pt x="203200" y="228600"/>
                  </a:lnTo>
                  <a:lnTo>
                    <a:pt x="127000" y="158750"/>
                  </a:lnTo>
                  <a:lnTo>
                    <a:pt x="69850" y="13970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09" name="Freeform 908"/>
            <p:cNvSpPr/>
            <p:nvPr/>
          </p:nvSpPr>
          <p:spPr>
            <a:xfrm>
              <a:off x="4000701" y="2072709"/>
              <a:ext cx="182506" cy="89464"/>
            </a:xfrm>
            <a:custGeom>
              <a:avLst/>
              <a:gdLst>
                <a:gd name="connsiteX0" fmla="*/ 4763 w 242888"/>
                <a:gd name="connsiteY0" fmla="*/ 0 h 238125"/>
                <a:gd name="connsiteX1" fmla="*/ 0 w 242888"/>
                <a:gd name="connsiteY1" fmla="*/ 233363 h 238125"/>
                <a:gd name="connsiteX2" fmla="*/ 242888 w 242888"/>
                <a:gd name="connsiteY2" fmla="*/ 238125 h 238125"/>
                <a:gd name="connsiteX3" fmla="*/ 242888 w 242888"/>
                <a:gd name="connsiteY3" fmla="*/ 0 h 238125"/>
                <a:gd name="connsiteX4" fmla="*/ 4763 w 242888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8" h="238125">
                  <a:moveTo>
                    <a:pt x="4763" y="0"/>
                  </a:moveTo>
                  <a:cubicBezTo>
                    <a:pt x="3175" y="77788"/>
                    <a:pt x="1588" y="155575"/>
                    <a:pt x="0" y="233363"/>
                  </a:cubicBezTo>
                  <a:lnTo>
                    <a:pt x="242888" y="238125"/>
                  </a:lnTo>
                  <a:lnTo>
                    <a:pt x="242888" y="0"/>
                  </a:lnTo>
                  <a:lnTo>
                    <a:pt x="4763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0" name="Freeform 909"/>
            <p:cNvSpPr/>
            <p:nvPr/>
          </p:nvSpPr>
          <p:spPr>
            <a:xfrm>
              <a:off x="3661933" y="2539112"/>
              <a:ext cx="181312" cy="88271"/>
            </a:xfrm>
            <a:custGeom>
              <a:avLst/>
              <a:gdLst>
                <a:gd name="connsiteX0" fmla="*/ 6350 w 241300"/>
                <a:gd name="connsiteY0" fmla="*/ 0 h 234950"/>
                <a:gd name="connsiteX1" fmla="*/ 0 w 241300"/>
                <a:gd name="connsiteY1" fmla="*/ 234950 h 234950"/>
                <a:gd name="connsiteX2" fmla="*/ 241300 w 241300"/>
                <a:gd name="connsiteY2" fmla="*/ 234950 h 234950"/>
                <a:gd name="connsiteX3" fmla="*/ 241300 w 241300"/>
                <a:gd name="connsiteY3" fmla="*/ 6350 h 234950"/>
                <a:gd name="connsiteX4" fmla="*/ 6350 w 241300"/>
                <a:gd name="connsiteY4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234950">
                  <a:moveTo>
                    <a:pt x="6350" y="0"/>
                  </a:moveTo>
                  <a:lnTo>
                    <a:pt x="0" y="234950"/>
                  </a:lnTo>
                  <a:lnTo>
                    <a:pt x="241300" y="234950"/>
                  </a:lnTo>
                  <a:lnTo>
                    <a:pt x="241300" y="6350"/>
                  </a:lnTo>
                  <a:lnTo>
                    <a:pt x="6350" y="0"/>
                  </a:ln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1" name="Freeform 910"/>
            <p:cNvSpPr/>
            <p:nvPr/>
          </p:nvSpPr>
          <p:spPr>
            <a:xfrm>
              <a:off x="3999508" y="2858794"/>
              <a:ext cx="188470" cy="178927"/>
            </a:xfrm>
            <a:custGeom>
              <a:avLst/>
              <a:gdLst>
                <a:gd name="connsiteX0" fmla="*/ 0 w 250032"/>
                <a:gd name="connsiteY0" fmla="*/ 0 h 238125"/>
                <a:gd name="connsiteX1" fmla="*/ 0 w 250032"/>
                <a:gd name="connsiteY1" fmla="*/ 238125 h 238125"/>
                <a:gd name="connsiteX2" fmla="*/ 245269 w 250032"/>
                <a:gd name="connsiteY2" fmla="*/ 238125 h 238125"/>
                <a:gd name="connsiteX3" fmla="*/ 250032 w 250032"/>
                <a:gd name="connsiteY3" fmla="*/ 0 h 238125"/>
                <a:gd name="connsiteX4" fmla="*/ 0 w 250032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032" h="238125">
                  <a:moveTo>
                    <a:pt x="0" y="0"/>
                  </a:moveTo>
                  <a:lnTo>
                    <a:pt x="0" y="238125"/>
                  </a:lnTo>
                  <a:lnTo>
                    <a:pt x="245269" y="238125"/>
                  </a:lnTo>
                  <a:cubicBezTo>
                    <a:pt x="246857" y="158750"/>
                    <a:pt x="248444" y="79375"/>
                    <a:pt x="2500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2" name="Freeform 911"/>
            <p:cNvSpPr/>
            <p:nvPr/>
          </p:nvSpPr>
          <p:spPr>
            <a:xfrm>
              <a:off x="3908852" y="3628179"/>
              <a:ext cx="182505" cy="178927"/>
            </a:xfrm>
            <a:custGeom>
              <a:avLst/>
              <a:gdLst>
                <a:gd name="connsiteX0" fmla="*/ 4762 w 242887"/>
                <a:gd name="connsiteY0" fmla="*/ 0 h 238125"/>
                <a:gd name="connsiteX1" fmla="*/ 0 w 242887"/>
                <a:gd name="connsiteY1" fmla="*/ 233363 h 238125"/>
                <a:gd name="connsiteX2" fmla="*/ 238125 w 242887"/>
                <a:gd name="connsiteY2" fmla="*/ 238125 h 238125"/>
                <a:gd name="connsiteX3" fmla="*/ 242887 w 242887"/>
                <a:gd name="connsiteY3" fmla="*/ 4763 h 238125"/>
                <a:gd name="connsiteX4" fmla="*/ 4762 w 242887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7" h="238125">
                  <a:moveTo>
                    <a:pt x="4762" y="0"/>
                  </a:moveTo>
                  <a:cubicBezTo>
                    <a:pt x="3175" y="77788"/>
                    <a:pt x="1587" y="155575"/>
                    <a:pt x="0" y="233363"/>
                  </a:cubicBezTo>
                  <a:lnTo>
                    <a:pt x="238125" y="238125"/>
                  </a:lnTo>
                  <a:cubicBezTo>
                    <a:pt x="239712" y="160338"/>
                    <a:pt x="241300" y="82550"/>
                    <a:pt x="242887" y="4763"/>
                  </a:cubicBezTo>
                  <a:lnTo>
                    <a:pt x="4762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3" name="Freeform 912"/>
            <p:cNvSpPr/>
            <p:nvPr/>
          </p:nvSpPr>
          <p:spPr>
            <a:xfrm>
              <a:off x="4197521" y="2864758"/>
              <a:ext cx="186084" cy="174155"/>
            </a:xfrm>
            <a:custGeom>
              <a:avLst/>
              <a:gdLst>
                <a:gd name="connsiteX0" fmla="*/ 0 w 247828"/>
                <a:gd name="connsiteY0" fmla="*/ 0 h 230736"/>
                <a:gd name="connsiteX1" fmla="*/ 0 w 247828"/>
                <a:gd name="connsiteY1" fmla="*/ 230736 h 230736"/>
                <a:gd name="connsiteX2" fmla="*/ 239282 w 247828"/>
                <a:gd name="connsiteY2" fmla="*/ 230736 h 230736"/>
                <a:gd name="connsiteX3" fmla="*/ 247828 w 247828"/>
                <a:gd name="connsiteY3" fmla="*/ 0 h 230736"/>
                <a:gd name="connsiteX4" fmla="*/ 0 w 247828"/>
                <a:gd name="connsiteY4" fmla="*/ 0 h 23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828" h="230736">
                  <a:moveTo>
                    <a:pt x="0" y="0"/>
                  </a:moveTo>
                  <a:lnTo>
                    <a:pt x="0" y="230736"/>
                  </a:lnTo>
                  <a:lnTo>
                    <a:pt x="239282" y="230736"/>
                  </a:lnTo>
                  <a:lnTo>
                    <a:pt x="2478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4" name="Freeform 913"/>
            <p:cNvSpPr/>
            <p:nvPr/>
          </p:nvSpPr>
          <p:spPr>
            <a:xfrm>
              <a:off x="4196327" y="3055613"/>
              <a:ext cx="183698" cy="178927"/>
            </a:xfrm>
            <a:custGeom>
              <a:avLst/>
              <a:gdLst>
                <a:gd name="connsiteX0" fmla="*/ 0 w 244475"/>
                <a:gd name="connsiteY0" fmla="*/ 228600 h 238125"/>
                <a:gd name="connsiteX1" fmla="*/ 3175 w 244475"/>
                <a:gd name="connsiteY1" fmla="*/ 0 h 238125"/>
                <a:gd name="connsiteX2" fmla="*/ 238125 w 244475"/>
                <a:gd name="connsiteY2" fmla="*/ 0 h 238125"/>
                <a:gd name="connsiteX3" fmla="*/ 244475 w 244475"/>
                <a:gd name="connsiteY3" fmla="*/ 238125 h 238125"/>
                <a:gd name="connsiteX4" fmla="*/ 0 w 244475"/>
                <a:gd name="connsiteY4" fmla="*/ 22860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238125">
                  <a:moveTo>
                    <a:pt x="0" y="228600"/>
                  </a:moveTo>
                  <a:cubicBezTo>
                    <a:pt x="1058" y="152400"/>
                    <a:pt x="2117" y="76200"/>
                    <a:pt x="3175" y="0"/>
                  </a:cubicBezTo>
                  <a:lnTo>
                    <a:pt x="238125" y="0"/>
                  </a:lnTo>
                  <a:lnTo>
                    <a:pt x="244475" y="238125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5" name="Freeform 914"/>
            <p:cNvSpPr/>
            <p:nvPr/>
          </p:nvSpPr>
          <p:spPr>
            <a:xfrm>
              <a:off x="3945830" y="3241697"/>
              <a:ext cx="186084" cy="181312"/>
            </a:xfrm>
            <a:custGeom>
              <a:avLst/>
              <a:gdLst>
                <a:gd name="connsiteX0" fmla="*/ 0 w 241300"/>
                <a:gd name="connsiteY0" fmla="*/ 0 h 241300"/>
                <a:gd name="connsiteX1" fmla="*/ 6350 w 241300"/>
                <a:gd name="connsiteY1" fmla="*/ 241300 h 241300"/>
                <a:gd name="connsiteX2" fmla="*/ 234950 w 241300"/>
                <a:gd name="connsiteY2" fmla="*/ 241300 h 241300"/>
                <a:gd name="connsiteX3" fmla="*/ 241300 w 241300"/>
                <a:gd name="connsiteY3" fmla="*/ 0 h 241300"/>
                <a:gd name="connsiteX4" fmla="*/ 0 w 241300"/>
                <a:gd name="connsiteY4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241300">
                  <a:moveTo>
                    <a:pt x="0" y="0"/>
                  </a:moveTo>
                  <a:lnTo>
                    <a:pt x="6350" y="241300"/>
                  </a:lnTo>
                  <a:lnTo>
                    <a:pt x="234950" y="241300"/>
                  </a:lnTo>
                  <a:lnTo>
                    <a:pt x="2413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6" name="Freeform 915"/>
            <p:cNvSpPr/>
            <p:nvPr/>
          </p:nvSpPr>
          <p:spPr>
            <a:xfrm>
              <a:off x="4137878" y="3238119"/>
              <a:ext cx="189662" cy="189662"/>
            </a:xfrm>
            <a:custGeom>
              <a:avLst/>
              <a:gdLst>
                <a:gd name="connsiteX0" fmla="*/ 9525 w 252412"/>
                <a:gd name="connsiteY0" fmla="*/ 4762 h 252412"/>
                <a:gd name="connsiteX1" fmla="*/ 71437 w 252412"/>
                <a:gd name="connsiteY1" fmla="*/ 0 h 252412"/>
                <a:gd name="connsiteX2" fmla="*/ 252412 w 252412"/>
                <a:gd name="connsiteY2" fmla="*/ 9525 h 252412"/>
                <a:gd name="connsiteX3" fmla="*/ 247650 w 252412"/>
                <a:gd name="connsiteY3" fmla="*/ 252412 h 252412"/>
                <a:gd name="connsiteX4" fmla="*/ 0 w 252412"/>
                <a:gd name="connsiteY4" fmla="*/ 242887 h 252412"/>
                <a:gd name="connsiteX5" fmla="*/ 9525 w 252412"/>
                <a:gd name="connsiteY5" fmla="*/ 4762 h 25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412" h="252412">
                  <a:moveTo>
                    <a:pt x="9525" y="4762"/>
                  </a:moveTo>
                  <a:lnTo>
                    <a:pt x="71437" y="0"/>
                  </a:lnTo>
                  <a:lnTo>
                    <a:pt x="252412" y="9525"/>
                  </a:lnTo>
                  <a:cubicBezTo>
                    <a:pt x="250825" y="90487"/>
                    <a:pt x="249237" y="171450"/>
                    <a:pt x="247650" y="252412"/>
                  </a:cubicBezTo>
                  <a:lnTo>
                    <a:pt x="0" y="242887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7" name="Freeform 916"/>
            <p:cNvSpPr/>
            <p:nvPr/>
          </p:nvSpPr>
          <p:spPr>
            <a:xfrm>
              <a:off x="3944637" y="3439709"/>
              <a:ext cx="186084" cy="178927"/>
            </a:xfrm>
            <a:custGeom>
              <a:avLst/>
              <a:gdLst>
                <a:gd name="connsiteX0" fmla="*/ 0 w 247650"/>
                <a:gd name="connsiteY0" fmla="*/ 0 h 238125"/>
                <a:gd name="connsiteX1" fmla="*/ 247650 w 247650"/>
                <a:gd name="connsiteY1" fmla="*/ 0 h 238125"/>
                <a:gd name="connsiteX2" fmla="*/ 242887 w 247650"/>
                <a:gd name="connsiteY2" fmla="*/ 238125 h 238125"/>
                <a:gd name="connsiteX3" fmla="*/ 0 w 247650"/>
                <a:gd name="connsiteY3" fmla="*/ 233363 h 238125"/>
                <a:gd name="connsiteX4" fmla="*/ 0 w 247650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38125">
                  <a:moveTo>
                    <a:pt x="0" y="0"/>
                  </a:moveTo>
                  <a:lnTo>
                    <a:pt x="247650" y="0"/>
                  </a:lnTo>
                  <a:cubicBezTo>
                    <a:pt x="246062" y="79375"/>
                    <a:pt x="244475" y="158750"/>
                    <a:pt x="242887" y="238125"/>
                  </a:cubicBezTo>
                  <a:lnTo>
                    <a:pt x="0" y="233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8" name="Freeform 917"/>
            <p:cNvSpPr/>
            <p:nvPr/>
          </p:nvSpPr>
          <p:spPr>
            <a:xfrm>
              <a:off x="4141456" y="3434938"/>
              <a:ext cx="177734" cy="186084"/>
            </a:xfrm>
            <a:custGeom>
              <a:avLst/>
              <a:gdLst>
                <a:gd name="connsiteX0" fmla="*/ 0 w 247650"/>
                <a:gd name="connsiteY0" fmla="*/ 0 h 254000"/>
                <a:gd name="connsiteX1" fmla="*/ 0 w 247650"/>
                <a:gd name="connsiteY1" fmla="*/ 247650 h 254000"/>
                <a:gd name="connsiteX2" fmla="*/ 241300 w 247650"/>
                <a:gd name="connsiteY2" fmla="*/ 254000 h 254000"/>
                <a:gd name="connsiteX3" fmla="*/ 247650 w 247650"/>
                <a:gd name="connsiteY3" fmla="*/ 6350 h 254000"/>
                <a:gd name="connsiteX4" fmla="*/ 0 w 247650"/>
                <a:gd name="connsiteY4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54000">
                  <a:moveTo>
                    <a:pt x="0" y="0"/>
                  </a:moveTo>
                  <a:lnTo>
                    <a:pt x="0" y="247650"/>
                  </a:lnTo>
                  <a:lnTo>
                    <a:pt x="241300" y="254000"/>
                  </a:lnTo>
                  <a:lnTo>
                    <a:pt x="2476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19" name="Freeform 918"/>
            <p:cNvSpPr/>
            <p:nvPr/>
          </p:nvSpPr>
          <p:spPr>
            <a:xfrm>
              <a:off x="4323962" y="3439709"/>
              <a:ext cx="189662" cy="183698"/>
            </a:xfrm>
            <a:custGeom>
              <a:avLst/>
              <a:gdLst>
                <a:gd name="connsiteX0" fmla="*/ 9525 w 250825"/>
                <a:gd name="connsiteY0" fmla="*/ 0 h 244475"/>
                <a:gd name="connsiteX1" fmla="*/ 0 w 250825"/>
                <a:gd name="connsiteY1" fmla="*/ 244475 h 244475"/>
                <a:gd name="connsiteX2" fmla="*/ 247650 w 250825"/>
                <a:gd name="connsiteY2" fmla="*/ 244475 h 244475"/>
                <a:gd name="connsiteX3" fmla="*/ 250825 w 250825"/>
                <a:gd name="connsiteY3" fmla="*/ 9525 h 244475"/>
                <a:gd name="connsiteX4" fmla="*/ 9525 w 250825"/>
                <a:gd name="connsiteY4" fmla="*/ 0 h 24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25" h="244475">
                  <a:moveTo>
                    <a:pt x="9525" y="0"/>
                  </a:moveTo>
                  <a:lnTo>
                    <a:pt x="0" y="244475"/>
                  </a:lnTo>
                  <a:lnTo>
                    <a:pt x="247650" y="244475"/>
                  </a:lnTo>
                  <a:cubicBezTo>
                    <a:pt x="248708" y="166158"/>
                    <a:pt x="249767" y="87842"/>
                    <a:pt x="250825" y="9525"/>
                  </a:cubicBezTo>
                  <a:lnTo>
                    <a:pt x="9525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0" name="Freeform 919"/>
            <p:cNvSpPr/>
            <p:nvPr/>
          </p:nvSpPr>
          <p:spPr>
            <a:xfrm>
              <a:off x="4098514" y="3630564"/>
              <a:ext cx="162227" cy="221869"/>
            </a:xfrm>
            <a:custGeom>
              <a:avLst/>
              <a:gdLst>
                <a:gd name="connsiteX0" fmla="*/ 9525 w 215900"/>
                <a:gd name="connsiteY0" fmla="*/ 0 h 295275"/>
                <a:gd name="connsiteX1" fmla="*/ 0 w 215900"/>
                <a:gd name="connsiteY1" fmla="*/ 295275 h 295275"/>
                <a:gd name="connsiteX2" fmla="*/ 184150 w 215900"/>
                <a:gd name="connsiteY2" fmla="*/ 292100 h 295275"/>
                <a:gd name="connsiteX3" fmla="*/ 193675 w 215900"/>
                <a:gd name="connsiteY3" fmla="*/ 215900 h 295275"/>
                <a:gd name="connsiteX4" fmla="*/ 212725 w 215900"/>
                <a:gd name="connsiteY4" fmla="*/ 215900 h 295275"/>
                <a:gd name="connsiteX5" fmla="*/ 215900 w 215900"/>
                <a:gd name="connsiteY5" fmla="*/ 3175 h 295275"/>
                <a:gd name="connsiteX6" fmla="*/ 9525 w 215900"/>
                <a:gd name="connsiteY6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900" h="295275">
                  <a:moveTo>
                    <a:pt x="9525" y="0"/>
                  </a:moveTo>
                  <a:lnTo>
                    <a:pt x="0" y="295275"/>
                  </a:lnTo>
                  <a:lnTo>
                    <a:pt x="184150" y="292100"/>
                  </a:lnTo>
                  <a:lnTo>
                    <a:pt x="193675" y="215900"/>
                  </a:lnTo>
                  <a:lnTo>
                    <a:pt x="212725" y="215900"/>
                  </a:lnTo>
                  <a:cubicBezTo>
                    <a:pt x="213783" y="144992"/>
                    <a:pt x="214842" y="74083"/>
                    <a:pt x="215900" y="3175"/>
                  </a:cubicBezTo>
                  <a:lnTo>
                    <a:pt x="9525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1" name="Freeform 920"/>
            <p:cNvSpPr/>
            <p:nvPr/>
          </p:nvSpPr>
          <p:spPr>
            <a:xfrm>
              <a:off x="4519589" y="3442095"/>
              <a:ext cx="187276" cy="184891"/>
            </a:xfrm>
            <a:custGeom>
              <a:avLst/>
              <a:gdLst>
                <a:gd name="connsiteX0" fmla="*/ 4762 w 250031"/>
                <a:gd name="connsiteY0" fmla="*/ 0 h 245269"/>
                <a:gd name="connsiteX1" fmla="*/ 0 w 250031"/>
                <a:gd name="connsiteY1" fmla="*/ 245269 h 245269"/>
                <a:gd name="connsiteX2" fmla="*/ 250031 w 250031"/>
                <a:gd name="connsiteY2" fmla="*/ 245269 h 245269"/>
                <a:gd name="connsiteX3" fmla="*/ 250031 w 250031"/>
                <a:gd name="connsiteY3" fmla="*/ 2381 h 245269"/>
                <a:gd name="connsiteX4" fmla="*/ 4762 w 250031"/>
                <a:gd name="connsiteY4" fmla="*/ 0 h 245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031" h="245269">
                  <a:moveTo>
                    <a:pt x="4762" y="0"/>
                  </a:moveTo>
                  <a:cubicBezTo>
                    <a:pt x="3175" y="81756"/>
                    <a:pt x="1587" y="163513"/>
                    <a:pt x="0" y="245269"/>
                  </a:cubicBezTo>
                  <a:lnTo>
                    <a:pt x="250031" y="245269"/>
                  </a:lnTo>
                  <a:lnTo>
                    <a:pt x="250031" y="2381"/>
                  </a:lnTo>
                  <a:lnTo>
                    <a:pt x="4762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2" name="Freeform 921"/>
            <p:cNvSpPr/>
            <p:nvPr/>
          </p:nvSpPr>
          <p:spPr>
            <a:xfrm>
              <a:off x="4097322" y="3803527"/>
              <a:ext cx="429424" cy="264812"/>
            </a:xfrm>
            <a:custGeom>
              <a:avLst/>
              <a:gdLst>
                <a:gd name="connsiteX0" fmla="*/ 283369 w 571500"/>
                <a:gd name="connsiteY0" fmla="*/ 95250 h 352425"/>
                <a:gd name="connsiteX1" fmla="*/ 0 w 571500"/>
                <a:gd name="connsiteY1" fmla="*/ 90487 h 352425"/>
                <a:gd name="connsiteX2" fmla="*/ 2381 w 571500"/>
                <a:gd name="connsiteY2" fmla="*/ 73818 h 352425"/>
                <a:gd name="connsiteX3" fmla="*/ 195262 w 571500"/>
                <a:gd name="connsiteY3" fmla="*/ 71437 h 352425"/>
                <a:gd name="connsiteX4" fmla="*/ 202406 w 571500"/>
                <a:gd name="connsiteY4" fmla="*/ 0 h 352425"/>
                <a:gd name="connsiteX5" fmla="*/ 509587 w 571500"/>
                <a:gd name="connsiteY5" fmla="*/ 4762 h 352425"/>
                <a:gd name="connsiteX6" fmla="*/ 511969 w 571500"/>
                <a:gd name="connsiteY6" fmla="*/ 69056 h 352425"/>
                <a:gd name="connsiteX7" fmla="*/ 569119 w 571500"/>
                <a:gd name="connsiteY7" fmla="*/ 71437 h 352425"/>
                <a:gd name="connsiteX8" fmla="*/ 571500 w 571500"/>
                <a:gd name="connsiteY8" fmla="*/ 352425 h 352425"/>
                <a:gd name="connsiteX9" fmla="*/ 288131 w 571500"/>
                <a:gd name="connsiteY9" fmla="*/ 350043 h 352425"/>
                <a:gd name="connsiteX10" fmla="*/ 283369 w 571500"/>
                <a:gd name="connsiteY10" fmla="*/ 9525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1500" h="352425">
                  <a:moveTo>
                    <a:pt x="283369" y="95250"/>
                  </a:moveTo>
                  <a:lnTo>
                    <a:pt x="0" y="90487"/>
                  </a:lnTo>
                  <a:lnTo>
                    <a:pt x="2381" y="73818"/>
                  </a:lnTo>
                  <a:lnTo>
                    <a:pt x="195262" y="71437"/>
                  </a:lnTo>
                  <a:lnTo>
                    <a:pt x="202406" y="0"/>
                  </a:lnTo>
                  <a:lnTo>
                    <a:pt x="509587" y="4762"/>
                  </a:lnTo>
                  <a:lnTo>
                    <a:pt x="511969" y="69056"/>
                  </a:lnTo>
                  <a:lnTo>
                    <a:pt x="569119" y="71437"/>
                  </a:lnTo>
                  <a:cubicBezTo>
                    <a:pt x="569913" y="165100"/>
                    <a:pt x="570706" y="258762"/>
                    <a:pt x="571500" y="352425"/>
                  </a:cubicBezTo>
                  <a:lnTo>
                    <a:pt x="288131" y="350043"/>
                  </a:lnTo>
                  <a:cubicBezTo>
                    <a:pt x="286544" y="265112"/>
                    <a:pt x="284956" y="180181"/>
                    <a:pt x="283369" y="95250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3" name="Freeform 922"/>
            <p:cNvSpPr/>
            <p:nvPr/>
          </p:nvSpPr>
          <p:spPr>
            <a:xfrm>
              <a:off x="4532710" y="3857205"/>
              <a:ext cx="186084" cy="205169"/>
            </a:xfrm>
            <a:custGeom>
              <a:avLst/>
              <a:gdLst>
                <a:gd name="connsiteX0" fmla="*/ 0 w 247650"/>
                <a:gd name="connsiteY0" fmla="*/ 273050 h 273050"/>
                <a:gd name="connsiteX1" fmla="*/ 6350 w 247650"/>
                <a:gd name="connsiteY1" fmla="*/ 6350 h 273050"/>
                <a:gd name="connsiteX2" fmla="*/ 184150 w 247650"/>
                <a:gd name="connsiteY2" fmla="*/ 0 h 273050"/>
                <a:gd name="connsiteX3" fmla="*/ 234950 w 247650"/>
                <a:gd name="connsiteY3" fmla="*/ 63500 h 273050"/>
                <a:gd name="connsiteX4" fmla="*/ 247650 w 247650"/>
                <a:gd name="connsiteY4" fmla="*/ 273050 h 273050"/>
                <a:gd name="connsiteX5" fmla="*/ 0 w 247650"/>
                <a:gd name="connsiteY5" fmla="*/ 273050 h 27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273050">
                  <a:moveTo>
                    <a:pt x="0" y="273050"/>
                  </a:moveTo>
                  <a:lnTo>
                    <a:pt x="6350" y="6350"/>
                  </a:lnTo>
                  <a:lnTo>
                    <a:pt x="184150" y="0"/>
                  </a:lnTo>
                  <a:lnTo>
                    <a:pt x="234950" y="63500"/>
                  </a:lnTo>
                  <a:lnTo>
                    <a:pt x="247650" y="273050"/>
                  </a:lnTo>
                  <a:lnTo>
                    <a:pt x="0" y="2730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4" name="Freeform 923"/>
            <p:cNvSpPr/>
            <p:nvPr/>
          </p:nvSpPr>
          <p:spPr>
            <a:xfrm>
              <a:off x="4003086" y="1686227"/>
              <a:ext cx="181312" cy="181312"/>
            </a:xfrm>
            <a:custGeom>
              <a:avLst/>
              <a:gdLst>
                <a:gd name="connsiteX0" fmla="*/ 6350 w 241300"/>
                <a:gd name="connsiteY0" fmla="*/ 12700 h 241300"/>
                <a:gd name="connsiteX1" fmla="*/ 0 w 241300"/>
                <a:gd name="connsiteY1" fmla="*/ 234950 h 241300"/>
                <a:gd name="connsiteX2" fmla="*/ 241300 w 241300"/>
                <a:gd name="connsiteY2" fmla="*/ 241300 h 241300"/>
                <a:gd name="connsiteX3" fmla="*/ 241300 w 241300"/>
                <a:gd name="connsiteY3" fmla="*/ 0 h 241300"/>
                <a:gd name="connsiteX4" fmla="*/ 6350 w 241300"/>
                <a:gd name="connsiteY4" fmla="*/ 1270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241300">
                  <a:moveTo>
                    <a:pt x="6350" y="12700"/>
                  </a:moveTo>
                  <a:lnTo>
                    <a:pt x="0" y="234950"/>
                  </a:lnTo>
                  <a:lnTo>
                    <a:pt x="241300" y="241300"/>
                  </a:lnTo>
                  <a:lnTo>
                    <a:pt x="241300" y="0"/>
                  </a:lnTo>
                  <a:lnTo>
                    <a:pt x="6350" y="12700"/>
                  </a:ln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5" name="Freeform 924"/>
            <p:cNvSpPr/>
            <p:nvPr/>
          </p:nvSpPr>
          <p:spPr>
            <a:xfrm>
              <a:off x="4202292" y="1692192"/>
              <a:ext cx="178927" cy="171770"/>
            </a:xfrm>
            <a:custGeom>
              <a:avLst/>
              <a:gdLst>
                <a:gd name="connsiteX0" fmla="*/ 0 w 242887"/>
                <a:gd name="connsiteY0" fmla="*/ 0 h 228600"/>
                <a:gd name="connsiteX1" fmla="*/ 0 w 242887"/>
                <a:gd name="connsiteY1" fmla="*/ 228600 h 228600"/>
                <a:gd name="connsiteX2" fmla="*/ 242887 w 242887"/>
                <a:gd name="connsiteY2" fmla="*/ 228600 h 228600"/>
                <a:gd name="connsiteX3" fmla="*/ 233362 w 242887"/>
                <a:gd name="connsiteY3" fmla="*/ 4762 h 228600"/>
                <a:gd name="connsiteX4" fmla="*/ 0 w 242887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7" h="228600">
                  <a:moveTo>
                    <a:pt x="0" y="0"/>
                  </a:moveTo>
                  <a:lnTo>
                    <a:pt x="0" y="228600"/>
                  </a:lnTo>
                  <a:lnTo>
                    <a:pt x="242887" y="228600"/>
                  </a:lnTo>
                  <a:lnTo>
                    <a:pt x="233362" y="47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6" name="Freeform 925"/>
            <p:cNvSpPr/>
            <p:nvPr/>
          </p:nvSpPr>
          <p:spPr>
            <a:xfrm>
              <a:off x="3490163" y="2046466"/>
              <a:ext cx="304176" cy="99007"/>
            </a:xfrm>
            <a:custGeom>
              <a:avLst/>
              <a:gdLst>
                <a:gd name="connsiteX0" fmla="*/ 9525 w 404813"/>
                <a:gd name="connsiteY0" fmla="*/ 0 h 257175"/>
                <a:gd name="connsiteX1" fmla="*/ 0 w 404813"/>
                <a:gd name="connsiteY1" fmla="*/ 247650 h 257175"/>
                <a:gd name="connsiteX2" fmla="*/ 395288 w 404813"/>
                <a:gd name="connsiteY2" fmla="*/ 257175 h 257175"/>
                <a:gd name="connsiteX3" fmla="*/ 404813 w 404813"/>
                <a:gd name="connsiteY3" fmla="*/ 14287 h 257175"/>
                <a:gd name="connsiteX4" fmla="*/ 9525 w 404813"/>
                <a:gd name="connsiteY4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813" h="257175">
                  <a:moveTo>
                    <a:pt x="9525" y="0"/>
                  </a:moveTo>
                  <a:lnTo>
                    <a:pt x="0" y="247650"/>
                  </a:lnTo>
                  <a:lnTo>
                    <a:pt x="395288" y="257175"/>
                  </a:lnTo>
                  <a:lnTo>
                    <a:pt x="404813" y="14287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sp>
          <p:nvSpPr>
            <p:cNvPr id="927" name="Freeform 926"/>
            <p:cNvSpPr/>
            <p:nvPr/>
          </p:nvSpPr>
          <p:spPr>
            <a:xfrm>
              <a:off x="2087377" y="3601936"/>
              <a:ext cx="231412" cy="255269"/>
            </a:xfrm>
            <a:custGeom>
              <a:avLst/>
              <a:gdLst>
                <a:gd name="connsiteX0" fmla="*/ 304800 w 307975"/>
                <a:gd name="connsiteY0" fmla="*/ 19050 h 339725"/>
                <a:gd name="connsiteX1" fmla="*/ 292100 w 307975"/>
                <a:gd name="connsiteY1" fmla="*/ 301625 h 339725"/>
                <a:gd name="connsiteX2" fmla="*/ 307975 w 307975"/>
                <a:gd name="connsiteY2" fmla="*/ 307975 h 339725"/>
                <a:gd name="connsiteX3" fmla="*/ 301625 w 307975"/>
                <a:gd name="connsiteY3" fmla="*/ 339725 h 339725"/>
                <a:gd name="connsiteX4" fmla="*/ 257175 w 307975"/>
                <a:gd name="connsiteY4" fmla="*/ 330200 h 339725"/>
                <a:gd name="connsiteX5" fmla="*/ 187325 w 307975"/>
                <a:gd name="connsiteY5" fmla="*/ 276225 h 339725"/>
                <a:gd name="connsiteX6" fmla="*/ 161925 w 307975"/>
                <a:gd name="connsiteY6" fmla="*/ 219075 h 339725"/>
                <a:gd name="connsiteX7" fmla="*/ 114300 w 307975"/>
                <a:gd name="connsiteY7" fmla="*/ 127000 h 339725"/>
                <a:gd name="connsiteX8" fmla="*/ 69850 w 307975"/>
                <a:gd name="connsiteY8" fmla="*/ 107950 h 339725"/>
                <a:gd name="connsiteX9" fmla="*/ 69850 w 307975"/>
                <a:gd name="connsiteY9" fmla="*/ 107950 h 339725"/>
                <a:gd name="connsiteX10" fmla="*/ 41275 w 307975"/>
                <a:gd name="connsiteY10" fmla="*/ 82550 h 339725"/>
                <a:gd name="connsiteX11" fmla="*/ 0 w 307975"/>
                <a:gd name="connsiteY11" fmla="*/ 50800 h 339725"/>
                <a:gd name="connsiteX12" fmla="*/ 9525 w 307975"/>
                <a:gd name="connsiteY12" fmla="*/ 28575 h 339725"/>
                <a:gd name="connsiteX13" fmla="*/ 15875 w 307975"/>
                <a:gd name="connsiteY13" fmla="*/ 0 h 339725"/>
                <a:gd name="connsiteX14" fmla="*/ 304800 w 307975"/>
                <a:gd name="connsiteY14" fmla="*/ 19050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7975" h="339725">
                  <a:moveTo>
                    <a:pt x="304800" y="19050"/>
                  </a:moveTo>
                  <a:lnTo>
                    <a:pt x="292100" y="301625"/>
                  </a:lnTo>
                  <a:lnTo>
                    <a:pt x="307975" y="307975"/>
                  </a:lnTo>
                  <a:lnTo>
                    <a:pt x="301625" y="339725"/>
                  </a:lnTo>
                  <a:lnTo>
                    <a:pt x="257175" y="330200"/>
                  </a:lnTo>
                  <a:lnTo>
                    <a:pt x="187325" y="276225"/>
                  </a:lnTo>
                  <a:lnTo>
                    <a:pt x="161925" y="219075"/>
                  </a:lnTo>
                  <a:lnTo>
                    <a:pt x="114300" y="127000"/>
                  </a:lnTo>
                  <a:lnTo>
                    <a:pt x="69850" y="107950"/>
                  </a:lnTo>
                  <a:lnTo>
                    <a:pt x="69850" y="107950"/>
                  </a:lnTo>
                  <a:lnTo>
                    <a:pt x="41275" y="82550"/>
                  </a:lnTo>
                  <a:lnTo>
                    <a:pt x="0" y="50800"/>
                  </a:lnTo>
                  <a:lnTo>
                    <a:pt x="9525" y="28575"/>
                  </a:lnTo>
                  <a:lnTo>
                    <a:pt x="15875" y="0"/>
                  </a:lnTo>
                  <a:lnTo>
                    <a:pt x="304800" y="19050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Arial" panose="020B0604020202020204" pitchFamily="34" charset="0"/>
              </a:endParaRPr>
            </a:p>
          </p:txBody>
        </p:sp>
        <p:grpSp>
          <p:nvGrpSpPr>
            <p:cNvPr id="928" name="Group 2"/>
            <p:cNvGrpSpPr>
              <a:grpSpLocks/>
            </p:cNvGrpSpPr>
            <p:nvPr/>
          </p:nvGrpSpPr>
          <p:grpSpPr bwMode="auto">
            <a:xfrm>
              <a:off x="2093800" y="1738791"/>
              <a:ext cx="3667541" cy="4541003"/>
              <a:chOff x="2779885" y="380391"/>
              <a:chExt cx="4881392" cy="6044356"/>
            </a:xfrm>
          </p:grpSpPr>
          <p:sp>
            <p:nvSpPr>
              <p:cNvPr id="929" name="Text Box 193"/>
              <p:cNvSpPr txBox="1">
                <a:spLocks noChangeArrowheads="1"/>
              </p:cNvSpPr>
              <p:nvPr/>
            </p:nvSpPr>
            <p:spPr bwMode="auto">
              <a:xfrm>
                <a:off x="7292527" y="1924513"/>
                <a:ext cx="31363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Cooke</a:t>
                </a:r>
              </a:p>
            </p:txBody>
          </p:sp>
          <p:sp>
            <p:nvSpPr>
              <p:cNvPr id="930" name="Text Box 193"/>
              <p:cNvSpPr txBox="1">
                <a:spLocks noChangeArrowheads="1"/>
              </p:cNvSpPr>
              <p:nvPr/>
            </p:nvSpPr>
            <p:spPr bwMode="auto">
              <a:xfrm>
                <a:off x="3566699" y="3104025"/>
                <a:ext cx="50565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Culberson</a:t>
                </a:r>
              </a:p>
            </p:txBody>
          </p:sp>
          <p:sp>
            <p:nvSpPr>
              <p:cNvPr id="931" name="Text Box 193"/>
              <p:cNvSpPr txBox="1">
                <a:spLocks noChangeArrowheads="1"/>
              </p:cNvSpPr>
              <p:nvPr/>
            </p:nvSpPr>
            <p:spPr bwMode="auto">
              <a:xfrm>
                <a:off x="5580290" y="1178030"/>
                <a:ext cx="341368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Donley</a:t>
                </a:r>
              </a:p>
            </p:txBody>
          </p:sp>
          <p:sp>
            <p:nvSpPr>
              <p:cNvPr id="932" name="Text Box 193"/>
              <p:cNvSpPr txBox="1">
                <a:spLocks noChangeArrowheads="1"/>
              </p:cNvSpPr>
              <p:nvPr/>
            </p:nvSpPr>
            <p:spPr bwMode="auto">
              <a:xfrm>
                <a:off x="5371439" y="1388611"/>
                <a:ext cx="377638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Briscoe</a:t>
                </a:r>
              </a:p>
            </p:txBody>
          </p:sp>
          <p:sp>
            <p:nvSpPr>
              <p:cNvPr id="933" name="Text Box 193"/>
              <p:cNvSpPr txBox="1">
                <a:spLocks noChangeArrowheads="1"/>
              </p:cNvSpPr>
              <p:nvPr/>
            </p:nvSpPr>
            <p:spPr bwMode="auto">
              <a:xfrm>
                <a:off x="6849202" y="1840376"/>
                <a:ext cx="21762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Clay</a:t>
                </a:r>
              </a:p>
            </p:txBody>
          </p:sp>
          <p:sp>
            <p:nvSpPr>
              <p:cNvPr id="934" name="Text Box 193"/>
              <p:cNvSpPr txBox="1">
                <a:spLocks noChangeArrowheads="1"/>
              </p:cNvSpPr>
              <p:nvPr/>
            </p:nvSpPr>
            <p:spPr bwMode="auto">
              <a:xfrm>
                <a:off x="4664149" y="2938925"/>
                <a:ext cx="262428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Ector</a:t>
                </a:r>
              </a:p>
            </p:txBody>
          </p:sp>
          <p:sp>
            <p:nvSpPr>
              <p:cNvPr id="935" name="Text Box 193"/>
              <p:cNvSpPr txBox="1">
                <a:spLocks noChangeArrowheads="1"/>
              </p:cNvSpPr>
              <p:nvPr/>
            </p:nvSpPr>
            <p:spPr bwMode="auto">
              <a:xfrm>
                <a:off x="6547949" y="2884950"/>
                <a:ext cx="52485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Comanche</a:t>
                </a:r>
              </a:p>
            </p:txBody>
          </p:sp>
          <p:sp>
            <p:nvSpPr>
              <p:cNvPr id="936" name="Text Box 193"/>
              <p:cNvSpPr txBox="1">
                <a:spLocks noChangeArrowheads="1"/>
              </p:cNvSpPr>
              <p:nvPr/>
            </p:nvSpPr>
            <p:spPr bwMode="auto">
              <a:xfrm>
                <a:off x="6837913" y="2734139"/>
                <a:ext cx="262428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Erath</a:t>
                </a:r>
              </a:p>
            </p:txBody>
          </p:sp>
          <p:sp>
            <p:nvSpPr>
              <p:cNvPr id="937" name="Text Box 193"/>
              <p:cNvSpPr txBox="1">
                <a:spLocks noChangeArrowheads="1"/>
              </p:cNvSpPr>
              <p:nvPr/>
            </p:nvSpPr>
            <p:spPr bwMode="auto">
              <a:xfrm>
                <a:off x="5312819" y="1659401"/>
                <a:ext cx="270960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Floyd</a:t>
                </a:r>
              </a:p>
            </p:txBody>
          </p:sp>
          <p:sp>
            <p:nvSpPr>
              <p:cNvPr id="938" name="Text Box 193"/>
              <p:cNvSpPr txBox="1">
                <a:spLocks noChangeArrowheads="1"/>
              </p:cNvSpPr>
              <p:nvPr/>
            </p:nvSpPr>
            <p:spPr bwMode="auto">
              <a:xfrm>
                <a:off x="5583369" y="870414"/>
                <a:ext cx="234690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Gray</a:t>
                </a:r>
              </a:p>
            </p:txBody>
          </p:sp>
          <p:sp>
            <p:nvSpPr>
              <p:cNvPr id="939" name="Text Box 193"/>
              <p:cNvSpPr txBox="1">
                <a:spLocks noChangeArrowheads="1"/>
              </p:cNvSpPr>
              <p:nvPr/>
            </p:nvSpPr>
            <p:spPr bwMode="auto">
              <a:xfrm>
                <a:off x="6026839" y="2198357"/>
                <a:ext cx="36057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Haskell</a:t>
                </a:r>
              </a:p>
            </p:txBody>
          </p:sp>
          <p:sp>
            <p:nvSpPr>
              <p:cNvPr id="940" name="Text Box 193"/>
              <p:cNvSpPr txBox="1">
                <a:spLocks noChangeArrowheads="1"/>
              </p:cNvSpPr>
              <p:nvPr/>
            </p:nvSpPr>
            <p:spPr bwMode="auto">
              <a:xfrm>
                <a:off x="6081494" y="1940388"/>
                <a:ext cx="25602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Knox</a:t>
                </a:r>
              </a:p>
            </p:txBody>
          </p:sp>
          <p:sp>
            <p:nvSpPr>
              <p:cNvPr id="941" name="Text Box 193"/>
              <p:cNvSpPr txBox="1">
                <a:spLocks noChangeArrowheads="1"/>
              </p:cNvSpPr>
              <p:nvPr/>
            </p:nvSpPr>
            <p:spPr bwMode="auto">
              <a:xfrm>
                <a:off x="4954961" y="2635713"/>
                <a:ext cx="30723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Martin</a:t>
                </a:r>
              </a:p>
            </p:txBody>
          </p:sp>
          <p:sp>
            <p:nvSpPr>
              <p:cNvPr id="942" name="Text Box 193"/>
              <p:cNvSpPr txBox="1">
                <a:spLocks noChangeArrowheads="1"/>
              </p:cNvSpPr>
              <p:nvPr/>
            </p:nvSpPr>
            <p:spPr bwMode="auto">
              <a:xfrm>
                <a:off x="6668723" y="3173876"/>
                <a:ext cx="22615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Mills</a:t>
                </a:r>
              </a:p>
            </p:txBody>
          </p:sp>
          <p:sp>
            <p:nvSpPr>
              <p:cNvPr id="943" name="Text Box 193"/>
              <p:cNvSpPr txBox="1">
                <a:spLocks noChangeArrowheads="1"/>
              </p:cNvSpPr>
              <p:nvPr/>
            </p:nvSpPr>
            <p:spPr bwMode="auto">
              <a:xfrm>
                <a:off x="7107902" y="5388438"/>
                <a:ext cx="36697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Nueces</a:t>
                </a:r>
              </a:p>
            </p:txBody>
          </p:sp>
          <p:sp>
            <p:nvSpPr>
              <p:cNvPr id="944" name="Text Box 193"/>
              <p:cNvSpPr txBox="1">
                <a:spLocks noChangeArrowheads="1"/>
              </p:cNvSpPr>
              <p:nvPr/>
            </p:nvSpPr>
            <p:spPr bwMode="auto">
              <a:xfrm>
                <a:off x="4530057" y="3558050"/>
                <a:ext cx="30296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Pecos</a:t>
                </a:r>
              </a:p>
            </p:txBody>
          </p:sp>
          <p:sp>
            <p:nvSpPr>
              <p:cNvPr id="945" name="Text Box 193"/>
              <p:cNvSpPr txBox="1">
                <a:spLocks noChangeArrowheads="1"/>
              </p:cNvSpPr>
              <p:nvPr/>
            </p:nvSpPr>
            <p:spPr bwMode="auto">
              <a:xfrm>
                <a:off x="7064154" y="5194129"/>
                <a:ext cx="59099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San Patricio</a:t>
                </a:r>
              </a:p>
            </p:txBody>
          </p:sp>
          <p:sp>
            <p:nvSpPr>
              <p:cNvPr id="946" name="Text Box 193"/>
              <p:cNvSpPr txBox="1">
                <a:spLocks noChangeArrowheads="1"/>
              </p:cNvSpPr>
              <p:nvPr/>
            </p:nvSpPr>
            <p:spPr bwMode="auto">
              <a:xfrm>
                <a:off x="6093944" y="2455533"/>
                <a:ext cx="586727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Shackelford</a:t>
                </a:r>
              </a:p>
            </p:txBody>
          </p:sp>
          <p:sp>
            <p:nvSpPr>
              <p:cNvPr id="947" name="Text Box 193"/>
              <p:cNvSpPr txBox="1">
                <a:spLocks noChangeArrowheads="1"/>
              </p:cNvSpPr>
              <p:nvPr/>
            </p:nvSpPr>
            <p:spPr bwMode="auto">
              <a:xfrm>
                <a:off x="4627086" y="1132713"/>
                <a:ext cx="53552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Deaf Smith</a:t>
                </a:r>
              </a:p>
            </p:txBody>
          </p:sp>
          <p:sp>
            <p:nvSpPr>
              <p:cNvPr id="948" name="Text Box 193"/>
              <p:cNvSpPr txBox="1">
                <a:spLocks noChangeArrowheads="1"/>
              </p:cNvSpPr>
              <p:nvPr/>
            </p:nvSpPr>
            <p:spPr bwMode="auto">
              <a:xfrm>
                <a:off x="4484576" y="1395363"/>
                <a:ext cx="35630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Parmer</a:t>
                </a:r>
              </a:p>
            </p:txBody>
          </p:sp>
          <p:sp>
            <p:nvSpPr>
              <p:cNvPr id="949" name="Text Box 193"/>
              <p:cNvSpPr txBox="1">
                <a:spLocks noChangeArrowheads="1"/>
              </p:cNvSpPr>
              <p:nvPr/>
            </p:nvSpPr>
            <p:spPr bwMode="auto">
              <a:xfrm>
                <a:off x="4897067" y="3226264"/>
                <a:ext cx="294429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Upton</a:t>
                </a:r>
              </a:p>
            </p:txBody>
          </p:sp>
          <p:sp>
            <p:nvSpPr>
              <p:cNvPr id="950" name="Text Box 193"/>
              <p:cNvSpPr txBox="1">
                <a:spLocks noChangeArrowheads="1"/>
              </p:cNvSpPr>
              <p:nvPr/>
            </p:nvSpPr>
            <p:spPr bwMode="auto">
              <a:xfrm>
                <a:off x="5699098" y="4423239"/>
                <a:ext cx="341368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Kinney</a:t>
                </a:r>
              </a:p>
            </p:txBody>
          </p:sp>
          <p:sp>
            <p:nvSpPr>
              <p:cNvPr id="951" name="Text Box 193"/>
              <p:cNvSpPr txBox="1">
                <a:spLocks noChangeArrowheads="1"/>
              </p:cNvSpPr>
              <p:nvPr/>
            </p:nvSpPr>
            <p:spPr bwMode="auto">
              <a:xfrm>
                <a:off x="5221821" y="4056525"/>
                <a:ext cx="467247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Val Verde</a:t>
                </a:r>
              </a:p>
            </p:txBody>
          </p:sp>
          <p:sp>
            <p:nvSpPr>
              <p:cNvPr id="952" name="Text Box 193"/>
              <p:cNvSpPr txBox="1">
                <a:spLocks noChangeArrowheads="1"/>
              </p:cNvSpPr>
              <p:nvPr/>
            </p:nvSpPr>
            <p:spPr bwMode="auto">
              <a:xfrm>
                <a:off x="6293077" y="5348751"/>
                <a:ext cx="27736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Webb</a:t>
                </a:r>
              </a:p>
            </p:txBody>
          </p:sp>
          <p:sp>
            <p:nvSpPr>
              <p:cNvPr id="953" name="Text Box 193"/>
              <p:cNvSpPr txBox="1">
                <a:spLocks noChangeArrowheads="1"/>
              </p:cNvSpPr>
              <p:nvPr/>
            </p:nvSpPr>
            <p:spPr bwMode="auto">
              <a:xfrm>
                <a:off x="6238068" y="1692738"/>
                <a:ext cx="471515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Wilbarger</a:t>
                </a:r>
              </a:p>
            </p:txBody>
          </p:sp>
          <p:sp>
            <p:nvSpPr>
              <p:cNvPr id="954" name="Text Box 193"/>
              <p:cNvSpPr txBox="1">
                <a:spLocks noChangeArrowheads="1"/>
              </p:cNvSpPr>
              <p:nvPr/>
            </p:nvSpPr>
            <p:spPr bwMode="auto">
              <a:xfrm>
                <a:off x="6877533" y="2154701"/>
                <a:ext cx="23042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Jack</a:t>
                </a:r>
              </a:p>
            </p:txBody>
          </p:sp>
          <p:sp>
            <p:nvSpPr>
              <p:cNvPr id="955" name="Text Box 193"/>
              <p:cNvSpPr txBox="1">
                <a:spLocks noChangeArrowheads="1"/>
              </p:cNvSpPr>
              <p:nvPr/>
            </p:nvSpPr>
            <p:spPr bwMode="auto">
              <a:xfrm>
                <a:off x="6514376" y="2178513"/>
                <a:ext cx="315765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Young</a:t>
                </a:r>
              </a:p>
            </p:txBody>
          </p:sp>
          <p:sp>
            <p:nvSpPr>
              <p:cNvPr id="956" name="Text Box 193"/>
              <p:cNvSpPr txBox="1">
                <a:spLocks noChangeArrowheads="1"/>
              </p:cNvSpPr>
              <p:nvPr/>
            </p:nvSpPr>
            <p:spPr bwMode="auto">
              <a:xfrm>
                <a:off x="5173377" y="1085755"/>
                <a:ext cx="52485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Armstrong</a:t>
                </a:r>
              </a:p>
            </p:txBody>
          </p:sp>
          <p:sp>
            <p:nvSpPr>
              <p:cNvPr id="957" name="Text Box 193"/>
              <p:cNvSpPr txBox="1">
                <a:spLocks noChangeArrowheads="1"/>
              </p:cNvSpPr>
              <p:nvPr/>
            </p:nvSpPr>
            <p:spPr bwMode="auto">
              <a:xfrm>
                <a:off x="6511398" y="1961026"/>
                <a:ext cx="33283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Archer</a:t>
                </a:r>
              </a:p>
            </p:txBody>
          </p:sp>
          <p:sp>
            <p:nvSpPr>
              <p:cNvPr id="958" name="Text Box 193"/>
              <p:cNvSpPr txBox="1">
                <a:spLocks noChangeArrowheads="1"/>
              </p:cNvSpPr>
              <p:nvPr/>
            </p:nvSpPr>
            <p:spPr bwMode="auto">
              <a:xfrm>
                <a:off x="7147255" y="5838931"/>
                <a:ext cx="371239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Kenedy</a:t>
                </a:r>
              </a:p>
            </p:txBody>
          </p:sp>
          <p:sp>
            <p:nvSpPr>
              <p:cNvPr id="959" name="Text Box 193"/>
              <p:cNvSpPr txBox="1">
                <a:spLocks noChangeArrowheads="1"/>
              </p:cNvSpPr>
              <p:nvPr/>
            </p:nvSpPr>
            <p:spPr bwMode="auto">
              <a:xfrm>
                <a:off x="6605122" y="5792457"/>
                <a:ext cx="465115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Jim Hogg</a:t>
                </a:r>
              </a:p>
            </p:txBody>
          </p:sp>
          <p:sp>
            <p:nvSpPr>
              <p:cNvPr id="960" name="Text Box 193"/>
              <p:cNvSpPr txBox="1">
                <a:spLocks noChangeArrowheads="1"/>
              </p:cNvSpPr>
              <p:nvPr/>
            </p:nvSpPr>
            <p:spPr bwMode="auto">
              <a:xfrm>
                <a:off x="6809105" y="6210405"/>
                <a:ext cx="41751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Hidalgo</a:t>
                </a:r>
              </a:p>
            </p:txBody>
          </p:sp>
          <p:sp>
            <p:nvSpPr>
              <p:cNvPr id="961" name="Text Box 193"/>
              <p:cNvSpPr txBox="1">
                <a:spLocks noChangeArrowheads="1"/>
              </p:cNvSpPr>
              <p:nvPr/>
            </p:nvSpPr>
            <p:spPr bwMode="auto">
              <a:xfrm>
                <a:off x="6589023" y="6050425"/>
                <a:ext cx="24109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Starr</a:t>
                </a:r>
              </a:p>
            </p:txBody>
          </p:sp>
          <p:sp>
            <p:nvSpPr>
              <p:cNvPr id="962" name="Text Box 193"/>
              <p:cNvSpPr txBox="1">
                <a:spLocks noChangeArrowheads="1"/>
              </p:cNvSpPr>
              <p:nvPr/>
            </p:nvSpPr>
            <p:spPr bwMode="auto">
              <a:xfrm>
                <a:off x="7148841" y="6113211"/>
                <a:ext cx="352035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Willacy</a:t>
                </a:r>
              </a:p>
            </p:txBody>
          </p:sp>
          <p:sp>
            <p:nvSpPr>
              <p:cNvPr id="963" name="Text Box 193"/>
              <p:cNvSpPr txBox="1">
                <a:spLocks noChangeArrowheads="1"/>
              </p:cNvSpPr>
              <p:nvPr/>
            </p:nvSpPr>
            <p:spPr bwMode="auto">
              <a:xfrm>
                <a:off x="6278906" y="5774340"/>
                <a:ext cx="330700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Zapata</a:t>
                </a:r>
              </a:p>
            </p:txBody>
          </p:sp>
          <p:sp>
            <p:nvSpPr>
              <p:cNvPr id="964" name="Text Box 193"/>
              <p:cNvSpPr txBox="1">
                <a:spLocks noChangeArrowheads="1"/>
              </p:cNvSpPr>
              <p:nvPr/>
            </p:nvSpPr>
            <p:spPr bwMode="auto">
              <a:xfrm>
                <a:off x="7181850" y="6301846"/>
                <a:ext cx="479427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Cameron</a:t>
                </a:r>
              </a:p>
            </p:txBody>
          </p:sp>
          <p:sp>
            <p:nvSpPr>
              <p:cNvPr id="965" name="Text Box 193"/>
              <p:cNvSpPr txBox="1">
                <a:spLocks noChangeArrowheads="1"/>
              </p:cNvSpPr>
              <p:nvPr/>
            </p:nvSpPr>
            <p:spPr bwMode="auto">
              <a:xfrm>
                <a:off x="5205913" y="862475"/>
                <a:ext cx="354169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Carson</a:t>
                </a:r>
              </a:p>
            </p:txBody>
          </p:sp>
          <p:sp>
            <p:nvSpPr>
              <p:cNvPr id="966" name="Text Box 193"/>
              <p:cNvSpPr txBox="1">
                <a:spLocks noChangeArrowheads="1"/>
              </p:cNvSpPr>
              <p:nvPr/>
            </p:nvSpPr>
            <p:spPr bwMode="auto">
              <a:xfrm>
                <a:off x="4865838" y="1389671"/>
                <a:ext cx="32643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Castro</a:t>
                </a:r>
              </a:p>
            </p:txBody>
          </p:sp>
          <p:sp>
            <p:nvSpPr>
              <p:cNvPr id="967" name="Text Box 193"/>
              <p:cNvSpPr txBox="1">
                <a:spLocks noChangeArrowheads="1"/>
              </p:cNvSpPr>
              <p:nvPr/>
            </p:nvSpPr>
            <p:spPr bwMode="auto">
              <a:xfrm>
                <a:off x="5225754" y="1927486"/>
                <a:ext cx="354169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Crosby</a:t>
                </a:r>
              </a:p>
            </p:txBody>
          </p:sp>
          <p:sp>
            <p:nvSpPr>
              <p:cNvPr id="968" name="Text Box 193"/>
              <p:cNvSpPr txBox="1">
                <a:spLocks noChangeArrowheads="1"/>
              </p:cNvSpPr>
              <p:nvPr/>
            </p:nvSpPr>
            <p:spPr bwMode="auto">
              <a:xfrm>
                <a:off x="5584916" y="1938760"/>
                <a:ext cx="39470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Dickens</a:t>
                </a:r>
              </a:p>
            </p:txBody>
          </p:sp>
          <p:sp>
            <p:nvSpPr>
              <p:cNvPr id="969" name="Text Box 193"/>
              <p:cNvSpPr txBox="1">
                <a:spLocks noChangeArrowheads="1"/>
              </p:cNvSpPr>
              <p:nvPr/>
            </p:nvSpPr>
            <p:spPr bwMode="auto">
              <a:xfrm>
                <a:off x="5581805" y="2175339"/>
                <a:ext cx="228290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Kent</a:t>
                </a:r>
              </a:p>
            </p:txBody>
          </p:sp>
          <p:sp>
            <p:nvSpPr>
              <p:cNvPr id="970" name="Text Box 193"/>
              <p:cNvSpPr txBox="1">
                <a:spLocks noChangeArrowheads="1"/>
              </p:cNvSpPr>
              <p:nvPr/>
            </p:nvSpPr>
            <p:spPr bwMode="auto">
              <a:xfrm>
                <a:off x="5128868" y="2435688"/>
                <a:ext cx="35843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Borden</a:t>
                </a:r>
              </a:p>
            </p:txBody>
          </p:sp>
          <p:sp>
            <p:nvSpPr>
              <p:cNvPr id="971" name="Text Box 193"/>
              <p:cNvSpPr txBox="1">
                <a:spLocks noChangeArrowheads="1"/>
              </p:cNvSpPr>
              <p:nvPr/>
            </p:nvSpPr>
            <p:spPr bwMode="auto">
              <a:xfrm>
                <a:off x="5504567" y="2434100"/>
                <a:ext cx="32643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Scurry</a:t>
                </a:r>
              </a:p>
            </p:txBody>
          </p:sp>
          <p:sp>
            <p:nvSpPr>
              <p:cNvPr id="972" name="Text Box 193"/>
              <p:cNvSpPr txBox="1">
                <a:spLocks noChangeArrowheads="1"/>
              </p:cNvSpPr>
              <p:nvPr/>
            </p:nvSpPr>
            <p:spPr bwMode="auto">
              <a:xfrm>
                <a:off x="5733457" y="2732550"/>
                <a:ext cx="283762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Nolan</a:t>
                </a:r>
              </a:p>
            </p:txBody>
          </p:sp>
          <p:sp>
            <p:nvSpPr>
              <p:cNvPr id="973" name="Text Box 193"/>
              <p:cNvSpPr txBox="1">
                <a:spLocks noChangeArrowheads="1"/>
              </p:cNvSpPr>
              <p:nvPr/>
            </p:nvSpPr>
            <p:spPr bwMode="auto">
              <a:xfrm>
                <a:off x="5454299" y="2958361"/>
                <a:ext cx="37977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Sterling</a:t>
                </a:r>
              </a:p>
            </p:txBody>
          </p:sp>
          <p:sp>
            <p:nvSpPr>
              <p:cNvPr id="974" name="Text Box 193"/>
              <p:cNvSpPr txBox="1">
                <a:spLocks noChangeArrowheads="1"/>
              </p:cNvSpPr>
              <p:nvPr/>
            </p:nvSpPr>
            <p:spPr bwMode="auto">
              <a:xfrm>
                <a:off x="5982073" y="2664974"/>
                <a:ext cx="30723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Taylor</a:t>
                </a:r>
              </a:p>
            </p:txBody>
          </p:sp>
          <p:sp>
            <p:nvSpPr>
              <p:cNvPr id="975" name="Text Box 193"/>
              <p:cNvSpPr txBox="1">
                <a:spLocks noChangeArrowheads="1"/>
              </p:cNvSpPr>
              <p:nvPr/>
            </p:nvSpPr>
            <p:spPr bwMode="auto">
              <a:xfrm>
                <a:off x="6037618" y="3263213"/>
                <a:ext cx="37977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Concho</a:t>
                </a:r>
              </a:p>
            </p:txBody>
          </p:sp>
          <p:sp>
            <p:nvSpPr>
              <p:cNvPr id="976" name="Text Box 193"/>
              <p:cNvSpPr txBox="1">
                <a:spLocks noChangeArrowheads="1"/>
              </p:cNvSpPr>
              <p:nvPr/>
            </p:nvSpPr>
            <p:spPr bwMode="auto">
              <a:xfrm>
                <a:off x="5722281" y="3168347"/>
                <a:ext cx="296564" cy="245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Tom</a:t>
                </a:r>
              </a:p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Green</a:t>
                </a:r>
              </a:p>
            </p:txBody>
          </p:sp>
          <p:sp>
            <p:nvSpPr>
              <p:cNvPr id="977" name="Text Box 193"/>
              <p:cNvSpPr txBox="1">
                <a:spLocks noChangeArrowheads="1"/>
              </p:cNvSpPr>
              <p:nvPr/>
            </p:nvSpPr>
            <p:spPr bwMode="auto">
              <a:xfrm>
                <a:off x="5436215" y="2650001"/>
                <a:ext cx="37977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Mitchell</a:t>
                </a:r>
              </a:p>
            </p:txBody>
          </p:sp>
          <p:sp>
            <p:nvSpPr>
              <p:cNvPr id="978" name="Text Box 193"/>
              <p:cNvSpPr txBox="1">
                <a:spLocks noChangeArrowheads="1"/>
              </p:cNvSpPr>
              <p:nvPr/>
            </p:nvSpPr>
            <p:spPr bwMode="auto">
              <a:xfrm>
                <a:off x="4932957" y="2942102"/>
                <a:ext cx="51418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Glasscock</a:t>
                </a:r>
              </a:p>
            </p:txBody>
          </p:sp>
          <p:sp>
            <p:nvSpPr>
              <p:cNvPr id="979" name="Text Box 193"/>
              <p:cNvSpPr txBox="1">
                <a:spLocks noChangeArrowheads="1"/>
              </p:cNvSpPr>
              <p:nvPr/>
            </p:nvSpPr>
            <p:spPr bwMode="auto">
              <a:xfrm>
                <a:off x="5181172" y="2726200"/>
                <a:ext cx="375506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Howard</a:t>
                </a:r>
              </a:p>
            </p:txBody>
          </p:sp>
          <p:sp>
            <p:nvSpPr>
              <p:cNvPr id="980" name="Text Box 193"/>
              <p:cNvSpPr txBox="1">
                <a:spLocks noChangeArrowheads="1"/>
              </p:cNvSpPr>
              <p:nvPr/>
            </p:nvSpPr>
            <p:spPr bwMode="auto">
              <a:xfrm>
                <a:off x="5319476" y="625337"/>
                <a:ext cx="56112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Hutchinson</a:t>
                </a:r>
              </a:p>
            </p:txBody>
          </p:sp>
          <p:sp>
            <p:nvSpPr>
              <p:cNvPr id="981" name="Text Box 193"/>
              <p:cNvSpPr txBox="1">
                <a:spLocks noChangeArrowheads="1"/>
              </p:cNvSpPr>
              <p:nvPr/>
            </p:nvSpPr>
            <p:spPr bwMode="auto">
              <a:xfrm>
                <a:off x="5061576" y="2176925"/>
                <a:ext cx="24322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Lynn</a:t>
                </a:r>
              </a:p>
            </p:txBody>
          </p:sp>
          <p:sp>
            <p:nvSpPr>
              <p:cNvPr id="982" name="Text Box 193"/>
              <p:cNvSpPr txBox="1">
                <a:spLocks noChangeArrowheads="1"/>
              </p:cNvSpPr>
              <p:nvPr/>
            </p:nvSpPr>
            <p:spPr bwMode="auto">
              <a:xfrm>
                <a:off x="4976970" y="606803"/>
                <a:ext cx="307231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Moore</a:t>
                </a:r>
              </a:p>
            </p:txBody>
          </p:sp>
          <p:sp>
            <p:nvSpPr>
              <p:cNvPr id="983" name="Text Box 193"/>
              <p:cNvSpPr txBox="1">
                <a:spLocks noChangeArrowheads="1"/>
              </p:cNvSpPr>
              <p:nvPr/>
            </p:nvSpPr>
            <p:spPr bwMode="auto">
              <a:xfrm>
                <a:off x="5115046" y="380391"/>
                <a:ext cx="450180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Hansford</a:t>
                </a:r>
              </a:p>
            </p:txBody>
          </p:sp>
          <p:sp>
            <p:nvSpPr>
              <p:cNvPr id="984" name="Text Box 193"/>
              <p:cNvSpPr txBox="1">
                <a:spLocks noChangeArrowheads="1"/>
              </p:cNvSpPr>
              <p:nvPr/>
            </p:nvSpPr>
            <p:spPr bwMode="auto">
              <a:xfrm>
                <a:off x="5578751" y="390687"/>
                <a:ext cx="443779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Ochiltree</a:t>
                </a:r>
              </a:p>
            </p:txBody>
          </p:sp>
          <p:sp>
            <p:nvSpPr>
              <p:cNvPr id="985" name="Text Box 193"/>
              <p:cNvSpPr txBox="1">
                <a:spLocks noChangeArrowheads="1"/>
              </p:cNvSpPr>
              <p:nvPr/>
            </p:nvSpPr>
            <p:spPr bwMode="auto">
              <a:xfrm>
                <a:off x="4651195" y="872000"/>
                <a:ext cx="379773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Oldham</a:t>
                </a:r>
              </a:p>
            </p:txBody>
          </p:sp>
          <p:sp>
            <p:nvSpPr>
              <p:cNvPr id="986" name="Text Box 193"/>
              <p:cNvSpPr txBox="1">
                <a:spLocks noChangeArrowheads="1"/>
              </p:cNvSpPr>
              <p:nvPr/>
            </p:nvSpPr>
            <p:spPr bwMode="auto">
              <a:xfrm>
                <a:off x="2779885" y="2859311"/>
                <a:ext cx="369104" cy="122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34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600" b="1">
                    <a:solidFill>
                      <a:srgbClr val="7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El Paso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81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Rectangle 314"/>
          <p:cNvSpPr/>
          <p:nvPr/>
        </p:nvSpPr>
        <p:spPr>
          <a:xfrm>
            <a:off x="431630" y="2070076"/>
            <a:ext cx="2700601" cy="87674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292" name="Group 11"/>
          <p:cNvGrpSpPr>
            <a:grpSpLocks/>
          </p:cNvGrpSpPr>
          <p:nvPr/>
        </p:nvGrpSpPr>
        <p:grpSpPr bwMode="auto">
          <a:xfrm>
            <a:off x="2077757" y="1659738"/>
            <a:ext cx="4964621" cy="4716510"/>
            <a:chOff x="4673034" y="-379412"/>
            <a:chExt cx="7217464" cy="6858000"/>
          </a:xfrm>
        </p:grpSpPr>
        <p:pic>
          <p:nvPicPr>
            <p:cNvPr id="428" name="Picture 3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0000"/>
                </a:clrFrom>
                <a:clrTo>
                  <a:srgbClr val="FF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034" y="-379412"/>
              <a:ext cx="7217464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9" name="Freeform 10"/>
            <p:cNvSpPr>
              <a:spLocks/>
            </p:cNvSpPr>
            <p:nvPr/>
          </p:nvSpPr>
          <p:spPr bwMode="auto">
            <a:xfrm>
              <a:off x="9844027" y="4034468"/>
              <a:ext cx="390525" cy="365126"/>
            </a:xfrm>
            <a:custGeom>
              <a:avLst/>
              <a:gdLst>
                <a:gd name="T0" fmla="*/ 0 w 390525"/>
                <a:gd name="T1" fmla="*/ 171450 h 365125"/>
                <a:gd name="T2" fmla="*/ 12700 w 390525"/>
                <a:gd name="T3" fmla="*/ 117475 h 365125"/>
                <a:gd name="T4" fmla="*/ 15875 w 390525"/>
                <a:gd name="T5" fmla="*/ 44450 h 365125"/>
                <a:gd name="T6" fmla="*/ 57150 w 390525"/>
                <a:gd name="T7" fmla="*/ 3175 h 365125"/>
                <a:gd name="T8" fmla="*/ 206375 w 390525"/>
                <a:gd name="T9" fmla="*/ 0 h 365125"/>
                <a:gd name="T10" fmla="*/ 222250 w 390525"/>
                <a:gd name="T11" fmla="*/ 9525 h 365125"/>
                <a:gd name="T12" fmla="*/ 231775 w 390525"/>
                <a:gd name="T13" fmla="*/ 38100 h 365125"/>
                <a:gd name="T14" fmla="*/ 254000 w 390525"/>
                <a:gd name="T15" fmla="*/ 34925 h 365125"/>
                <a:gd name="T16" fmla="*/ 390525 w 390525"/>
                <a:gd name="T17" fmla="*/ 187331 h 365125"/>
                <a:gd name="T18" fmla="*/ 180975 w 390525"/>
                <a:gd name="T19" fmla="*/ 365131 h 365125"/>
                <a:gd name="T20" fmla="*/ 0 w 390525"/>
                <a:gd name="T21" fmla="*/ 171450 h 3651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0525" h="365125">
                  <a:moveTo>
                    <a:pt x="0" y="171450"/>
                  </a:moveTo>
                  <a:lnTo>
                    <a:pt x="12700" y="117475"/>
                  </a:lnTo>
                  <a:lnTo>
                    <a:pt x="15875" y="44450"/>
                  </a:lnTo>
                  <a:lnTo>
                    <a:pt x="57150" y="3175"/>
                  </a:lnTo>
                  <a:lnTo>
                    <a:pt x="206375" y="0"/>
                  </a:lnTo>
                  <a:lnTo>
                    <a:pt x="222250" y="9525"/>
                  </a:lnTo>
                  <a:lnTo>
                    <a:pt x="231775" y="38100"/>
                  </a:lnTo>
                  <a:lnTo>
                    <a:pt x="254000" y="34925"/>
                  </a:lnTo>
                  <a:lnTo>
                    <a:pt x="390525" y="187325"/>
                  </a:lnTo>
                  <a:lnTo>
                    <a:pt x="180975" y="365125"/>
                  </a:lnTo>
                  <a:lnTo>
                    <a:pt x="0" y="17145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alpha val="74901"/>
                </a:sys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34" charset="-127"/>
              </a:endParaRPr>
            </a:p>
          </p:txBody>
        </p:sp>
      </p:grpSp>
      <p:sp>
        <p:nvSpPr>
          <p:cNvPr id="293" name="Text Box 85"/>
          <p:cNvSpPr txBox="1">
            <a:spLocks noChangeArrowheads="1"/>
          </p:cNvSpPr>
          <p:nvPr/>
        </p:nvSpPr>
        <p:spPr bwMode="auto">
          <a:xfrm>
            <a:off x="630835" y="2078001"/>
            <a:ext cx="2243742" cy="20005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NUMBER OF WIND PROJECTS  </a:t>
            </a:r>
            <a:r>
              <a:rPr kumimoji="0" lang="en-US" altLang="zh-CN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ANNOUNCED</a:t>
            </a:r>
          </a:p>
        </p:txBody>
      </p:sp>
      <p:sp>
        <p:nvSpPr>
          <p:cNvPr id="294" name="Text Box 79"/>
          <p:cNvSpPr txBox="1">
            <a:spLocks noChangeArrowheads="1"/>
          </p:cNvSpPr>
          <p:nvPr/>
        </p:nvSpPr>
        <p:spPr bwMode="auto">
          <a:xfrm>
            <a:off x="417316" y="5450211"/>
            <a:ext cx="3944738" cy="83099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ERCOT Power Grid and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Wind Farms in Texas</a:t>
            </a:r>
          </a:p>
        </p:txBody>
      </p:sp>
      <p:sp>
        <p:nvSpPr>
          <p:cNvPr id="296" name="Rectangle 1"/>
          <p:cNvSpPr>
            <a:spLocks noChangeArrowheads="1"/>
          </p:cNvSpPr>
          <p:nvPr/>
        </p:nvSpPr>
        <p:spPr bwMode="auto">
          <a:xfrm>
            <a:off x="636800" y="2523357"/>
            <a:ext cx="180119" cy="115706"/>
          </a:xfrm>
          <a:prstGeom prst="rect">
            <a:avLst/>
          </a:prstGeom>
          <a:solidFill>
            <a:srgbClr val="F9D5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297" name="Rectangle 296"/>
          <p:cNvSpPr/>
          <p:nvPr/>
        </p:nvSpPr>
        <p:spPr bwMode="auto">
          <a:xfrm>
            <a:off x="636800" y="2639063"/>
            <a:ext cx="180119" cy="115706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298" name="Rectangle 90"/>
          <p:cNvSpPr>
            <a:spLocks noChangeArrowheads="1"/>
          </p:cNvSpPr>
          <p:nvPr/>
        </p:nvSpPr>
        <p:spPr bwMode="auto">
          <a:xfrm>
            <a:off x="636800" y="2754769"/>
            <a:ext cx="180119" cy="115706"/>
          </a:xfrm>
          <a:prstGeom prst="rect">
            <a:avLst/>
          </a:pr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299" name="TextBox 2"/>
          <p:cNvSpPr txBox="1">
            <a:spLocks noChangeArrowheads="1"/>
          </p:cNvSpPr>
          <p:nvPr/>
        </p:nvSpPr>
        <p:spPr bwMode="auto">
          <a:xfrm>
            <a:off x="816919" y="2499501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1 - 2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0" name="TextBox 57"/>
          <p:cNvSpPr txBox="1">
            <a:spLocks noChangeArrowheads="1"/>
          </p:cNvSpPr>
          <p:nvPr/>
        </p:nvSpPr>
        <p:spPr bwMode="auto">
          <a:xfrm>
            <a:off x="816919" y="2614014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3 - 4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1" name="TextBox 58"/>
          <p:cNvSpPr txBox="1">
            <a:spLocks noChangeArrowheads="1"/>
          </p:cNvSpPr>
          <p:nvPr/>
        </p:nvSpPr>
        <p:spPr bwMode="auto">
          <a:xfrm>
            <a:off x="816919" y="2733298"/>
            <a:ext cx="3129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5 &lt;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2" name="Text Box 85"/>
          <p:cNvSpPr txBox="1">
            <a:spLocks noChangeArrowheads="1"/>
          </p:cNvSpPr>
          <p:nvPr/>
        </p:nvSpPr>
        <p:spPr bwMode="auto">
          <a:xfrm>
            <a:off x="603482" y="2327307"/>
            <a:ext cx="497252" cy="20005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ERCOT</a:t>
            </a:r>
          </a:p>
        </p:txBody>
      </p:sp>
      <p:sp>
        <p:nvSpPr>
          <p:cNvPr id="303" name="Rectangle 1"/>
          <p:cNvSpPr>
            <a:spLocks noChangeArrowheads="1"/>
          </p:cNvSpPr>
          <p:nvPr/>
        </p:nvSpPr>
        <p:spPr bwMode="auto">
          <a:xfrm>
            <a:off x="1300022" y="2523357"/>
            <a:ext cx="180119" cy="11570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04" name="Rectangle 303"/>
          <p:cNvSpPr/>
          <p:nvPr/>
        </p:nvSpPr>
        <p:spPr bwMode="auto">
          <a:xfrm>
            <a:off x="1300022" y="2639063"/>
            <a:ext cx="180119" cy="115706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05" name="Rectangle 100"/>
          <p:cNvSpPr>
            <a:spLocks noChangeArrowheads="1"/>
          </p:cNvSpPr>
          <p:nvPr/>
        </p:nvSpPr>
        <p:spPr bwMode="auto">
          <a:xfrm>
            <a:off x="1300022" y="2754769"/>
            <a:ext cx="180119" cy="115706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06" name="TextBox 2"/>
          <p:cNvSpPr txBox="1">
            <a:spLocks noChangeArrowheads="1"/>
          </p:cNvSpPr>
          <p:nvPr/>
        </p:nvSpPr>
        <p:spPr bwMode="auto">
          <a:xfrm>
            <a:off x="1480141" y="2499501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1 - 2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7" name="TextBox 57"/>
          <p:cNvSpPr txBox="1">
            <a:spLocks noChangeArrowheads="1"/>
          </p:cNvSpPr>
          <p:nvPr/>
        </p:nvSpPr>
        <p:spPr bwMode="auto">
          <a:xfrm>
            <a:off x="1480141" y="2614014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3 - 4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8" name="TextBox 58"/>
          <p:cNvSpPr txBox="1">
            <a:spLocks noChangeArrowheads="1"/>
          </p:cNvSpPr>
          <p:nvPr/>
        </p:nvSpPr>
        <p:spPr bwMode="auto">
          <a:xfrm>
            <a:off x="1480141" y="2733298"/>
            <a:ext cx="3129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5 &lt;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09" name="Rectangle 1"/>
          <p:cNvSpPr>
            <a:spLocks noChangeArrowheads="1"/>
          </p:cNvSpPr>
          <p:nvPr/>
        </p:nvSpPr>
        <p:spPr bwMode="auto">
          <a:xfrm>
            <a:off x="1940579" y="2523357"/>
            <a:ext cx="180120" cy="115706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10" name="Rectangle 309"/>
          <p:cNvSpPr/>
          <p:nvPr/>
        </p:nvSpPr>
        <p:spPr bwMode="auto">
          <a:xfrm>
            <a:off x="1940579" y="2639063"/>
            <a:ext cx="180120" cy="115706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11" name="Rectangle 310"/>
          <p:cNvSpPr/>
          <p:nvPr/>
        </p:nvSpPr>
        <p:spPr bwMode="auto">
          <a:xfrm>
            <a:off x="1940579" y="2754769"/>
            <a:ext cx="180120" cy="115706"/>
          </a:xfrm>
          <a:prstGeom prst="rect">
            <a:avLst/>
          </a:prstGeom>
          <a:solidFill>
            <a:srgbClr val="70AD47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12" name="TextBox 2"/>
          <p:cNvSpPr txBox="1">
            <a:spLocks noChangeArrowheads="1"/>
          </p:cNvSpPr>
          <p:nvPr/>
        </p:nvSpPr>
        <p:spPr bwMode="auto">
          <a:xfrm>
            <a:off x="2120699" y="2499501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1 - 2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13" name="TextBox 57"/>
          <p:cNvSpPr txBox="1">
            <a:spLocks noChangeArrowheads="1"/>
          </p:cNvSpPr>
          <p:nvPr/>
        </p:nvSpPr>
        <p:spPr bwMode="auto">
          <a:xfrm>
            <a:off x="2120699" y="2614014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3 - 4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14" name="TextBox 58"/>
          <p:cNvSpPr txBox="1">
            <a:spLocks noChangeArrowheads="1"/>
          </p:cNvSpPr>
          <p:nvPr/>
        </p:nvSpPr>
        <p:spPr bwMode="auto">
          <a:xfrm>
            <a:off x="2120699" y="2733298"/>
            <a:ext cx="3129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5 &lt;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16" name="Text Box 85"/>
          <p:cNvSpPr txBox="1">
            <a:spLocks noChangeArrowheads="1"/>
          </p:cNvSpPr>
          <p:nvPr/>
        </p:nvSpPr>
        <p:spPr bwMode="auto">
          <a:xfrm>
            <a:off x="1320909" y="2334464"/>
            <a:ext cx="362600" cy="20005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SPP</a:t>
            </a:r>
          </a:p>
        </p:txBody>
      </p:sp>
      <p:sp>
        <p:nvSpPr>
          <p:cNvPr id="317" name="Text Box 85"/>
          <p:cNvSpPr txBox="1">
            <a:spLocks noChangeArrowheads="1"/>
          </p:cNvSpPr>
          <p:nvPr/>
        </p:nvSpPr>
        <p:spPr bwMode="auto">
          <a:xfrm>
            <a:off x="1926108" y="2341621"/>
            <a:ext cx="457176" cy="20005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WECC</a:t>
            </a:r>
          </a:p>
        </p:txBody>
      </p:sp>
      <p:sp>
        <p:nvSpPr>
          <p:cNvPr id="318" name="Rectangle 1"/>
          <p:cNvSpPr>
            <a:spLocks noChangeArrowheads="1"/>
          </p:cNvSpPr>
          <p:nvPr/>
        </p:nvSpPr>
        <p:spPr bwMode="auto">
          <a:xfrm>
            <a:off x="2557280" y="2523357"/>
            <a:ext cx="180119" cy="115706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19" name="Rectangle 151"/>
          <p:cNvSpPr>
            <a:spLocks noChangeArrowheads="1"/>
          </p:cNvSpPr>
          <p:nvPr/>
        </p:nvSpPr>
        <p:spPr bwMode="auto">
          <a:xfrm>
            <a:off x="2557280" y="2639063"/>
            <a:ext cx="180119" cy="115706"/>
          </a:xfrm>
          <a:prstGeom prst="rect">
            <a:avLst/>
          </a:prstGeom>
          <a:solidFill>
            <a:srgbClr val="FFD44B"/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20" name="Rectangle 152"/>
          <p:cNvSpPr>
            <a:spLocks noChangeArrowheads="1"/>
          </p:cNvSpPr>
          <p:nvPr/>
        </p:nvSpPr>
        <p:spPr bwMode="auto">
          <a:xfrm>
            <a:off x="2557280" y="2754769"/>
            <a:ext cx="180119" cy="115706"/>
          </a:xfrm>
          <a:prstGeom prst="rect">
            <a:avLst/>
          </a:prstGeom>
          <a:solidFill>
            <a:srgbClr val="EEB500"/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34" charset="-127"/>
            </a:endParaRPr>
          </a:p>
        </p:txBody>
      </p:sp>
      <p:sp>
        <p:nvSpPr>
          <p:cNvPr id="321" name="TextBox 2"/>
          <p:cNvSpPr txBox="1">
            <a:spLocks noChangeArrowheads="1"/>
          </p:cNvSpPr>
          <p:nvPr/>
        </p:nvSpPr>
        <p:spPr bwMode="auto">
          <a:xfrm>
            <a:off x="2737400" y="2499501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1 - 2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22" name="TextBox 57"/>
          <p:cNvSpPr txBox="1">
            <a:spLocks noChangeArrowheads="1"/>
          </p:cNvSpPr>
          <p:nvPr/>
        </p:nvSpPr>
        <p:spPr bwMode="auto">
          <a:xfrm>
            <a:off x="2737400" y="2614014"/>
            <a:ext cx="3658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3 - 4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23" name="TextBox 58"/>
          <p:cNvSpPr txBox="1">
            <a:spLocks noChangeArrowheads="1"/>
          </p:cNvSpPr>
          <p:nvPr/>
        </p:nvSpPr>
        <p:spPr bwMode="auto">
          <a:xfrm>
            <a:off x="2737400" y="2733298"/>
            <a:ext cx="31290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5 &lt;</a:t>
            </a:r>
            <a:endParaRPr kumimoji="0" lang="ko-KR" altLang="en-US" sz="7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  <p:sp>
        <p:nvSpPr>
          <p:cNvPr id="324" name="Text Box 85"/>
          <p:cNvSpPr txBox="1">
            <a:spLocks noChangeArrowheads="1"/>
          </p:cNvSpPr>
          <p:nvPr/>
        </p:nvSpPr>
        <p:spPr bwMode="auto">
          <a:xfrm>
            <a:off x="2563648" y="2341621"/>
            <a:ext cx="415498" cy="20005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MISO</a:t>
            </a:r>
          </a:p>
        </p:txBody>
      </p:sp>
      <p:sp>
        <p:nvSpPr>
          <p:cNvPr id="325" name="Freeform 324"/>
          <p:cNvSpPr/>
          <p:nvPr/>
        </p:nvSpPr>
        <p:spPr>
          <a:xfrm>
            <a:off x="4777165" y="2860932"/>
            <a:ext cx="186084" cy="186084"/>
          </a:xfrm>
          <a:custGeom>
            <a:avLst/>
            <a:gdLst>
              <a:gd name="connsiteX0" fmla="*/ 0 w 247650"/>
              <a:gd name="connsiteY0" fmla="*/ 2381 h 247650"/>
              <a:gd name="connsiteX1" fmla="*/ 0 w 247650"/>
              <a:gd name="connsiteY1" fmla="*/ 247650 h 247650"/>
              <a:gd name="connsiteX2" fmla="*/ 247650 w 247650"/>
              <a:gd name="connsiteY2" fmla="*/ 247650 h 247650"/>
              <a:gd name="connsiteX3" fmla="*/ 245269 w 247650"/>
              <a:gd name="connsiteY3" fmla="*/ 0 h 247650"/>
              <a:gd name="connsiteX4" fmla="*/ 0 w 247650"/>
              <a:gd name="connsiteY4" fmla="*/ 2381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47650">
                <a:moveTo>
                  <a:pt x="0" y="2381"/>
                </a:moveTo>
                <a:lnTo>
                  <a:pt x="0" y="247650"/>
                </a:lnTo>
                <a:lnTo>
                  <a:pt x="247650" y="247650"/>
                </a:lnTo>
                <a:cubicBezTo>
                  <a:pt x="246856" y="165100"/>
                  <a:pt x="246063" y="82550"/>
                  <a:pt x="245269" y="0"/>
                </a:cubicBezTo>
                <a:lnTo>
                  <a:pt x="0" y="2381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26" name="Freeform 325"/>
          <p:cNvSpPr/>
          <p:nvPr/>
        </p:nvSpPr>
        <p:spPr>
          <a:xfrm>
            <a:off x="3116724" y="4239861"/>
            <a:ext cx="551094" cy="727636"/>
          </a:xfrm>
          <a:custGeom>
            <a:avLst/>
            <a:gdLst>
              <a:gd name="connsiteX0" fmla="*/ 301625 w 733425"/>
              <a:gd name="connsiteY0" fmla="*/ 968375 h 968375"/>
              <a:gd name="connsiteX1" fmla="*/ 222250 w 733425"/>
              <a:gd name="connsiteY1" fmla="*/ 933450 h 968375"/>
              <a:gd name="connsiteX2" fmla="*/ 190500 w 733425"/>
              <a:gd name="connsiteY2" fmla="*/ 930275 h 968375"/>
              <a:gd name="connsiteX3" fmla="*/ 114300 w 733425"/>
              <a:gd name="connsiteY3" fmla="*/ 854075 h 968375"/>
              <a:gd name="connsiteX4" fmla="*/ 53975 w 733425"/>
              <a:gd name="connsiteY4" fmla="*/ 844550 h 968375"/>
              <a:gd name="connsiteX5" fmla="*/ 15875 w 733425"/>
              <a:gd name="connsiteY5" fmla="*/ 822325 h 968375"/>
              <a:gd name="connsiteX6" fmla="*/ 0 w 733425"/>
              <a:gd name="connsiteY6" fmla="*/ 790575 h 968375"/>
              <a:gd name="connsiteX7" fmla="*/ 0 w 733425"/>
              <a:gd name="connsiteY7" fmla="*/ 790575 h 968375"/>
              <a:gd name="connsiteX8" fmla="*/ 12700 w 733425"/>
              <a:gd name="connsiteY8" fmla="*/ 136525 h 968375"/>
              <a:gd name="connsiteX9" fmla="*/ 196850 w 733425"/>
              <a:gd name="connsiteY9" fmla="*/ 0 h 968375"/>
              <a:gd name="connsiteX10" fmla="*/ 733425 w 733425"/>
              <a:gd name="connsiteY10" fmla="*/ 454025 h 968375"/>
              <a:gd name="connsiteX11" fmla="*/ 711200 w 733425"/>
              <a:gd name="connsiteY11" fmla="*/ 508000 h 968375"/>
              <a:gd name="connsiteX12" fmla="*/ 673100 w 733425"/>
              <a:gd name="connsiteY12" fmla="*/ 501650 h 968375"/>
              <a:gd name="connsiteX13" fmla="*/ 631825 w 733425"/>
              <a:gd name="connsiteY13" fmla="*/ 504825 h 968375"/>
              <a:gd name="connsiteX14" fmla="*/ 590550 w 733425"/>
              <a:gd name="connsiteY14" fmla="*/ 520700 h 968375"/>
              <a:gd name="connsiteX15" fmla="*/ 568325 w 733425"/>
              <a:gd name="connsiteY15" fmla="*/ 520700 h 968375"/>
              <a:gd name="connsiteX16" fmla="*/ 520700 w 733425"/>
              <a:gd name="connsiteY16" fmla="*/ 603250 h 968375"/>
              <a:gd name="connsiteX17" fmla="*/ 485775 w 733425"/>
              <a:gd name="connsiteY17" fmla="*/ 657225 h 968375"/>
              <a:gd name="connsiteX18" fmla="*/ 466725 w 733425"/>
              <a:gd name="connsiteY18" fmla="*/ 736600 h 968375"/>
              <a:gd name="connsiteX19" fmla="*/ 441325 w 733425"/>
              <a:gd name="connsiteY19" fmla="*/ 746125 h 968375"/>
              <a:gd name="connsiteX20" fmla="*/ 425450 w 733425"/>
              <a:gd name="connsiteY20" fmla="*/ 841375 h 968375"/>
              <a:gd name="connsiteX21" fmla="*/ 390525 w 733425"/>
              <a:gd name="connsiteY21" fmla="*/ 847725 h 968375"/>
              <a:gd name="connsiteX22" fmla="*/ 336550 w 733425"/>
              <a:gd name="connsiteY22" fmla="*/ 917575 h 968375"/>
              <a:gd name="connsiteX23" fmla="*/ 301625 w 733425"/>
              <a:gd name="connsiteY23" fmla="*/ 968375 h 96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33425" h="968375">
                <a:moveTo>
                  <a:pt x="301625" y="968375"/>
                </a:moveTo>
                <a:lnTo>
                  <a:pt x="222250" y="933450"/>
                </a:lnTo>
                <a:lnTo>
                  <a:pt x="190500" y="930275"/>
                </a:lnTo>
                <a:lnTo>
                  <a:pt x="114300" y="854075"/>
                </a:lnTo>
                <a:lnTo>
                  <a:pt x="53975" y="844550"/>
                </a:lnTo>
                <a:lnTo>
                  <a:pt x="15875" y="822325"/>
                </a:lnTo>
                <a:lnTo>
                  <a:pt x="0" y="790575"/>
                </a:lnTo>
                <a:lnTo>
                  <a:pt x="0" y="790575"/>
                </a:lnTo>
                <a:lnTo>
                  <a:pt x="12700" y="136525"/>
                </a:lnTo>
                <a:lnTo>
                  <a:pt x="196850" y="0"/>
                </a:lnTo>
                <a:lnTo>
                  <a:pt x="733425" y="454025"/>
                </a:lnTo>
                <a:lnTo>
                  <a:pt x="711200" y="508000"/>
                </a:lnTo>
                <a:lnTo>
                  <a:pt x="673100" y="501650"/>
                </a:lnTo>
                <a:lnTo>
                  <a:pt x="631825" y="504825"/>
                </a:lnTo>
                <a:lnTo>
                  <a:pt x="590550" y="520700"/>
                </a:lnTo>
                <a:lnTo>
                  <a:pt x="568325" y="520700"/>
                </a:lnTo>
                <a:lnTo>
                  <a:pt x="520700" y="603250"/>
                </a:lnTo>
                <a:lnTo>
                  <a:pt x="485775" y="657225"/>
                </a:lnTo>
                <a:lnTo>
                  <a:pt x="466725" y="736600"/>
                </a:lnTo>
                <a:lnTo>
                  <a:pt x="441325" y="746125"/>
                </a:lnTo>
                <a:lnTo>
                  <a:pt x="425450" y="841375"/>
                </a:lnTo>
                <a:lnTo>
                  <a:pt x="390525" y="847725"/>
                </a:lnTo>
                <a:lnTo>
                  <a:pt x="336550" y="917575"/>
                </a:lnTo>
                <a:lnTo>
                  <a:pt x="301625" y="968375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27" name="Freeform 326"/>
          <p:cNvSpPr/>
          <p:nvPr/>
        </p:nvSpPr>
        <p:spPr>
          <a:xfrm>
            <a:off x="4719908" y="3444234"/>
            <a:ext cx="181312" cy="178927"/>
          </a:xfrm>
          <a:custGeom>
            <a:avLst/>
            <a:gdLst>
              <a:gd name="connsiteX0" fmla="*/ 0 w 257175"/>
              <a:gd name="connsiteY0" fmla="*/ 0 h 238125"/>
              <a:gd name="connsiteX1" fmla="*/ 257175 w 257175"/>
              <a:gd name="connsiteY1" fmla="*/ 4762 h 238125"/>
              <a:gd name="connsiteX2" fmla="*/ 257175 w 257175"/>
              <a:gd name="connsiteY2" fmla="*/ 233362 h 238125"/>
              <a:gd name="connsiteX3" fmla="*/ 0 w 257175"/>
              <a:gd name="connsiteY3" fmla="*/ 238125 h 238125"/>
              <a:gd name="connsiteX4" fmla="*/ 0 w 257175"/>
              <a:gd name="connsiteY4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238125">
                <a:moveTo>
                  <a:pt x="0" y="0"/>
                </a:moveTo>
                <a:lnTo>
                  <a:pt x="257175" y="4762"/>
                </a:lnTo>
                <a:lnTo>
                  <a:pt x="257175" y="233362"/>
                </a:lnTo>
                <a:lnTo>
                  <a:pt x="0" y="238125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28" name="Freeform 327"/>
          <p:cNvSpPr/>
          <p:nvPr/>
        </p:nvSpPr>
        <p:spPr>
          <a:xfrm>
            <a:off x="4004201" y="2071269"/>
            <a:ext cx="182506" cy="178927"/>
          </a:xfrm>
          <a:custGeom>
            <a:avLst/>
            <a:gdLst>
              <a:gd name="connsiteX0" fmla="*/ 4763 w 242888"/>
              <a:gd name="connsiteY0" fmla="*/ 0 h 238125"/>
              <a:gd name="connsiteX1" fmla="*/ 0 w 242888"/>
              <a:gd name="connsiteY1" fmla="*/ 233363 h 238125"/>
              <a:gd name="connsiteX2" fmla="*/ 242888 w 242888"/>
              <a:gd name="connsiteY2" fmla="*/ 238125 h 238125"/>
              <a:gd name="connsiteX3" fmla="*/ 242888 w 242888"/>
              <a:gd name="connsiteY3" fmla="*/ 0 h 238125"/>
              <a:gd name="connsiteX4" fmla="*/ 4763 w 242888"/>
              <a:gd name="connsiteY4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8" h="238125">
                <a:moveTo>
                  <a:pt x="4763" y="0"/>
                </a:moveTo>
                <a:cubicBezTo>
                  <a:pt x="3175" y="77788"/>
                  <a:pt x="1588" y="155575"/>
                  <a:pt x="0" y="233363"/>
                </a:cubicBezTo>
                <a:lnTo>
                  <a:pt x="242888" y="238125"/>
                </a:lnTo>
                <a:lnTo>
                  <a:pt x="242888" y="0"/>
                </a:lnTo>
                <a:lnTo>
                  <a:pt x="4763" y="0"/>
                </a:lnTo>
                <a:close/>
              </a:path>
            </a:pathLst>
          </a:custGeom>
          <a:solidFill>
            <a:srgbClr val="ED7D31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29" name="Freeform 328"/>
          <p:cNvSpPr/>
          <p:nvPr/>
        </p:nvSpPr>
        <p:spPr>
          <a:xfrm>
            <a:off x="4538596" y="3855765"/>
            <a:ext cx="188470" cy="205169"/>
          </a:xfrm>
          <a:custGeom>
            <a:avLst/>
            <a:gdLst>
              <a:gd name="connsiteX0" fmla="*/ 0 w 247650"/>
              <a:gd name="connsiteY0" fmla="*/ 273050 h 273050"/>
              <a:gd name="connsiteX1" fmla="*/ 6350 w 247650"/>
              <a:gd name="connsiteY1" fmla="*/ 6350 h 273050"/>
              <a:gd name="connsiteX2" fmla="*/ 184150 w 247650"/>
              <a:gd name="connsiteY2" fmla="*/ 0 h 273050"/>
              <a:gd name="connsiteX3" fmla="*/ 234950 w 247650"/>
              <a:gd name="connsiteY3" fmla="*/ 63500 h 273050"/>
              <a:gd name="connsiteX4" fmla="*/ 247650 w 247650"/>
              <a:gd name="connsiteY4" fmla="*/ 273050 h 273050"/>
              <a:gd name="connsiteX5" fmla="*/ 0 w 247650"/>
              <a:gd name="connsiteY5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650" h="273050">
                <a:moveTo>
                  <a:pt x="0" y="273050"/>
                </a:moveTo>
                <a:lnTo>
                  <a:pt x="6350" y="6350"/>
                </a:lnTo>
                <a:lnTo>
                  <a:pt x="184150" y="0"/>
                </a:lnTo>
                <a:lnTo>
                  <a:pt x="234950" y="63500"/>
                </a:lnTo>
                <a:lnTo>
                  <a:pt x="247650" y="273050"/>
                </a:lnTo>
                <a:lnTo>
                  <a:pt x="0" y="27305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0" name="Freeform 329"/>
          <p:cNvSpPr/>
          <p:nvPr/>
        </p:nvSpPr>
        <p:spPr>
          <a:xfrm>
            <a:off x="3698833" y="4060934"/>
            <a:ext cx="510538" cy="348311"/>
          </a:xfrm>
          <a:custGeom>
            <a:avLst/>
            <a:gdLst>
              <a:gd name="connsiteX0" fmla="*/ 679450 w 679450"/>
              <a:gd name="connsiteY0" fmla="*/ 463550 h 463550"/>
              <a:gd name="connsiteX1" fmla="*/ 273050 w 679450"/>
              <a:gd name="connsiteY1" fmla="*/ 463550 h 463550"/>
              <a:gd name="connsiteX2" fmla="*/ 317500 w 679450"/>
              <a:gd name="connsiteY2" fmla="*/ 431800 h 463550"/>
              <a:gd name="connsiteX3" fmla="*/ 292100 w 679450"/>
              <a:gd name="connsiteY3" fmla="*/ 381000 h 463550"/>
              <a:gd name="connsiteX4" fmla="*/ 330200 w 679450"/>
              <a:gd name="connsiteY4" fmla="*/ 298450 h 463550"/>
              <a:gd name="connsiteX5" fmla="*/ 330200 w 679450"/>
              <a:gd name="connsiteY5" fmla="*/ 279400 h 463550"/>
              <a:gd name="connsiteX6" fmla="*/ 317500 w 679450"/>
              <a:gd name="connsiteY6" fmla="*/ 254000 h 463550"/>
              <a:gd name="connsiteX7" fmla="*/ 273050 w 679450"/>
              <a:gd name="connsiteY7" fmla="*/ 234950 h 463550"/>
              <a:gd name="connsiteX8" fmla="*/ 254000 w 679450"/>
              <a:gd name="connsiteY8" fmla="*/ 190500 h 463550"/>
              <a:gd name="connsiteX9" fmla="*/ 241300 w 679450"/>
              <a:gd name="connsiteY9" fmla="*/ 133350 h 463550"/>
              <a:gd name="connsiteX10" fmla="*/ 222250 w 679450"/>
              <a:gd name="connsiteY10" fmla="*/ 82550 h 463550"/>
              <a:gd name="connsiteX11" fmla="*/ 152400 w 679450"/>
              <a:gd name="connsiteY11" fmla="*/ 44450 h 463550"/>
              <a:gd name="connsiteX12" fmla="*/ 88900 w 679450"/>
              <a:gd name="connsiteY12" fmla="*/ 31750 h 463550"/>
              <a:gd name="connsiteX13" fmla="*/ 31750 w 679450"/>
              <a:gd name="connsiteY13" fmla="*/ 12700 h 463550"/>
              <a:gd name="connsiteX14" fmla="*/ 0 w 679450"/>
              <a:gd name="connsiteY14" fmla="*/ 0 h 463550"/>
              <a:gd name="connsiteX15" fmla="*/ 673100 w 679450"/>
              <a:gd name="connsiteY15" fmla="*/ 25400 h 463550"/>
              <a:gd name="connsiteX16" fmla="*/ 679450 w 679450"/>
              <a:gd name="connsiteY16" fmla="*/ 46355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79450" h="463550">
                <a:moveTo>
                  <a:pt x="679450" y="463550"/>
                </a:moveTo>
                <a:lnTo>
                  <a:pt x="273050" y="463550"/>
                </a:lnTo>
                <a:lnTo>
                  <a:pt x="317500" y="431800"/>
                </a:lnTo>
                <a:lnTo>
                  <a:pt x="292100" y="381000"/>
                </a:lnTo>
                <a:lnTo>
                  <a:pt x="330200" y="298450"/>
                </a:lnTo>
                <a:lnTo>
                  <a:pt x="330200" y="279400"/>
                </a:lnTo>
                <a:lnTo>
                  <a:pt x="317500" y="254000"/>
                </a:lnTo>
                <a:lnTo>
                  <a:pt x="273050" y="234950"/>
                </a:lnTo>
                <a:lnTo>
                  <a:pt x="254000" y="190500"/>
                </a:lnTo>
                <a:lnTo>
                  <a:pt x="241300" y="133350"/>
                </a:lnTo>
                <a:lnTo>
                  <a:pt x="222250" y="82550"/>
                </a:lnTo>
                <a:lnTo>
                  <a:pt x="152400" y="44450"/>
                </a:lnTo>
                <a:lnTo>
                  <a:pt x="88900" y="31750"/>
                </a:lnTo>
                <a:lnTo>
                  <a:pt x="31750" y="12700"/>
                </a:lnTo>
                <a:lnTo>
                  <a:pt x="0" y="0"/>
                </a:lnTo>
                <a:lnTo>
                  <a:pt x="673100" y="25400"/>
                </a:lnTo>
                <a:cubicBezTo>
                  <a:pt x="675217" y="171450"/>
                  <a:pt x="677333" y="317500"/>
                  <a:pt x="679450" y="463550"/>
                </a:cubicBez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1" name="Freeform 330"/>
          <p:cNvSpPr/>
          <p:nvPr/>
        </p:nvSpPr>
        <p:spPr>
          <a:xfrm>
            <a:off x="5131440" y="3437077"/>
            <a:ext cx="239761" cy="250497"/>
          </a:xfrm>
          <a:custGeom>
            <a:avLst/>
            <a:gdLst>
              <a:gd name="connsiteX0" fmla="*/ 33337 w 319087"/>
              <a:gd name="connsiteY0" fmla="*/ 9525 h 333375"/>
              <a:gd name="connsiteX1" fmla="*/ 33337 w 319087"/>
              <a:gd name="connsiteY1" fmla="*/ 123825 h 333375"/>
              <a:gd name="connsiteX2" fmla="*/ 0 w 319087"/>
              <a:gd name="connsiteY2" fmla="*/ 157162 h 333375"/>
              <a:gd name="connsiteX3" fmla="*/ 104775 w 319087"/>
              <a:gd name="connsiteY3" fmla="*/ 319087 h 333375"/>
              <a:gd name="connsiteX4" fmla="*/ 142875 w 319087"/>
              <a:gd name="connsiteY4" fmla="*/ 319087 h 333375"/>
              <a:gd name="connsiteX5" fmla="*/ 166687 w 319087"/>
              <a:gd name="connsiteY5" fmla="*/ 333375 h 333375"/>
              <a:gd name="connsiteX6" fmla="*/ 319087 w 319087"/>
              <a:gd name="connsiteY6" fmla="*/ 238125 h 333375"/>
              <a:gd name="connsiteX7" fmla="*/ 223837 w 319087"/>
              <a:gd name="connsiteY7" fmla="*/ 0 h 333375"/>
              <a:gd name="connsiteX8" fmla="*/ 33337 w 319087"/>
              <a:gd name="connsiteY8" fmla="*/ 9525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087" h="333375">
                <a:moveTo>
                  <a:pt x="33337" y="9525"/>
                </a:moveTo>
                <a:lnTo>
                  <a:pt x="33337" y="123825"/>
                </a:lnTo>
                <a:lnTo>
                  <a:pt x="0" y="157162"/>
                </a:lnTo>
                <a:lnTo>
                  <a:pt x="104775" y="319087"/>
                </a:lnTo>
                <a:lnTo>
                  <a:pt x="142875" y="319087"/>
                </a:lnTo>
                <a:lnTo>
                  <a:pt x="166687" y="333375"/>
                </a:lnTo>
                <a:lnTo>
                  <a:pt x="319087" y="238125"/>
                </a:lnTo>
                <a:lnTo>
                  <a:pt x="223837" y="0"/>
                </a:lnTo>
                <a:lnTo>
                  <a:pt x="33337" y="9525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2" name="Freeform 331"/>
          <p:cNvSpPr/>
          <p:nvPr/>
        </p:nvSpPr>
        <p:spPr>
          <a:xfrm>
            <a:off x="4338198" y="3245028"/>
            <a:ext cx="181312" cy="181312"/>
          </a:xfrm>
          <a:custGeom>
            <a:avLst/>
            <a:gdLst>
              <a:gd name="connsiteX0" fmla="*/ 0 w 241300"/>
              <a:gd name="connsiteY0" fmla="*/ 0 h 241300"/>
              <a:gd name="connsiteX1" fmla="*/ 0 w 241300"/>
              <a:gd name="connsiteY1" fmla="*/ 241300 h 241300"/>
              <a:gd name="connsiteX2" fmla="*/ 241300 w 241300"/>
              <a:gd name="connsiteY2" fmla="*/ 241300 h 241300"/>
              <a:gd name="connsiteX3" fmla="*/ 241300 w 241300"/>
              <a:gd name="connsiteY3" fmla="*/ 0 h 241300"/>
              <a:gd name="connsiteX4" fmla="*/ 0 w 241300"/>
              <a:gd name="connsiteY4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241300">
                <a:moveTo>
                  <a:pt x="0" y="0"/>
                </a:moveTo>
                <a:lnTo>
                  <a:pt x="0" y="241300"/>
                </a:lnTo>
                <a:lnTo>
                  <a:pt x="241300" y="241300"/>
                </a:lnTo>
                <a:lnTo>
                  <a:pt x="24130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3" name="Freeform 332"/>
          <p:cNvSpPr/>
          <p:nvPr/>
        </p:nvSpPr>
        <p:spPr>
          <a:xfrm>
            <a:off x="3914738" y="3626739"/>
            <a:ext cx="182505" cy="178927"/>
          </a:xfrm>
          <a:custGeom>
            <a:avLst/>
            <a:gdLst>
              <a:gd name="connsiteX0" fmla="*/ 4762 w 242887"/>
              <a:gd name="connsiteY0" fmla="*/ 0 h 238125"/>
              <a:gd name="connsiteX1" fmla="*/ 0 w 242887"/>
              <a:gd name="connsiteY1" fmla="*/ 233363 h 238125"/>
              <a:gd name="connsiteX2" fmla="*/ 238125 w 242887"/>
              <a:gd name="connsiteY2" fmla="*/ 238125 h 238125"/>
              <a:gd name="connsiteX3" fmla="*/ 242887 w 242887"/>
              <a:gd name="connsiteY3" fmla="*/ 4763 h 238125"/>
              <a:gd name="connsiteX4" fmla="*/ 4762 w 242887"/>
              <a:gd name="connsiteY4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7" h="238125">
                <a:moveTo>
                  <a:pt x="4762" y="0"/>
                </a:moveTo>
                <a:cubicBezTo>
                  <a:pt x="3175" y="77788"/>
                  <a:pt x="1587" y="155575"/>
                  <a:pt x="0" y="233363"/>
                </a:cubicBezTo>
                <a:lnTo>
                  <a:pt x="238125" y="238125"/>
                </a:lnTo>
                <a:cubicBezTo>
                  <a:pt x="239712" y="160338"/>
                  <a:pt x="241300" y="82550"/>
                  <a:pt x="242887" y="4763"/>
                </a:cubicBezTo>
                <a:lnTo>
                  <a:pt x="4762" y="0"/>
                </a:lnTo>
                <a:close/>
              </a:path>
            </a:pathLst>
          </a:custGeom>
          <a:solidFill>
            <a:srgbClr val="ED7D31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4" name="Freeform 333"/>
          <p:cNvSpPr/>
          <p:nvPr/>
        </p:nvSpPr>
        <p:spPr>
          <a:xfrm>
            <a:off x="5163646" y="3662524"/>
            <a:ext cx="246919" cy="250497"/>
          </a:xfrm>
          <a:custGeom>
            <a:avLst/>
            <a:gdLst>
              <a:gd name="connsiteX0" fmla="*/ 0 w 328613"/>
              <a:gd name="connsiteY0" fmla="*/ 185738 h 333375"/>
              <a:gd name="connsiteX1" fmla="*/ 147638 w 328613"/>
              <a:gd name="connsiteY1" fmla="*/ 95250 h 333375"/>
              <a:gd name="connsiteX2" fmla="*/ 128588 w 328613"/>
              <a:gd name="connsiteY2" fmla="*/ 52388 h 333375"/>
              <a:gd name="connsiteX3" fmla="*/ 219075 w 328613"/>
              <a:gd name="connsiteY3" fmla="*/ 0 h 333375"/>
              <a:gd name="connsiteX4" fmla="*/ 328613 w 328613"/>
              <a:gd name="connsiteY4" fmla="*/ 180975 h 333375"/>
              <a:gd name="connsiteX5" fmla="*/ 90488 w 328613"/>
              <a:gd name="connsiteY5" fmla="*/ 333375 h 333375"/>
              <a:gd name="connsiteX6" fmla="*/ 0 w 328613"/>
              <a:gd name="connsiteY6" fmla="*/ 185738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613" h="333375">
                <a:moveTo>
                  <a:pt x="0" y="185738"/>
                </a:moveTo>
                <a:lnTo>
                  <a:pt x="147638" y="95250"/>
                </a:lnTo>
                <a:lnTo>
                  <a:pt x="128588" y="52388"/>
                </a:lnTo>
                <a:lnTo>
                  <a:pt x="219075" y="0"/>
                </a:lnTo>
                <a:lnTo>
                  <a:pt x="328613" y="180975"/>
                </a:lnTo>
                <a:lnTo>
                  <a:pt x="90488" y="333375"/>
                </a:lnTo>
                <a:lnTo>
                  <a:pt x="0" y="185738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5" name="Freeform 334"/>
          <p:cNvSpPr/>
          <p:nvPr/>
        </p:nvSpPr>
        <p:spPr>
          <a:xfrm>
            <a:off x="4586309" y="2548407"/>
            <a:ext cx="186084" cy="209941"/>
          </a:xfrm>
          <a:custGeom>
            <a:avLst/>
            <a:gdLst>
              <a:gd name="connsiteX0" fmla="*/ 0 w 247650"/>
              <a:gd name="connsiteY0" fmla="*/ 174625 h 279400"/>
              <a:gd name="connsiteX1" fmla="*/ 101600 w 247650"/>
              <a:gd name="connsiteY1" fmla="*/ 247650 h 279400"/>
              <a:gd name="connsiteX2" fmla="*/ 174625 w 247650"/>
              <a:gd name="connsiteY2" fmla="*/ 254000 h 279400"/>
              <a:gd name="connsiteX3" fmla="*/ 244475 w 247650"/>
              <a:gd name="connsiteY3" fmla="*/ 279400 h 279400"/>
              <a:gd name="connsiteX4" fmla="*/ 247650 w 247650"/>
              <a:gd name="connsiteY4" fmla="*/ 107950 h 279400"/>
              <a:gd name="connsiteX5" fmla="*/ 225425 w 247650"/>
              <a:gd name="connsiteY5" fmla="*/ 82550 h 279400"/>
              <a:gd name="connsiteX6" fmla="*/ 203200 w 247650"/>
              <a:gd name="connsiteY6" fmla="*/ 111125 h 279400"/>
              <a:gd name="connsiteX7" fmla="*/ 161925 w 247650"/>
              <a:gd name="connsiteY7" fmla="*/ 111125 h 279400"/>
              <a:gd name="connsiteX8" fmla="*/ 130175 w 247650"/>
              <a:gd name="connsiteY8" fmla="*/ 111125 h 279400"/>
              <a:gd name="connsiteX9" fmla="*/ 79375 w 247650"/>
              <a:gd name="connsiteY9" fmla="*/ 53975 h 279400"/>
              <a:gd name="connsiteX10" fmla="*/ 34925 w 247650"/>
              <a:gd name="connsiteY10" fmla="*/ 0 h 279400"/>
              <a:gd name="connsiteX11" fmla="*/ 3175 w 247650"/>
              <a:gd name="connsiteY11" fmla="*/ 15875 h 279400"/>
              <a:gd name="connsiteX12" fmla="*/ 0 w 247650"/>
              <a:gd name="connsiteY12" fmla="*/ 174625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7650" h="279400">
                <a:moveTo>
                  <a:pt x="0" y="174625"/>
                </a:moveTo>
                <a:lnTo>
                  <a:pt x="101600" y="247650"/>
                </a:lnTo>
                <a:lnTo>
                  <a:pt x="174625" y="254000"/>
                </a:lnTo>
                <a:lnTo>
                  <a:pt x="244475" y="279400"/>
                </a:lnTo>
                <a:cubicBezTo>
                  <a:pt x="245533" y="222250"/>
                  <a:pt x="246592" y="165100"/>
                  <a:pt x="247650" y="107950"/>
                </a:cubicBezTo>
                <a:lnTo>
                  <a:pt x="225425" y="82550"/>
                </a:lnTo>
                <a:lnTo>
                  <a:pt x="203200" y="111125"/>
                </a:lnTo>
                <a:lnTo>
                  <a:pt x="161925" y="111125"/>
                </a:lnTo>
                <a:lnTo>
                  <a:pt x="130175" y="111125"/>
                </a:lnTo>
                <a:lnTo>
                  <a:pt x="79375" y="53975"/>
                </a:lnTo>
                <a:lnTo>
                  <a:pt x="34925" y="0"/>
                </a:lnTo>
                <a:lnTo>
                  <a:pt x="3175" y="15875"/>
                </a:lnTo>
                <a:cubicBezTo>
                  <a:pt x="4233" y="66675"/>
                  <a:pt x="5292" y="117475"/>
                  <a:pt x="0" y="174625"/>
                </a:cubicBez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6" name="Freeform 335"/>
          <p:cNvSpPr/>
          <p:nvPr/>
        </p:nvSpPr>
        <p:spPr>
          <a:xfrm>
            <a:off x="5365238" y="5745232"/>
            <a:ext cx="198012" cy="293440"/>
          </a:xfrm>
          <a:custGeom>
            <a:avLst/>
            <a:gdLst>
              <a:gd name="connsiteX0" fmla="*/ 261938 w 261938"/>
              <a:gd name="connsiteY0" fmla="*/ 383381 h 390525"/>
              <a:gd name="connsiteX1" fmla="*/ 35719 w 261938"/>
              <a:gd name="connsiteY1" fmla="*/ 390525 h 390525"/>
              <a:gd name="connsiteX2" fmla="*/ 7144 w 261938"/>
              <a:gd name="connsiteY2" fmla="*/ 381000 h 390525"/>
              <a:gd name="connsiteX3" fmla="*/ 0 w 261938"/>
              <a:gd name="connsiteY3" fmla="*/ 52388 h 390525"/>
              <a:gd name="connsiteX4" fmla="*/ 21432 w 261938"/>
              <a:gd name="connsiteY4" fmla="*/ 30956 h 390525"/>
              <a:gd name="connsiteX5" fmla="*/ 83344 w 261938"/>
              <a:gd name="connsiteY5" fmla="*/ 23813 h 390525"/>
              <a:gd name="connsiteX6" fmla="*/ 109538 w 261938"/>
              <a:gd name="connsiteY6" fmla="*/ 0 h 390525"/>
              <a:gd name="connsiteX7" fmla="*/ 128588 w 261938"/>
              <a:gd name="connsiteY7" fmla="*/ 7144 h 390525"/>
              <a:gd name="connsiteX8" fmla="*/ 157163 w 261938"/>
              <a:gd name="connsiteY8" fmla="*/ 7144 h 390525"/>
              <a:gd name="connsiteX9" fmla="*/ 190500 w 261938"/>
              <a:gd name="connsiteY9" fmla="*/ 7144 h 390525"/>
              <a:gd name="connsiteX10" fmla="*/ 252413 w 261938"/>
              <a:gd name="connsiteY10" fmla="*/ 9525 h 390525"/>
              <a:gd name="connsiteX11" fmla="*/ 261938 w 261938"/>
              <a:gd name="connsiteY11" fmla="*/ 23813 h 390525"/>
              <a:gd name="connsiteX12" fmla="*/ 261938 w 261938"/>
              <a:gd name="connsiteY12" fmla="*/ 61913 h 390525"/>
              <a:gd name="connsiteX13" fmla="*/ 252413 w 261938"/>
              <a:gd name="connsiteY13" fmla="*/ 85725 h 390525"/>
              <a:gd name="connsiteX14" fmla="*/ 235744 w 261938"/>
              <a:gd name="connsiteY14" fmla="*/ 95250 h 390525"/>
              <a:gd name="connsiteX15" fmla="*/ 235744 w 261938"/>
              <a:gd name="connsiteY15" fmla="*/ 133350 h 390525"/>
              <a:gd name="connsiteX16" fmla="*/ 211932 w 261938"/>
              <a:gd name="connsiteY16" fmla="*/ 147638 h 390525"/>
              <a:gd name="connsiteX17" fmla="*/ 204788 w 261938"/>
              <a:gd name="connsiteY17" fmla="*/ 169069 h 390525"/>
              <a:gd name="connsiteX18" fmla="*/ 207169 w 261938"/>
              <a:gd name="connsiteY18" fmla="*/ 207169 h 390525"/>
              <a:gd name="connsiteX19" fmla="*/ 204788 w 261938"/>
              <a:gd name="connsiteY19" fmla="*/ 230981 h 390525"/>
              <a:gd name="connsiteX20" fmla="*/ 202407 w 261938"/>
              <a:gd name="connsiteY20" fmla="*/ 257175 h 390525"/>
              <a:gd name="connsiteX21" fmla="*/ 221457 w 261938"/>
              <a:gd name="connsiteY21" fmla="*/ 290513 h 390525"/>
              <a:gd name="connsiteX22" fmla="*/ 247650 w 261938"/>
              <a:gd name="connsiteY22" fmla="*/ 297656 h 390525"/>
              <a:gd name="connsiteX23" fmla="*/ 261938 w 261938"/>
              <a:gd name="connsiteY23" fmla="*/ 333375 h 390525"/>
              <a:gd name="connsiteX24" fmla="*/ 261938 w 261938"/>
              <a:gd name="connsiteY24" fmla="*/ 383381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61938" h="390525">
                <a:moveTo>
                  <a:pt x="261938" y="383381"/>
                </a:moveTo>
                <a:lnTo>
                  <a:pt x="35719" y="390525"/>
                </a:lnTo>
                <a:lnTo>
                  <a:pt x="7144" y="381000"/>
                </a:lnTo>
                <a:lnTo>
                  <a:pt x="0" y="52388"/>
                </a:lnTo>
                <a:lnTo>
                  <a:pt x="21432" y="30956"/>
                </a:lnTo>
                <a:lnTo>
                  <a:pt x="83344" y="23813"/>
                </a:lnTo>
                <a:lnTo>
                  <a:pt x="109538" y="0"/>
                </a:lnTo>
                <a:lnTo>
                  <a:pt x="128588" y="7144"/>
                </a:lnTo>
                <a:lnTo>
                  <a:pt x="157163" y="7144"/>
                </a:lnTo>
                <a:lnTo>
                  <a:pt x="190500" y="7144"/>
                </a:lnTo>
                <a:lnTo>
                  <a:pt x="252413" y="9525"/>
                </a:lnTo>
                <a:lnTo>
                  <a:pt x="261938" y="23813"/>
                </a:lnTo>
                <a:lnTo>
                  <a:pt x="261938" y="61913"/>
                </a:lnTo>
                <a:lnTo>
                  <a:pt x="252413" y="85725"/>
                </a:lnTo>
                <a:lnTo>
                  <a:pt x="235744" y="95250"/>
                </a:lnTo>
                <a:lnTo>
                  <a:pt x="235744" y="133350"/>
                </a:lnTo>
                <a:lnTo>
                  <a:pt x="211932" y="147638"/>
                </a:lnTo>
                <a:lnTo>
                  <a:pt x="204788" y="169069"/>
                </a:lnTo>
                <a:lnTo>
                  <a:pt x="207169" y="207169"/>
                </a:lnTo>
                <a:lnTo>
                  <a:pt x="204788" y="230981"/>
                </a:lnTo>
                <a:lnTo>
                  <a:pt x="202407" y="257175"/>
                </a:lnTo>
                <a:lnTo>
                  <a:pt x="221457" y="290513"/>
                </a:lnTo>
                <a:lnTo>
                  <a:pt x="247650" y="297656"/>
                </a:lnTo>
                <a:lnTo>
                  <a:pt x="261938" y="333375"/>
                </a:lnTo>
                <a:lnTo>
                  <a:pt x="261938" y="383381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7" name="Freeform 336"/>
          <p:cNvSpPr/>
          <p:nvPr/>
        </p:nvSpPr>
        <p:spPr>
          <a:xfrm>
            <a:off x="3810960" y="3052981"/>
            <a:ext cx="186084" cy="176541"/>
          </a:xfrm>
          <a:custGeom>
            <a:avLst/>
            <a:gdLst>
              <a:gd name="connsiteX0" fmla="*/ 0 w 257175"/>
              <a:gd name="connsiteY0" fmla="*/ 252413 h 252413"/>
              <a:gd name="connsiteX1" fmla="*/ 14288 w 257175"/>
              <a:gd name="connsiteY1" fmla="*/ 4763 h 252413"/>
              <a:gd name="connsiteX2" fmla="*/ 257175 w 257175"/>
              <a:gd name="connsiteY2" fmla="*/ 0 h 252413"/>
              <a:gd name="connsiteX3" fmla="*/ 252413 w 257175"/>
              <a:gd name="connsiteY3" fmla="*/ 247650 h 252413"/>
              <a:gd name="connsiteX4" fmla="*/ 0 w 257175"/>
              <a:gd name="connsiteY4" fmla="*/ 252413 h 25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5" h="252413">
                <a:moveTo>
                  <a:pt x="0" y="252413"/>
                </a:moveTo>
                <a:lnTo>
                  <a:pt x="14288" y="4763"/>
                </a:lnTo>
                <a:lnTo>
                  <a:pt x="257175" y="0"/>
                </a:lnTo>
                <a:cubicBezTo>
                  <a:pt x="255588" y="82550"/>
                  <a:pt x="254000" y="165100"/>
                  <a:pt x="252413" y="247650"/>
                </a:cubicBezTo>
                <a:lnTo>
                  <a:pt x="0" y="252413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8" name="Freeform 337"/>
          <p:cNvSpPr/>
          <p:nvPr/>
        </p:nvSpPr>
        <p:spPr>
          <a:xfrm>
            <a:off x="6004603" y="4868491"/>
            <a:ext cx="282704" cy="261233"/>
          </a:xfrm>
          <a:custGeom>
            <a:avLst/>
            <a:gdLst>
              <a:gd name="connsiteX0" fmla="*/ 0 w 376237"/>
              <a:gd name="connsiteY0" fmla="*/ 328612 h 347662"/>
              <a:gd name="connsiteX1" fmla="*/ 76200 w 376237"/>
              <a:gd name="connsiteY1" fmla="*/ 347662 h 347662"/>
              <a:gd name="connsiteX2" fmla="*/ 176212 w 376237"/>
              <a:gd name="connsiteY2" fmla="*/ 304800 h 347662"/>
              <a:gd name="connsiteX3" fmla="*/ 271462 w 376237"/>
              <a:gd name="connsiteY3" fmla="*/ 261937 h 347662"/>
              <a:gd name="connsiteX4" fmla="*/ 314325 w 376237"/>
              <a:gd name="connsiteY4" fmla="*/ 261937 h 347662"/>
              <a:gd name="connsiteX5" fmla="*/ 361950 w 376237"/>
              <a:gd name="connsiteY5" fmla="*/ 242887 h 347662"/>
              <a:gd name="connsiteX6" fmla="*/ 376237 w 376237"/>
              <a:gd name="connsiteY6" fmla="*/ 223837 h 347662"/>
              <a:gd name="connsiteX7" fmla="*/ 352425 w 376237"/>
              <a:gd name="connsiteY7" fmla="*/ 190500 h 347662"/>
              <a:gd name="connsiteX8" fmla="*/ 338137 w 376237"/>
              <a:gd name="connsiteY8" fmla="*/ 166687 h 347662"/>
              <a:gd name="connsiteX9" fmla="*/ 295275 w 376237"/>
              <a:gd name="connsiteY9" fmla="*/ 157162 h 347662"/>
              <a:gd name="connsiteX10" fmla="*/ 271462 w 376237"/>
              <a:gd name="connsiteY10" fmla="*/ 123825 h 347662"/>
              <a:gd name="connsiteX11" fmla="*/ 271462 w 376237"/>
              <a:gd name="connsiteY11" fmla="*/ 90487 h 347662"/>
              <a:gd name="connsiteX12" fmla="*/ 238125 w 376237"/>
              <a:gd name="connsiteY12" fmla="*/ 76200 h 347662"/>
              <a:gd name="connsiteX13" fmla="*/ 238125 w 376237"/>
              <a:gd name="connsiteY13" fmla="*/ 0 h 347662"/>
              <a:gd name="connsiteX14" fmla="*/ 180975 w 376237"/>
              <a:gd name="connsiteY14" fmla="*/ 52387 h 347662"/>
              <a:gd name="connsiteX15" fmla="*/ 9525 w 376237"/>
              <a:gd name="connsiteY15" fmla="*/ 152400 h 347662"/>
              <a:gd name="connsiteX16" fmla="*/ 0 w 376237"/>
              <a:gd name="connsiteY16" fmla="*/ 32861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76237" h="347662">
                <a:moveTo>
                  <a:pt x="0" y="328612"/>
                </a:moveTo>
                <a:lnTo>
                  <a:pt x="76200" y="347662"/>
                </a:lnTo>
                <a:lnTo>
                  <a:pt x="176212" y="304800"/>
                </a:lnTo>
                <a:lnTo>
                  <a:pt x="271462" y="261937"/>
                </a:lnTo>
                <a:lnTo>
                  <a:pt x="314325" y="261937"/>
                </a:lnTo>
                <a:lnTo>
                  <a:pt x="361950" y="242887"/>
                </a:lnTo>
                <a:lnTo>
                  <a:pt x="376237" y="223837"/>
                </a:lnTo>
                <a:lnTo>
                  <a:pt x="352425" y="190500"/>
                </a:lnTo>
                <a:lnTo>
                  <a:pt x="338137" y="166687"/>
                </a:lnTo>
                <a:lnTo>
                  <a:pt x="295275" y="157162"/>
                </a:lnTo>
                <a:lnTo>
                  <a:pt x="271462" y="123825"/>
                </a:lnTo>
                <a:lnTo>
                  <a:pt x="271462" y="90487"/>
                </a:lnTo>
                <a:lnTo>
                  <a:pt x="238125" y="76200"/>
                </a:lnTo>
                <a:lnTo>
                  <a:pt x="238125" y="0"/>
                </a:lnTo>
                <a:lnTo>
                  <a:pt x="180975" y="52387"/>
                </a:lnTo>
                <a:lnTo>
                  <a:pt x="9525" y="152400"/>
                </a:lnTo>
                <a:lnTo>
                  <a:pt x="0" y="328612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39" name="Freeform 338"/>
          <p:cNvSpPr/>
          <p:nvPr/>
        </p:nvSpPr>
        <p:spPr>
          <a:xfrm>
            <a:off x="6187108" y="4693142"/>
            <a:ext cx="289862" cy="332804"/>
          </a:xfrm>
          <a:custGeom>
            <a:avLst/>
            <a:gdLst>
              <a:gd name="connsiteX0" fmla="*/ 142875 w 385763"/>
              <a:gd name="connsiteY0" fmla="*/ 442913 h 442913"/>
              <a:gd name="connsiteX1" fmla="*/ 100013 w 385763"/>
              <a:gd name="connsiteY1" fmla="*/ 404813 h 442913"/>
              <a:gd name="connsiteX2" fmla="*/ 100013 w 385763"/>
              <a:gd name="connsiteY2" fmla="*/ 381000 h 442913"/>
              <a:gd name="connsiteX3" fmla="*/ 80963 w 385763"/>
              <a:gd name="connsiteY3" fmla="*/ 376238 h 442913"/>
              <a:gd name="connsiteX4" fmla="*/ 42863 w 385763"/>
              <a:gd name="connsiteY4" fmla="*/ 376238 h 442913"/>
              <a:gd name="connsiteX5" fmla="*/ 38100 w 385763"/>
              <a:gd name="connsiteY5" fmla="*/ 342900 h 442913"/>
              <a:gd name="connsiteX6" fmla="*/ 38100 w 385763"/>
              <a:gd name="connsiteY6" fmla="*/ 314325 h 442913"/>
              <a:gd name="connsiteX7" fmla="*/ 0 w 385763"/>
              <a:gd name="connsiteY7" fmla="*/ 300038 h 442913"/>
              <a:gd name="connsiteX8" fmla="*/ 0 w 385763"/>
              <a:gd name="connsiteY8" fmla="*/ 238125 h 442913"/>
              <a:gd name="connsiteX9" fmla="*/ 0 w 385763"/>
              <a:gd name="connsiteY9" fmla="*/ 219075 h 442913"/>
              <a:gd name="connsiteX10" fmla="*/ 47625 w 385763"/>
              <a:gd name="connsiteY10" fmla="*/ 176213 h 442913"/>
              <a:gd name="connsiteX11" fmla="*/ 95250 w 385763"/>
              <a:gd name="connsiteY11" fmla="*/ 185738 h 442913"/>
              <a:gd name="connsiteX12" fmla="*/ 152400 w 385763"/>
              <a:gd name="connsiteY12" fmla="*/ 138113 h 442913"/>
              <a:gd name="connsiteX13" fmla="*/ 152400 w 385763"/>
              <a:gd name="connsiteY13" fmla="*/ 104775 h 442913"/>
              <a:gd name="connsiteX14" fmla="*/ 185738 w 385763"/>
              <a:gd name="connsiteY14" fmla="*/ 90488 h 442913"/>
              <a:gd name="connsiteX15" fmla="*/ 219075 w 385763"/>
              <a:gd name="connsiteY15" fmla="*/ 9525 h 442913"/>
              <a:gd name="connsiteX16" fmla="*/ 266700 w 385763"/>
              <a:gd name="connsiteY16" fmla="*/ 0 h 442913"/>
              <a:gd name="connsiteX17" fmla="*/ 285750 w 385763"/>
              <a:gd name="connsiteY17" fmla="*/ 23813 h 442913"/>
              <a:gd name="connsiteX18" fmla="*/ 300038 w 385763"/>
              <a:gd name="connsiteY18" fmla="*/ 23813 h 442913"/>
              <a:gd name="connsiteX19" fmla="*/ 300038 w 385763"/>
              <a:gd name="connsiteY19" fmla="*/ 80963 h 442913"/>
              <a:gd name="connsiteX20" fmla="*/ 385763 w 385763"/>
              <a:gd name="connsiteY20" fmla="*/ 214313 h 442913"/>
              <a:gd name="connsiteX21" fmla="*/ 371475 w 385763"/>
              <a:gd name="connsiteY21" fmla="*/ 214313 h 442913"/>
              <a:gd name="connsiteX22" fmla="*/ 323850 w 385763"/>
              <a:gd name="connsiteY22" fmla="*/ 204788 h 442913"/>
              <a:gd name="connsiteX23" fmla="*/ 304800 w 385763"/>
              <a:gd name="connsiteY23" fmla="*/ 223838 h 442913"/>
              <a:gd name="connsiteX24" fmla="*/ 319088 w 385763"/>
              <a:gd name="connsiteY24" fmla="*/ 261938 h 442913"/>
              <a:gd name="connsiteX25" fmla="*/ 304800 w 385763"/>
              <a:gd name="connsiteY25" fmla="*/ 276225 h 442913"/>
              <a:gd name="connsiteX26" fmla="*/ 276225 w 385763"/>
              <a:gd name="connsiteY26" fmla="*/ 309563 h 442913"/>
              <a:gd name="connsiteX27" fmla="*/ 290513 w 385763"/>
              <a:gd name="connsiteY27" fmla="*/ 342900 h 442913"/>
              <a:gd name="connsiteX28" fmla="*/ 142875 w 385763"/>
              <a:gd name="connsiteY28" fmla="*/ 442913 h 442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85763" h="442913">
                <a:moveTo>
                  <a:pt x="142875" y="442913"/>
                </a:moveTo>
                <a:lnTo>
                  <a:pt x="100013" y="404813"/>
                </a:lnTo>
                <a:lnTo>
                  <a:pt x="100013" y="381000"/>
                </a:lnTo>
                <a:lnTo>
                  <a:pt x="80963" y="376238"/>
                </a:lnTo>
                <a:lnTo>
                  <a:pt x="42863" y="376238"/>
                </a:lnTo>
                <a:lnTo>
                  <a:pt x="38100" y="342900"/>
                </a:lnTo>
                <a:lnTo>
                  <a:pt x="38100" y="314325"/>
                </a:lnTo>
                <a:lnTo>
                  <a:pt x="0" y="300038"/>
                </a:lnTo>
                <a:lnTo>
                  <a:pt x="0" y="238125"/>
                </a:lnTo>
                <a:lnTo>
                  <a:pt x="0" y="219075"/>
                </a:lnTo>
                <a:lnTo>
                  <a:pt x="47625" y="176213"/>
                </a:lnTo>
                <a:lnTo>
                  <a:pt x="95250" y="185738"/>
                </a:lnTo>
                <a:lnTo>
                  <a:pt x="152400" y="138113"/>
                </a:lnTo>
                <a:lnTo>
                  <a:pt x="152400" y="104775"/>
                </a:lnTo>
                <a:lnTo>
                  <a:pt x="185738" y="90488"/>
                </a:lnTo>
                <a:lnTo>
                  <a:pt x="219075" y="9525"/>
                </a:lnTo>
                <a:lnTo>
                  <a:pt x="266700" y="0"/>
                </a:lnTo>
                <a:lnTo>
                  <a:pt x="285750" y="23813"/>
                </a:lnTo>
                <a:lnTo>
                  <a:pt x="300038" y="23813"/>
                </a:lnTo>
                <a:lnTo>
                  <a:pt x="300038" y="80963"/>
                </a:lnTo>
                <a:lnTo>
                  <a:pt x="385763" y="214313"/>
                </a:lnTo>
                <a:lnTo>
                  <a:pt x="371475" y="214313"/>
                </a:lnTo>
                <a:lnTo>
                  <a:pt x="323850" y="204788"/>
                </a:lnTo>
                <a:lnTo>
                  <a:pt x="304800" y="223838"/>
                </a:lnTo>
                <a:lnTo>
                  <a:pt x="319088" y="261938"/>
                </a:lnTo>
                <a:lnTo>
                  <a:pt x="304800" y="276225"/>
                </a:lnTo>
                <a:lnTo>
                  <a:pt x="276225" y="309563"/>
                </a:lnTo>
                <a:lnTo>
                  <a:pt x="290513" y="342900"/>
                </a:lnTo>
                <a:lnTo>
                  <a:pt x="142875" y="442913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0" name="Freeform 339"/>
          <p:cNvSpPr/>
          <p:nvPr/>
        </p:nvSpPr>
        <p:spPr>
          <a:xfrm>
            <a:off x="4730644" y="3898707"/>
            <a:ext cx="189662" cy="229026"/>
          </a:xfrm>
          <a:custGeom>
            <a:avLst/>
            <a:gdLst>
              <a:gd name="connsiteX0" fmla="*/ 0 w 252412"/>
              <a:gd name="connsiteY0" fmla="*/ 304800 h 304800"/>
              <a:gd name="connsiteX1" fmla="*/ 252412 w 252412"/>
              <a:gd name="connsiteY1" fmla="*/ 304800 h 304800"/>
              <a:gd name="connsiteX2" fmla="*/ 242887 w 252412"/>
              <a:gd name="connsiteY2" fmla="*/ 14288 h 304800"/>
              <a:gd name="connsiteX3" fmla="*/ 190500 w 252412"/>
              <a:gd name="connsiteY3" fmla="*/ 0 h 304800"/>
              <a:gd name="connsiteX4" fmla="*/ 147637 w 252412"/>
              <a:gd name="connsiteY4" fmla="*/ 42863 h 304800"/>
              <a:gd name="connsiteX5" fmla="*/ 76200 w 252412"/>
              <a:gd name="connsiteY5" fmla="*/ 4763 h 304800"/>
              <a:gd name="connsiteX6" fmla="*/ 57150 w 252412"/>
              <a:gd name="connsiteY6" fmla="*/ 28575 h 304800"/>
              <a:gd name="connsiteX7" fmla="*/ 33337 w 252412"/>
              <a:gd name="connsiteY7" fmla="*/ 19050 h 304800"/>
              <a:gd name="connsiteX8" fmla="*/ 23812 w 252412"/>
              <a:gd name="connsiteY8" fmla="*/ 0 h 304800"/>
              <a:gd name="connsiteX9" fmla="*/ 4762 w 252412"/>
              <a:gd name="connsiteY9" fmla="*/ 0 h 304800"/>
              <a:gd name="connsiteX10" fmla="*/ 0 w 252412"/>
              <a:gd name="connsiteY10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2412" h="304800">
                <a:moveTo>
                  <a:pt x="0" y="304800"/>
                </a:moveTo>
                <a:lnTo>
                  <a:pt x="252412" y="304800"/>
                </a:lnTo>
                <a:lnTo>
                  <a:pt x="242887" y="14288"/>
                </a:lnTo>
                <a:lnTo>
                  <a:pt x="190500" y="0"/>
                </a:lnTo>
                <a:lnTo>
                  <a:pt x="147637" y="42863"/>
                </a:lnTo>
                <a:lnTo>
                  <a:pt x="76200" y="4763"/>
                </a:lnTo>
                <a:lnTo>
                  <a:pt x="57150" y="28575"/>
                </a:lnTo>
                <a:lnTo>
                  <a:pt x="33337" y="19050"/>
                </a:lnTo>
                <a:lnTo>
                  <a:pt x="23812" y="0"/>
                </a:lnTo>
                <a:lnTo>
                  <a:pt x="4762" y="0"/>
                </a:lnTo>
                <a:cubicBezTo>
                  <a:pt x="3175" y="101600"/>
                  <a:pt x="1587" y="203200"/>
                  <a:pt x="0" y="304800"/>
                </a:cubicBez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1" name="Freeform 340"/>
          <p:cNvSpPr/>
          <p:nvPr/>
        </p:nvSpPr>
        <p:spPr>
          <a:xfrm>
            <a:off x="4960863" y="3788966"/>
            <a:ext cx="274354" cy="212326"/>
          </a:xfrm>
          <a:custGeom>
            <a:avLst/>
            <a:gdLst>
              <a:gd name="connsiteX0" fmla="*/ 209550 w 365125"/>
              <a:gd name="connsiteY0" fmla="*/ 282575 h 282575"/>
              <a:gd name="connsiteX1" fmla="*/ 365125 w 365125"/>
              <a:gd name="connsiteY1" fmla="*/ 180975 h 282575"/>
              <a:gd name="connsiteX2" fmla="*/ 247650 w 365125"/>
              <a:gd name="connsiteY2" fmla="*/ 0 h 282575"/>
              <a:gd name="connsiteX3" fmla="*/ 117475 w 365125"/>
              <a:gd name="connsiteY3" fmla="*/ 22225 h 282575"/>
              <a:gd name="connsiteX4" fmla="*/ 114300 w 365125"/>
              <a:gd name="connsiteY4" fmla="*/ 53975 h 282575"/>
              <a:gd name="connsiteX5" fmla="*/ 0 w 365125"/>
              <a:gd name="connsiteY5" fmla="*/ 139700 h 282575"/>
              <a:gd name="connsiteX6" fmla="*/ 9525 w 365125"/>
              <a:gd name="connsiteY6" fmla="*/ 152400 h 282575"/>
              <a:gd name="connsiteX7" fmla="*/ 28575 w 365125"/>
              <a:gd name="connsiteY7" fmla="*/ 158750 h 282575"/>
              <a:gd name="connsiteX8" fmla="*/ 50800 w 365125"/>
              <a:gd name="connsiteY8" fmla="*/ 165100 h 282575"/>
              <a:gd name="connsiteX9" fmla="*/ 60325 w 365125"/>
              <a:gd name="connsiteY9" fmla="*/ 165100 h 282575"/>
              <a:gd name="connsiteX10" fmla="*/ 85725 w 365125"/>
              <a:gd name="connsiteY10" fmla="*/ 180975 h 282575"/>
              <a:gd name="connsiteX11" fmla="*/ 101600 w 365125"/>
              <a:gd name="connsiteY11" fmla="*/ 180975 h 282575"/>
              <a:gd name="connsiteX12" fmla="*/ 111125 w 365125"/>
              <a:gd name="connsiteY12" fmla="*/ 187325 h 282575"/>
              <a:gd name="connsiteX13" fmla="*/ 127000 w 365125"/>
              <a:gd name="connsiteY13" fmla="*/ 168275 h 282575"/>
              <a:gd name="connsiteX14" fmla="*/ 139700 w 365125"/>
              <a:gd name="connsiteY14" fmla="*/ 190500 h 282575"/>
              <a:gd name="connsiteX15" fmla="*/ 146050 w 365125"/>
              <a:gd name="connsiteY15" fmla="*/ 219075 h 282575"/>
              <a:gd name="connsiteX16" fmla="*/ 165100 w 365125"/>
              <a:gd name="connsiteY16" fmla="*/ 209550 h 282575"/>
              <a:gd name="connsiteX17" fmla="*/ 177800 w 365125"/>
              <a:gd name="connsiteY17" fmla="*/ 228600 h 282575"/>
              <a:gd name="connsiteX18" fmla="*/ 180975 w 365125"/>
              <a:gd name="connsiteY18" fmla="*/ 241300 h 282575"/>
              <a:gd name="connsiteX19" fmla="*/ 209550 w 365125"/>
              <a:gd name="connsiteY19" fmla="*/ 282575 h 282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5125" h="282575">
                <a:moveTo>
                  <a:pt x="209550" y="282575"/>
                </a:moveTo>
                <a:lnTo>
                  <a:pt x="365125" y="180975"/>
                </a:lnTo>
                <a:lnTo>
                  <a:pt x="247650" y="0"/>
                </a:lnTo>
                <a:lnTo>
                  <a:pt x="117475" y="22225"/>
                </a:lnTo>
                <a:lnTo>
                  <a:pt x="114300" y="53975"/>
                </a:lnTo>
                <a:lnTo>
                  <a:pt x="0" y="139700"/>
                </a:lnTo>
                <a:lnTo>
                  <a:pt x="9525" y="152400"/>
                </a:lnTo>
                <a:lnTo>
                  <a:pt x="28575" y="158750"/>
                </a:lnTo>
                <a:lnTo>
                  <a:pt x="50800" y="165100"/>
                </a:lnTo>
                <a:lnTo>
                  <a:pt x="60325" y="165100"/>
                </a:lnTo>
                <a:lnTo>
                  <a:pt x="85725" y="180975"/>
                </a:lnTo>
                <a:lnTo>
                  <a:pt x="101600" y="180975"/>
                </a:lnTo>
                <a:lnTo>
                  <a:pt x="111125" y="187325"/>
                </a:lnTo>
                <a:lnTo>
                  <a:pt x="127000" y="168275"/>
                </a:lnTo>
                <a:lnTo>
                  <a:pt x="139700" y="190500"/>
                </a:lnTo>
                <a:lnTo>
                  <a:pt x="146050" y="219075"/>
                </a:lnTo>
                <a:lnTo>
                  <a:pt x="165100" y="209550"/>
                </a:lnTo>
                <a:lnTo>
                  <a:pt x="177800" y="228600"/>
                </a:lnTo>
                <a:lnTo>
                  <a:pt x="180975" y="241300"/>
                </a:lnTo>
                <a:lnTo>
                  <a:pt x="209550" y="282575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2" name="Freeform 341"/>
          <p:cNvSpPr/>
          <p:nvPr/>
        </p:nvSpPr>
        <p:spPr>
          <a:xfrm>
            <a:off x="4144957" y="3433498"/>
            <a:ext cx="181312" cy="190855"/>
          </a:xfrm>
          <a:custGeom>
            <a:avLst/>
            <a:gdLst>
              <a:gd name="connsiteX0" fmla="*/ 0 w 247650"/>
              <a:gd name="connsiteY0" fmla="*/ 0 h 254000"/>
              <a:gd name="connsiteX1" fmla="*/ 0 w 247650"/>
              <a:gd name="connsiteY1" fmla="*/ 247650 h 254000"/>
              <a:gd name="connsiteX2" fmla="*/ 241300 w 247650"/>
              <a:gd name="connsiteY2" fmla="*/ 254000 h 254000"/>
              <a:gd name="connsiteX3" fmla="*/ 247650 w 247650"/>
              <a:gd name="connsiteY3" fmla="*/ 6350 h 254000"/>
              <a:gd name="connsiteX4" fmla="*/ 0 w 247650"/>
              <a:gd name="connsiteY4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54000">
                <a:moveTo>
                  <a:pt x="0" y="0"/>
                </a:moveTo>
                <a:lnTo>
                  <a:pt x="0" y="247650"/>
                </a:lnTo>
                <a:lnTo>
                  <a:pt x="241300" y="254000"/>
                </a:lnTo>
                <a:lnTo>
                  <a:pt x="247650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3" name="Freeform 342"/>
          <p:cNvSpPr/>
          <p:nvPr/>
        </p:nvSpPr>
        <p:spPr>
          <a:xfrm>
            <a:off x="4333426" y="3438269"/>
            <a:ext cx="184891" cy="183698"/>
          </a:xfrm>
          <a:custGeom>
            <a:avLst/>
            <a:gdLst>
              <a:gd name="connsiteX0" fmla="*/ 9525 w 250825"/>
              <a:gd name="connsiteY0" fmla="*/ 0 h 244475"/>
              <a:gd name="connsiteX1" fmla="*/ 0 w 250825"/>
              <a:gd name="connsiteY1" fmla="*/ 244475 h 244475"/>
              <a:gd name="connsiteX2" fmla="*/ 247650 w 250825"/>
              <a:gd name="connsiteY2" fmla="*/ 244475 h 244475"/>
              <a:gd name="connsiteX3" fmla="*/ 250825 w 250825"/>
              <a:gd name="connsiteY3" fmla="*/ 9525 h 244475"/>
              <a:gd name="connsiteX4" fmla="*/ 9525 w 250825"/>
              <a:gd name="connsiteY4" fmla="*/ 0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25" h="244475">
                <a:moveTo>
                  <a:pt x="9525" y="0"/>
                </a:moveTo>
                <a:lnTo>
                  <a:pt x="0" y="244475"/>
                </a:lnTo>
                <a:lnTo>
                  <a:pt x="247650" y="244475"/>
                </a:lnTo>
                <a:cubicBezTo>
                  <a:pt x="248708" y="166158"/>
                  <a:pt x="249767" y="87842"/>
                  <a:pt x="250825" y="9525"/>
                </a:cubicBezTo>
                <a:lnTo>
                  <a:pt x="9525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4" name="Freeform 343"/>
          <p:cNvSpPr/>
          <p:nvPr/>
        </p:nvSpPr>
        <p:spPr>
          <a:xfrm>
            <a:off x="3496049" y="2048605"/>
            <a:ext cx="304176" cy="193241"/>
          </a:xfrm>
          <a:custGeom>
            <a:avLst/>
            <a:gdLst>
              <a:gd name="connsiteX0" fmla="*/ 9525 w 404813"/>
              <a:gd name="connsiteY0" fmla="*/ 0 h 257175"/>
              <a:gd name="connsiteX1" fmla="*/ 0 w 404813"/>
              <a:gd name="connsiteY1" fmla="*/ 247650 h 257175"/>
              <a:gd name="connsiteX2" fmla="*/ 395288 w 404813"/>
              <a:gd name="connsiteY2" fmla="*/ 257175 h 257175"/>
              <a:gd name="connsiteX3" fmla="*/ 404813 w 404813"/>
              <a:gd name="connsiteY3" fmla="*/ 14287 h 257175"/>
              <a:gd name="connsiteX4" fmla="*/ 9525 w 404813"/>
              <a:gd name="connsiteY4" fmla="*/ 0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13" h="257175">
                <a:moveTo>
                  <a:pt x="9525" y="0"/>
                </a:moveTo>
                <a:lnTo>
                  <a:pt x="0" y="247650"/>
                </a:lnTo>
                <a:lnTo>
                  <a:pt x="395288" y="257175"/>
                </a:lnTo>
                <a:lnTo>
                  <a:pt x="404813" y="14287"/>
                </a:lnTo>
                <a:lnTo>
                  <a:pt x="9525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5" name="Freeform 344"/>
          <p:cNvSpPr/>
          <p:nvPr/>
        </p:nvSpPr>
        <p:spPr>
          <a:xfrm>
            <a:off x="3498435" y="2247810"/>
            <a:ext cx="292247" cy="186084"/>
          </a:xfrm>
          <a:custGeom>
            <a:avLst/>
            <a:gdLst>
              <a:gd name="connsiteX0" fmla="*/ 0 w 400050"/>
              <a:gd name="connsiteY0" fmla="*/ 0 h 247650"/>
              <a:gd name="connsiteX1" fmla="*/ 400050 w 400050"/>
              <a:gd name="connsiteY1" fmla="*/ 12700 h 247650"/>
              <a:gd name="connsiteX2" fmla="*/ 387350 w 400050"/>
              <a:gd name="connsiteY2" fmla="*/ 247650 h 247650"/>
              <a:gd name="connsiteX3" fmla="*/ 0 w 400050"/>
              <a:gd name="connsiteY3" fmla="*/ 241300 h 247650"/>
              <a:gd name="connsiteX4" fmla="*/ 0 w 400050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" h="247650">
                <a:moveTo>
                  <a:pt x="0" y="0"/>
                </a:moveTo>
                <a:lnTo>
                  <a:pt x="400050" y="12700"/>
                </a:lnTo>
                <a:lnTo>
                  <a:pt x="387350" y="247650"/>
                </a:lnTo>
                <a:lnTo>
                  <a:pt x="0" y="24130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6" name="Freeform 345"/>
          <p:cNvSpPr/>
          <p:nvPr/>
        </p:nvSpPr>
        <p:spPr>
          <a:xfrm>
            <a:off x="3485314" y="2438665"/>
            <a:ext cx="164613" cy="182506"/>
          </a:xfrm>
          <a:custGeom>
            <a:avLst/>
            <a:gdLst>
              <a:gd name="connsiteX0" fmla="*/ 0 w 219075"/>
              <a:gd name="connsiteY0" fmla="*/ 0 h 242888"/>
              <a:gd name="connsiteX1" fmla="*/ 219075 w 219075"/>
              <a:gd name="connsiteY1" fmla="*/ 14288 h 242888"/>
              <a:gd name="connsiteX2" fmla="*/ 214313 w 219075"/>
              <a:gd name="connsiteY2" fmla="*/ 242888 h 242888"/>
              <a:gd name="connsiteX3" fmla="*/ 0 w 219075"/>
              <a:gd name="connsiteY3" fmla="*/ 233363 h 242888"/>
              <a:gd name="connsiteX4" fmla="*/ 0 w 219075"/>
              <a:gd name="connsiteY4" fmla="*/ 0 h 24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242888">
                <a:moveTo>
                  <a:pt x="0" y="0"/>
                </a:moveTo>
                <a:lnTo>
                  <a:pt x="219075" y="14288"/>
                </a:lnTo>
                <a:cubicBezTo>
                  <a:pt x="217488" y="90488"/>
                  <a:pt x="215900" y="166688"/>
                  <a:pt x="214313" y="242888"/>
                </a:cubicBezTo>
                <a:lnTo>
                  <a:pt x="0" y="233363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7" name="Freeform 346"/>
          <p:cNvSpPr/>
          <p:nvPr/>
        </p:nvSpPr>
        <p:spPr>
          <a:xfrm>
            <a:off x="3907581" y="3819980"/>
            <a:ext cx="186084" cy="239762"/>
          </a:xfrm>
          <a:custGeom>
            <a:avLst/>
            <a:gdLst>
              <a:gd name="connsiteX0" fmla="*/ 4762 w 247650"/>
              <a:gd name="connsiteY0" fmla="*/ 0 h 319088"/>
              <a:gd name="connsiteX1" fmla="*/ 0 w 247650"/>
              <a:gd name="connsiteY1" fmla="*/ 309563 h 319088"/>
              <a:gd name="connsiteX2" fmla="*/ 247650 w 247650"/>
              <a:gd name="connsiteY2" fmla="*/ 319088 h 319088"/>
              <a:gd name="connsiteX3" fmla="*/ 247650 w 247650"/>
              <a:gd name="connsiteY3" fmla="*/ 0 h 319088"/>
              <a:gd name="connsiteX4" fmla="*/ 4762 w 247650"/>
              <a:gd name="connsiteY4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319088">
                <a:moveTo>
                  <a:pt x="4762" y="0"/>
                </a:moveTo>
                <a:cubicBezTo>
                  <a:pt x="3175" y="103188"/>
                  <a:pt x="1587" y="206375"/>
                  <a:pt x="0" y="309563"/>
                </a:cubicBezTo>
                <a:lnTo>
                  <a:pt x="247650" y="319088"/>
                </a:lnTo>
                <a:lnTo>
                  <a:pt x="247650" y="0"/>
                </a:lnTo>
                <a:lnTo>
                  <a:pt x="4762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8" name="Freeform 347"/>
          <p:cNvSpPr/>
          <p:nvPr/>
        </p:nvSpPr>
        <p:spPr>
          <a:xfrm>
            <a:off x="5399830" y="5351593"/>
            <a:ext cx="282705" cy="128827"/>
          </a:xfrm>
          <a:custGeom>
            <a:avLst/>
            <a:gdLst>
              <a:gd name="connsiteX0" fmla="*/ 266700 w 376238"/>
              <a:gd name="connsiteY0" fmla="*/ 157163 h 171450"/>
              <a:gd name="connsiteX1" fmla="*/ 204788 w 376238"/>
              <a:gd name="connsiteY1" fmla="*/ 161925 h 171450"/>
              <a:gd name="connsiteX2" fmla="*/ 195263 w 376238"/>
              <a:gd name="connsiteY2" fmla="*/ 171450 h 171450"/>
              <a:gd name="connsiteX3" fmla="*/ 161925 w 376238"/>
              <a:gd name="connsiteY3" fmla="*/ 161925 h 171450"/>
              <a:gd name="connsiteX4" fmla="*/ 147638 w 376238"/>
              <a:gd name="connsiteY4" fmla="*/ 147638 h 171450"/>
              <a:gd name="connsiteX5" fmla="*/ 123825 w 376238"/>
              <a:gd name="connsiteY5" fmla="*/ 161925 h 171450"/>
              <a:gd name="connsiteX6" fmla="*/ 100013 w 376238"/>
              <a:gd name="connsiteY6" fmla="*/ 133350 h 171450"/>
              <a:gd name="connsiteX7" fmla="*/ 52388 w 376238"/>
              <a:gd name="connsiteY7" fmla="*/ 123825 h 171450"/>
              <a:gd name="connsiteX8" fmla="*/ 57150 w 376238"/>
              <a:gd name="connsiteY8" fmla="*/ 80963 h 171450"/>
              <a:gd name="connsiteX9" fmla="*/ 52388 w 376238"/>
              <a:gd name="connsiteY9" fmla="*/ 66675 h 171450"/>
              <a:gd name="connsiteX10" fmla="*/ 19050 w 376238"/>
              <a:gd name="connsiteY10" fmla="*/ 57150 h 171450"/>
              <a:gd name="connsiteX11" fmla="*/ 0 w 376238"/>
              <a:gd name="connsiteY11" fmla="*/ 33338 h 171450"/>
              <a:gd name="connsiteX12" fmla="*/ 42863 w 376238"/>
              <a:gd name="connsiteY12" fmla="*/ 0 h 171450"/>
              <a:gd name="connsiteX13" fmla="*/ 166688 w 376238"/>
              <a:gd name="connsiteY13" fmla="*/ 28575 h 171450"/>
              <a:gd name="connsiteX14" fmla="*/ 185738 w 376238"/>
              <a:gd name="connsiteY14" fmla="*/ 14288 h 171450"/>
              <a:gd name="connsiteX15" fmla="*/ 204788 w 376238"/>
              <a:gd name="connsiteY15" fmla="*/ 4763 h 171450"/>
              <a:gd name="connsiteX16" fmla="*/ 242888 w 376238"/>
              <a:gd name="connsiteY16" fmla="*/ 38100 h 171450"/>
              <a:gd name="connsiteX17" fmla="*/ 252413 w 376238"/>
              <a:gd name="connsiteY17" fmla="*/ 23813 h 171450"/>
              <a:gd name="connsiteX18" fmla="*/ 280988 w 376238"/>
              <a:gd name="connsiteY18" fmla="*/ 23813 h 171450"/>
              <a:gd name="connsiteX19" fmla="*/ 295275 w 376238"/>
              <a:gd name="connsiteY19" fmla="*/ 23813 h 171450"/>
              <a:gd name="connsiteX20" fmla="*/ 376238 w 376238"/>
              <a:gd name="connsiteY20" fmla="*/ 133350 h 171450"/>
              <a:gd name="connsiteX21" fmla="*/ 357188 w 376238"/>
              <a:gd name="connsiteY21" fmla="*/ 157163 h 171450"/>
              <a:gd name="connsiteX22" fmla="*/ 328613 w 376238"/>
              <a:gd name="connsiteY22" fmla="*/ 142875 h 171450"/>
              <a:gd name="connsiteX23" fmla="*/ 266700 w 376238"/>
              <a:gd name="connsiteY23" fmla="*/ 157163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76238" h="171450">
                <a:moveTo>
                  <a:pt x="266700" y="157163"/>
                </a:moveTo>
                <a:lnTo>
                  <a:pt x="204788" y="161925"/>
                </a:lnTo>
                <a:lnTo>
                  <a:pt x="195263" y="171450"/>
                </a:lnTo>
                <a:lnTo>
                  <a:pt x="161925" y="161925"/>
                </a:lnTo>
                <a:lnTo>
                  <a:pt x="147638" y="147638"/>
                </a:lnTo>
                <a:lnTo>
                  <a:pt x="123825" y="161925"/>
                </a:lnTo>
                <a:lnTo>
                  <a:pt x="100013" y="133350"/>
                </a:lnTo>
                <a:lnTo>
                  <a:pt x="52388" y="123825"/>
                </a:lnTo>
                <a:lnTo>
                  <a:pt x="57150" y="80963"/>
                </a:lnTo>
                <a:lnTo>
                  <a:pt x="52388" y="66675"/>
                </a:lnTo>
                <a:lnTo>
                  <a:pt x="19050" y="57150"/>
                </a:lnTo>
                <a:lnTo>
                  <a:pt x="0" y="33338"/>
                </a:lnTo>
                <a:lnTo>
                  <a:pt x="42863" y="0"/>
                </a:lnTo>
                <a:lnTo>
                  <a:pt x="166688" y="28575"/>
                </a:lnTo>
                <a:lnTo>
                  <a:pt x="185738" y="14288"/>
                </a:lnTo>
                <a:lnTo>
                  <a:pt x="204788" y="4763"/>
                </a:lnTo>
                <a:lnTo>
                  <a:pt x="242888" y="38100"/>
                </a:lnTo>
                <a:lnTo>
                  <a:pt x="252413" y="23813"/>
                </a:lnTo>
                <a:lnTo>
                  <a:pt x="280988" y="23813"/>
                </a:lnTo>
                <a:lnTo>
                  <a:pt x="295275" y="23813"/>
                </a:lnTo>
                <a:lnTo>
                  <a:pt x="376238" y="133350"/>
                </a:lnTo>
                <a:lnTo>
                  <a:pt x="357188" y="157163"/>
                </a:lnTo>
                <a:lnTo>
                  <a:pt x="328613" y="142875"/>
                </a:lnTo>
                <a:lnTo>
                  <a:pt x="266700" y="157163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49" name="Freeform 348"/>
          <p:cNvSpPr/>
          <p:nvPr/>
        </p:nvSpPr>
        <p:spPr>
          <a:xfrm>
            <a:off x="4215335" y="4074056"/>
            <a:ext cx="311332" cy="153877"/>
          </a:xfrm>
          <a:custGeom>
            <a:avLst/>
            <a:gdLst>
              <a:gd name="connsiteX0" fmla="*/ 0 w 419100"/>
              <a:gd name="connsiteY0" fmla="*/ 0 h 209550"/>
              <a:gd name="connsiteX1" fmla="*/ 419100 w 419100"/>
              <a:gd name="connsiteY1" fmla="*/ 0 h 209550"/>
              <a:gd name="connsiteX2" fmla="*/ 414337 w 419100"/>
              <a:gd name="connsiteY2" fmla="*/ 209550 h 209550"/>
              <a:gd name="connsiteX3" fmla="*/ 4762 w 419100"/>
              <a:gd name="connsiteY3" fmla="*/ 209550 h 209550"/>
              <a:gd name="connsiteX4" fmla="*/ 0 w 4191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209550">
                <a:moveTo>
                  <a:pt x="0" y="0"/>
                </a:moveTo>
                <a:lnTo>
                  <a:pt x="419100" y="0"/>
                </a:lnTo>
                <a:lnTo>
                  <a:pt x="414337" y="209550"/>
                </a:lnTo>
                <a:lnTo>
                  <a:pt x="4762" y="20955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0" name="Freeform 349"/>
          <p:cNvSpPr/>
          <p:nvPr/>
        </p:nvSpPr>
        <p:spPr>
          <a:xfrm>
            <a:off x="4143764" y="3236679"/>
            <a:ext cx="189662" cy="189662"/>
          </a:xfrm>
          <a:custGeom>
            <a:avLst/>
            <a:gdLst>
              <a:gd name="connsiteX0" fmla="*/ 9525 w 252412"/>
              <a:gd name="connsiteY0" fmla="*/ 4762 h 252412"/>
              <a:gd name="connsiteX1" fmla="*/ 71437 w 252412"/>
              <a:gd name="connsiteY1" fmla="*/ 0 h 252412"/>
              <a:gd name="connsiteX2" fmla="*/ 252412 w 252412"/>
              <a:gd name="connsiteY2" fmla="*/ 9525 h 252412"/>
              <a:gd name="connsiteX3" fmla="*/ 247650 w 252412"/>
              <a:gd name="connsiteY3" fmla="*/ 252412 h 252412"/>
              <a:gd name="connsiteX4" fmla="*/ 0 w 252412"/>
              <a:gd name="connsiteY4" fmla="*/ 242887 h 252412"/>
              <a:gd name="connsiteX5" fmla="*/ 9525 w 252412"/>
              <a:gd name="connsiteY5" fmla="*/ 4762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412" h="252412">
                <a:moveTo>
                  <a:pt x="9525" y="4762"/>
                </a:moveTo>
                <a:lnTo>
                  <a:pt x="71437" y="0"/>
                </a:lnTo>
                <a:lnTo>
                  <a:pt x="252412" y="9525"/>
                </a:lnTo>
                <a:cubicBezTo>
                  <a:pt x="250825" y="90487"/>
                  <a:pt x="249237" y="171450"/>
                  <a:pt x="247650" y="252412"/>
                </a:cubicBezTo>
                <a:lnTo>
                  <a:pt x="0" y="242887"/>
                </a:lnTo>
                <a:lnTo>
                  <a:pt x="9525" y="4762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1" name="Freeform 350"/>
          <p:cNvSpPr/>
          <p:nvPr/>
        </p:nvSpPr>
        <p:spPr>
          <a:xfrm>
            <a:off x="4915535" y="5969487"/>
            <a:ext cx="300597" cy="205169"/>
          </a:xfrm>
          <a:custGeom>
            <a:avLst/>
            <a:gdLst>
              <a:gd name="connsiteX0" fmla="*/ 285750 w 400050"/>
              <a:gd name="connsiteY0" fmla="*/ 273050 h 273050"/>
              <a:gd name="connsiteX1" fmla="*/ 285750 w 400050"/>
              <a:gd name="connsiteY1" fmla="*/ 273050 h 273050"/>
              <a:gd name="connsiteX2" fmla="*/ 203200 w 400050"/>
              <a:gd name="connsiteY2" fmla="*/ 241300 h 273050"/>
              <a:gd name="connsiteX3" fmla="*/ 165100 w 400050"/>
              <a:gd name="connsiteY3" fmla="*/ 222250 h 273050"/>
              <a:gd name="connsiteX4" fmla="*/ 101600 w 400050"/>
              <a:gd name="connsiteY4" fmla="*/ 203200 h 273050"/>
              <a:gd name="connsiteX5" fmla="*/ 44450 w 400050"/>
              <a:gd name="connsiteY5" fmla="*/ 196850 h 273050"/>
              <a:gd name="connsiteX6" fmla="*/ 44450 w 400050"/>
              <a:gd name="connsiteY6" fmla="*/ 177800 h 273050"/>
              <a:gd name="connsiteX7" fmla="*/ 31750 w 400050"/>
              <a:gd name="connsiteY7" fmla="*/ 146050 h 273050"/>
              <a:gd name="connsiteX8" fmla="*/ 6350 w 400050"/>
              <a:gd name="connsiteY8" fmla="*/ 127000 h 273050"/>
              <a:gd name="connsiteX9" fmla="*/ 0 w 400050"/>
              <a:gd name="connsiteY9" fmla="*/ 107950 h 273050"/>
              <a:gd name="connsiteX10" fmla="*/ 63500 w 400050"/>
              <a:gd name="connsiteY10" fmla="*/ 63500 h 273050"/>
              <a:gd name="connsiteX11" fmla="*/ 88900 w 400050"/>
              <a:gd name="connsiteY11" fmla="*/ 0 h 273050"/>
              <a:gd name="connsiteX12" fmla="*/ 400050 w 400050"/>
              <a:gd name="connsiteY12" fmla="*/ 6350 h 273050"/>
              <a:gd name="connsiteX13" fmla="*/ 285750 w 400050"/>
              <a:gd name="connsiteY13" fmla="*/ 27305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0050" h="273050">
                <a:moveTo>
                  <a:pt x="285750" y="273050"/>
                </a:moveTo>
                <a:lnTo>
                  <a:pt x="285750" y="273050"/>
                </a:lnTo>
                <a:lnTo>
                  <a:pt x="203200" y="241300"/>
                </a:lnTo>
                <a:lnTo>
                  <a:pt x="165100" y="222250"/>
                </a:lnTo>
                <a:lnTo>
                  <a:pt x="101600" y="203200"/>
                </a:lnTo>
                <a:lnTo>
                  <a:pt x="44450" y="196850"/>
                </a:lnTo>
                <a:lnTo>
                  <a:pt x="44450" y="177800"/>
                </a:lnTo>
                <a:lnTo>
                  <a:pt x="31750" y="146050"/>
                </a:lnTo>
                <a:lnTo>
                  <a:pt x="6350" y="127000"/>
                </a:lnTo>
                <a:lnTo>
                  <a:pt x="0" y="107950"/>
                </a:lnTo>
                <a:lnTo>
                  <a:pt x="63500" y="63500"/>
                </a:lnTo>
                <a:lnTo>
                  <a:pt x="88900" y="0"/>
                </a:lnTo>
                <a:lnTo>
                  <a:pt x="400050" y="6350"/>
                </a:lnTo>
                <a:lnTo>
                  <a:pt x="285750" y="27305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2" name="Freeform 351"/>
          <p:cNvSpPr/>
          <p:nvPr/>
        </p:nvSpPr>
        <p:spPr>
          <a:xfrm>
            <a:off x="3859867" y="2454172"/>
            <a:ext cx="180119" cy="181312"/>
          </a:xfrm>
          <a:custGeom>
            <a:avLst/>
            <a:gdLst>
              <a:gd name="connsiteX0" fmla="*/ 14287 w 257175"/>
              <a:gd name="connsiteY0" fmla="*/ 4762 h 247650"/>
              <a:gd name="connsiteX1" fmla="*/ 0 w 257175"/>
              <a:gd name="connsiteY1" fmla="*/ 247650 h 247650"/>
              <a:gd name="connsiteX2" fmla="*/ 257175 w 257175"/>
              <a:gd name="connsiteY2" fmla="*/ 247650 h 247650"/>
              <a:gd name="connsiteX3" fmla="*/ 257175 w 257175"/>
              <a:gd name="connsiteY3" fmla="*/ 14287 h 247650"/>
              <a:gd name="connsiteX4" fmla="*/ 257175 w 257175"/>
              <a:gd name="connsiteY4" fmla="*/ 0 h 247650"/>
              <a:gd name="connsiteX5" fmla="*/ 14287 w 257175"/>
              <a:gd name="connsiteY5" fmla="*/ 4762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7175" h="247650">
                <a:moveTo>
                  <a:pt x="14287" y="4762"/>
                </a:moveTo>
                <a:lnTo>
                  <a:pt x="0" y="247650"/>
                </a:lnTo>
                <a:lnTo>
                  <a:pt x="257175" y="247650"/>
                </a:lnTo>
                <a:lnTo>
                  <a:pt x="257175" y="14287"/>
                </a:lnTo>
                <a:lnTo>
                  <a:pt x="257175" y="0"/>
                </a:lnTo>
                <a:lnTo>
                  <a:pt x="14287" y="4762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3" name="Freeform 352"/>
          <p:cNvSpPr/>
          <p:nvPr/>
        </p:nvSpPr>
        <p:spPr>
          <a:xfrm>
            <a:off x="4539789" y="5345629"/>
            <a:ext cx="500995" cy="403182"/>
          </a:xfrm>
          <a:custGeom>
            <a:avLst/>
            <a:gdLst>
              <a:gd name="connsiteX0" fmla="*/ 0 w 666750"/>
              <a:gd name="connsiteY0" fmla="*/ 0 h 535782"/>
              <a:gd name="connsiteX1" fmla="*/ 357187 w 666750"/>
              <a:gd name="connsiteY1" fmla="*/ 2382 h 535782"/>
              <a:gd name="connsiteX2" fmla="*/ 359569 w 666750"/>
              <a:gd name="connsiteY2" fmla="*/ 97632 h 535782"/>
              <a:gd name="connsiteX3" fmla="*/ 659606 w 666750"/>
              <a:gd name="connsiteY3" fmla="*/ 88107 h 535782"/>
              <a:gd name="connsiteX4" fmla="*/ 666750 w 666750"/>
              <a:gd name="connsiteY4" fmla="*/ 535782 h 535782"/>
              <a:gd name="connsiteX5" fmla="*/ 392906 w 666750"/>
              <a:gd name="connsiteY5" fmla="*/ 535782 h 535782"/>
              <a:gd name="connsiteX6" fmla="*/ 376237 w 666750"/>
              <a:gd name="connsiteY6" fmla="*/ 516732 h 535782"/>
              <a:gd name="connsiteX7" fmla="*/ 342900 w 666750"/>
              <a:gd name="connsiteY7" fmla="*/ 531019 h 535782"/>
              <a:gd name="connsiteX8" fmla="*/ 314325 w 666750"/>
              <a:gd name="connsiteY8" fmla="*/ 500063 h 535782"/>
              <a:gd name="connsiteX9" fmla="*/ 328612 w 666750"/>
              <a:gd name="connsiteY9" fmla="*/ 471488 h 535782"/>
              <a:gd name="connsiteX10" fmla="*/ 326231 w 666750"/>
              <a:gd name="connsiteY10" fmla="*/ 438150 h 535782"/>
              <a:gd name="connsiteX11" fmla="*/ 330994 w 666750"/>
              <a:gd name="connsiteY11" fmla="*/ 411957 h 535782"/>
              <a:gd name="connsiteX12" fmla="*/ 314325 w 666750"/>
              <a:gd name="connsiteY12" fmla="*/ 390525 h 535782"/>
              <a:gd name="connsiteX13" fmla="*/ 309562 w 666750"/>
              <a:gd name="connsiteY13" fmla="*/ 371475 h 535782"/>
              <a:gd name="connsiteX14" fmla="*/ 295275 w 666750"/>
              <a:gd name="connsiteY14" fmla="*/ 340519 h 535782"/>
              <a:gd name="connsiteX15" fmla="*/ 273844 w 666750"/>
              <a:gd name="connsiteY15" fmla="*/ 323850 h 535782"/>
              <a:gd name="connsiteX16" fmla="*/ 254794 w 666750"/>
              <a:gd name="connsiteY16" fmla="*/ 309563 h 535782"/>
              <a:gd name="connsiteX17" fmla="*/ 230981 w 666750"/>
              <a:gd name="connsiteY17" fmla="*/ 304800 h 535782"/>
              <a:gd name="connsiteX18" fmla="*/ 197644 w 666750"/>
              <a:gd name="connsiteY18" fmla="*/ 297657 h 535782"/>
              <a:gd name="connsiteX19" fmla="*/ 178594 w 666750"/>
              <a:gd name="connsiteY19" fmla="*/ 271463 h 535782"/>
              <a:gd name="connsiteX20" fmla="*/ 157162 w 666750"/>
              <a:gd name="connsiteY20" fmla="*/ 240507 h 535782"/>
              <a:gd name="connsiteX21" fmla="*/ 133350 w 666750"/>
              <a:gd name="connsiteY21" fmla="*/ 230982 h 535782"/>
              <a:gd name="connsiteX22" fmla="*/ 119062 w 666750"/>
              <a:gd name="connsiteY22" fmla="*/ 202407 h 535782"/>
              <a:gd name="connsiteX23" fmla="*/ 114300 w 666750"/>
              <a:gd name="connsiteY23" fmla="*/ 183357 h 535782"/>
              <a:gd name="connsiteX24" fmla="*/ 114300 w 666750"/>
              <a:gd name="connsiteY24" fmla="*/ 161925 h 535782"/>
              <a:gd name="connsiteX25" fmla="*/ 97631 w 666750"/>
              <a:gd name="connsiteY25" fmla="*/ 147638 h 535782"/>
              <a:gd name="connsiteX26" fmla="*/ 95250 w 666750"/>
              <a:gd name="connsiteY26" fmla="*/ 128588 h 535782"/>
              <a:gd name="connsiteX27" fmla="*/ 88106 w 666750"/>
              <a:gd name="connsiteY27" fmla="*/ 109538 h 535782"/>
              <a:gd name="connsiteX28" fmla="*/ 61912 w 666750"/>
              <a:gd name="connsiteY28" fmla="*/ 102394 h 535782"/>
              <a:gd name="connsiteX29" fmla="*/ 57150 w 666750"/>
              <a:gd name="connsiteY29" fmla="*/ 71438 h 535782"/>
              <a:gd name="connsiteX30" fmla="*/ 42862 w 666750"/>
              <a:gd name="connsiteY30" fmla="*/ 52388 h 535782"/>
              <a:gd name="connsiteX31" fmla="*/ 0 w 666750"/>
              <a:gd name="connsiteY31" fmla="*/ 0 h 5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66750" h="535782">
                <a:moveTo>
                  <a:pt x="0" y="0"/>
                </a:moveTo>
                <a:lnTo>
                  <a:pt x="357187" y="2382"/>
                </a:lnTo>
                <a:lnTo>
                  <a:pt x="359569" y="97632"/>
                </a:lnTo>
                <a:lnTo>
                  <a:pt x="659606" y="88107"/>
                </a:lnTo>
                <a:lnTo>
                  <a:pt x="666750" y="535782"/>
                </a:lnTo>
                <a:lnTo>
                  <a:pt x="392906" y="535782"/>
                </a:lnTo>
                <a:lnTo>
                  <a:pt x="376237" y="516732"/>
                </a:lnTo>
                <a:lnTo>
                  <a:pt x="342900" y="531019"/>
                </a:lnTo>
                <a:lnTo>
                  <a:pt x="314325" y="500063"/>
                </a:lnTo>
                <a:lnTo>
                  <a:pt x="328612" y="471488"/>
                </a:lnTo>
                <a:lnTo>
                  <a:pt x="326231" y="438150"/>
                </a:lnTo>
                <a:lnTo>
                  <a:pt x="330994" y="411957"/>
                </a:lnTo>
                <a:lnTo>
                  <a:pt x="314325" y="390525"/>
                </a:lnTo>
                <a:lnTo>
                  <a:pt x="309562" y="371475"/>
                </a:lnTo>
                <a:lnTo>
                  <a:pt x="295275" y="340519"/>
                </a:lnTo>
                <a:lnTo>
                  <a:pt x="273844" y="323850"/>
                </a:lnTo>
                <a:lnTo>
                  <a:pt x="254794" y="309563"/>
                </a:lnTo>
                <a:lnTo>
                  <a:pt x="230981" y="304800"/>
                </a:lnTo>
                <a:lnTo>
                  <a:pt x="197644" y="297657"/>
                </a:lnTo>
                <a:lnTo>
                  <a:pt x="178594" y="271463"/>
                </a:lnTo>
                <a:lnTo>
                  <a:pt x="157162" y="240507"/>
                </a:lnTo>
                <a:lnTo>
                  <a:pt x="133350" y="230982"/>
                </a:lnTo>
                <a:lnTo>
                  <a:pt x="119062" y="202407"/>
                </a:lnTo>
                <a:lnTo>
                  <a:pt x="114300" y="183357"/>
                </a:lnTo>
                <a:lnTo>
                  <a:pt x="114300" y="161925"/>
                </a:lnTo>
                <a:lnTo>
                  <a:pt x="97631" y="147638"/>
                </a:lnTo>
                <a:lnTo>
                  <a:pt x="95250" y="128588"/>
                </a:lnTo>
                <a:lnTo>
                  <a:pt x="88106" y="109538"/>
                </a:lnTo>
                <a:lnTo>
                  <a:pt x="61912" y="102394"/>
                </a:lnTo>
                <a:lnTo>
                  <a:pt x="57150" y="71438"/>
                </a:lnTo>
                <a:lnTo>
                  <a:pt x="42862" y="52388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4" name="Freeform 353"/>
          <p:cNvSpPr/>
          <p:nvPr/>
        </p:nvSpPr>
        <p:spPr>
          <a:xfrm>
            <a:off x="4775972" y="2614014"/>
            <a:ext cx="188470" cy="239761"/>
          </a:xfrm>
          <a:custGeom>
            <a:avLst/>
            <a:gdLst>
              <a:gd name="connsiteX0" fmla="*/ 250031 w 252412"/>
              <a:gd name="connsiteY0" fmla="*/ 319087 h 319087"/>
              <a:gd name="connsiteX1" fmla="*/ 0 w 252412"/>
              <a:gd name="connsiteY1" fmla="*/ 319087 h 319087"/>
              <a:gd name="connsiteX2" fmla="*/ 0 w 252412"/>
              <a:gd name="connsiteY2" fmla="*/ 23812 h 319087"/>
              <a:gd name="connsiteX3" fmla="*/ 26194 w 252412"/>
              <a:gd name="connsiteY3" fmla="*/ 26193 h 319087"/>
              <a:gd name="connsiteX4" fmla="*/ 59531 w 252412"/>
              <a:gd name="connsiteY4" fmla="*/ 0 h 319087"/>
              <a:gd name="connsiteX5" fmla="*/ 80962 w 252412"/>
              <a:gd name="connsiteY5" fmla="*/ 7143 h 319087"/>
              <a:gd name="connsiteX6" fmla="*/ 109537 w 252412"/>
              <a:gd name="connsiteY6" fmla="*/ 40481 h 319087"/>
              <a:gd name="connsiteX7" fmla="*/ 116681 w 252412"/>
              <a:gd name="connsiteY7" fmla="*/ 78581 h 319087"/>
              <a:gd name="connsiteX8" fmla="*/ 123825 w 252412"/>
              <a:gd name="connsiteY8" fmla="*/ 109537 h 319087"/>
              <a:gd name="connsiteX9" fmla="*/ 135731 w 252412"/>
              <a:gd name="connsiteY9" fmla="*/ 123825 h 319087"/>
              <a:gd name="connsiteX10" fmla="*/ 173831 w 252412"/>
              <a:gd name="connsiteY10" fmla="*/ 130968 h 319087"/>
              <a:gd name="connsiteX11" fmla="*/ 202406 w 252412"/>
              <a:gd name="connsiteY11" fmla="*/ 126206 h 319087"/>
              <a:gd name="connsiteX12" fmla="*/ 219075 w 252412"/>
              <a:gd name="connsiteY12" fmla="*/ 130968 h 319087"/>
              <a:gd name="connsiteX13" fmla="*/ 252412 w 252412"/>
              <a:gd name="connsiteY13" fmla="*/ 128587 h 319087"/>
              <a:gd name="connsiteX14" fmla="*/ 250031 w 252412"/>
              <a:gd name="connsiteY1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2412" h="319087">
                <a:moveTo>
                  <a:pt x="250031" y="319087"/>
                </a:moveTo>
                <a:lnTo>
                  <a:pt x="0" y="319087"/>
                </a:lnTo>
                <a:lnTo>
                  <a:pt x="0" y="23812"/>
                </a:lnTo>
                <a:lnTo>
                  <a:pt x="26194" y="26193"/>
                </a:lnTo>
                <a:lnTo>
                  <a:pt x="59531" y="0"/>
                </a:lnTo>
                <a:lnTo>
                  <a:pt x="80962" y="7143"/>
                </a:lnTo>
                <a:lnTo>
                  <a:pt x="109537" y="40481"/>
                </a:lnTo>
                <a:lnTo>
                  <a:pt x="116681" y="78581"/>
                </a:lnTo>
                <a:lnTo>
                  <a:pt x="123825" y="109537"/>
                </a:lnTo>
                <a:lnTo>
                  <a:pt x="135731" y="123825"/>
                </a:lnTo>
                <a:lnTo>
                  <a:pt x="173831" y="130968"/>
                </a:lnTo>
                <a:lnTo>
                  <a:pt x="202406" y="126206"/>
                </a:lnTo>
                <a:lnTo>
                  <a:pt x="219075" y="130968"/>
                </a:lnTo>
                <a:lnTo>
                  <a:pt x="252412" y="128587"/>
                </a:lnTo>
                <a:cubicBezTo>
                  <a:pt x="251618" y="190500"/>
                  <a:pt x="250825" y="252412"/>
                  <a:pt x="250031" y="319087"/>
                </a:cubicBez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5" name="Freeform 354"/>
          <p:cNvSpPr/>
          <p:nvPr/>
        </p:nvSpPr>
        <p:spPr>
          <a:xfrm>
            <a:off x="5360466" y="6044636"/>
            <a:ext cx="229026" cy="124056"/>
          </a:xfrm>
          <a:custGeom>
            <a:avLst/>
            <a:gdLst>
              <a:gd name="connsiteX0" fmla="*/ 35718 w 304800"/>
              <a:gd name="connsiteY0" fmla="*/ 0 h 166687"/>
              <a:gd name="connsiteX1" fmla="*/ 0 w 304800"/>
              <a:gd name="connsiteY1" fmla="*/ 83344 h 166687"/>
              <a:gd name="connsiteX2" fmla="*/ 83343 w 304800"/>
              <a:gd name="connsiteY2" fmla="*/ 97631 h 166687"/>
              <a:gd name="connsiteX3" fmla="*/ 83343 w 304800"/>
              <a:gd name="connsiteY3" fmla="*/ 142875 h 166687"/>
              <a:gd name="connsiteX4" fmla="*/ 254793 w 304800"/>
              <a:gd name="connsiteY4" fmla="*/ 166687 h 166687"/>
              <a:gd name="connsiteX5" fmla="*/ 269081 w 304800"/>
              <a:gd name="connsiteY5" fmla="*/ 152400 h 166687"/>
              <a:gd name="connsiteX6" fmla="*/ 304800 w 304800"/>
              <a:gd name="connsiteY6" fmla="*/ 150019 h 166687"/>
              <a:gd name="connsiteX7" fmla="*/ 283368 w 304800"/>
              <a:gd name="connsiteY7" fmla="*/ 119062 h 166687"/>
              <a:gd name="connsiteX8" fmla="*/ 276225 w 304800"/>
              <a:gd name="connsiteY8" fmla="*/ 107156 h 166687"/>
              <a:gd name="connsiteX9" fmla="*/ 261937 w 304800"/>
              <a:gd name="connsiteY9" fmla="*/ 90487 h 166687"/>
              <a:gd name="connsiteX10" fmla="*/ 261937 w 304800"/>
              <a:gd name="connsiteY10" fmla="*/ 78581 h 166687"/>
              <a:gd name="connsiteX11" fmla="*/ 254793 w 304800"/>
              <a:gd name="connsiteY11" fmla="*/ 50006 h 166687"/>
              <a:gd name="connsiteX12" fmla="*/ 280987 w 304800"/>
              <a:gd name="connsiteY12" fmla="*/ 33337 h 166687"/>
              <a:gd name="connsiteX13" fmla="*/ 280987 w 304800"/>
              <a:gd name="connsiteY13" fmla="*/ 2381 h 166687"/>
              <a:gd name="connsiteX14" fmla="*/ 35718 w 304800"/>
              <a:gd name="connsiteY14" fmla="*/ 0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800" h="166687">
                <a:moveTo>
                  <a:pt x="35718" y="0"/>
                </a:moveTo>
                <a:lnTo>
                  <a:pt x="0" y="83344"/>
                </a:lnTo>
                <a:lnTo>
                  <a:pt x="83343" y="97631"/>
                </a:lnTo>
                <a:lnTo>
                  <a:pt x="83343" y="142875"/>
                </a:lnTo>
                <a:lnTo>
                  <a:pt x="254793" y="166687"/>
                </a:lnTo>
                <a:lnTo>
                  <a:pt x="269081" y="152400"/>
                </a:lnTo>
                <a:lnTo>
                  <a:pt x="304800" y="150019"/>
                </a:lnTo>
                <a:lnTo>
                  <a:pt x="283368" y="119062"/>
                </a:lnTo>
                <a:lnTo>
                  <a:pt x="276225" y="107156"/>
                </a:lnTo>
                <a:lnTo>
                  <a:pt x="261937" y="90487"/>
                </a:lnTo>
                <a:lnTo>
                  <a:pt x="261937" y="78581"/>
                </a:lnTo>
                <a:lnTo>
                  <a:pt x="254793" y="50006"/>
                </a:lnTo>
                <a:lnTo>
                  <a:pt x="280987" y="33337"/>
                </a:lnTo>
                <a:lnTo>
                  <a:pt x="280987" y="2381"/>
                </a:lnTo>
                <a:lnTo>
                  <a:pt x="35718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6" name="Text Box 85"/>
          <p:cNvSpPr txBox="1">
            <a:spLocks noChangeArrowheads="1"/>
          </p:cNvSpPr>
          <p:nvPr/>
        </p:nvSpPr>
        <p:spPr bwMode="auto">
          <a:xfrm>
            <a:off x="2750521" y="3819496"/>
            <a:ext cx="54053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 Retired</a:t>
            </a:r>
          </a:p>
        </p:txBody>
      </p:sp>
      <p:sp>
        <p:nvSpPr>
          <p:cNvPr id="357" name="Multiply 356"/>
          <p:cNvSpPr/>
          <p:nvPr/>
        </p:nvSpPr>
        <p:spPr>
          <a:xfrm>
            <a:off x="2739785" y="3873658"/>
            <a:ext cx="82307" cy="82306"/>
          </a:xfrm>
          <a:prstGeom prst="mathMultiply">
            <a:avLst>
              <a:gd name="adj1" fmla="val 11473"/>
            </a:avLst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58" name="Text Box 85"/>
          <p:cNvSpPr txBox="1">
            <a:spLocks noChangeArrowheads="1"/>
          </p:cNvSpPr>
          <p:nvPr/>
        </p:nvSpPr>
        <p:spPr bwMode="auto">
          <a:xfrm>
            <a:off x="2816127" y="4133214"/>
            <a:ext cx="54053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latinLnBrk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맑은 고딕" panose="020B0503020000020004" pitchFamily="34" charset="-127"/>
              </a:defRPr>
            </a:lvl1pPr>
            <a:lvl2pPr marL="742950" indent="-28575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34" charset="-127"/>
              </a:defRPr>
            </a:lvl2pPr>
            <a:lvl3pPr marL="11430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맑은 고딕" panose="020B0503020000020004" pitchFamily="34" charset="-127"/>
              </a:defRPr>
            </a:lvl3pPr>
            <a:lvl4pPr marL="16002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4pPr>
            <a:lvl5pPr marL="2057400" indent="-228600" latinLnBrk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34" charset="-127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 Retired</a:t>
            </a:r>
          </a:p>
        </p:txBody>
      </p:sp>
      <p:sp>
        <p:nvSpPr>
          <p:cNvPr id="359" name="Multiply 358"/>
          <p:cNvSpPr/>
          <p:nvPr/>
        </p:nvSpPr>
        <p:spPr>
          <a:xfrm>
            <a:off x="2805392" y="4187376"/>
            <a:ext cx="82306" cy="82307"/>
          </a:xfrm>
          <a:prstGeom prst="mathMultiply">
            <a:avLst>
              <a:gd name="adj1" fmla="val 11473"/>
            </a:avLst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0" name="Freeform 359"/>
          <p:cNvSpPr/>
          <p:nvPr/>
        </p:nvSpPr>
        <p:spPr>
          <a:xfrm>
            <a:off x="5385516" y="5441057"/>
            <a:ext cx="237377" cy="171770"/>
          </a:xfrm>
          <a:custGeom>
            <a:avLst/>
            <a:gdLst>
              <a:gd name="connsiteX0" fmla="*/ 295275 w 316706"/>
              <a:gd name="connsiteY0" fmla="*/ 226218 h 233362"/>
              <a:gd name="connsiteX1" fmla="*/ 50006 w 316706"/>
              <a:gd name="connsiteY1" fmla="*/ 233362 h 233362"/>
              <a:gd name="connsiteX2" fmla="*/ 28575 w 316706"/>
              <a:gd name="connsiteY2" fmla="*/ 200025 h 233362"/>
              <a:gd name="connsiteX3" fmla="*/ 7144 w 316706"/>
              <a:gd name="connsiteY3" fmla="*/ 197643 h 233362"/>
              <a:gd name="connsiteX4" fmla="*/ 2381 w 316706"/>
              <a:gd name="connsiteY4" fmla="*/ 192881 h 233362"/>
              <a:gd name="connsiteX5" fmla="*/ 0 w 316706"/>
              <a:gd name="connsiteY5" fmla="*/ 54768 h 233362"/>
              <a:gd name="connsiteX6" fmla="*/ 54769 w 316706"/>
              <a:gd name="connsiteY6" fmla="*/ 0 h 233362"/>
              <a:gd name="connsiteX7" fmla="*/ 54769 w 316706"/>
              <a:gd name="connsiteY7" fmla="*/ 23812 h 233362"/>
              <a:gd name="connsiteX8" fmla="*/ 69056 w 316706"/>
              <a:gd name="connsiteY8" fmla="*/ 19050 h 233362"/>
              <a:gd name="connsiteX9" fmla="*/ 100013 w 316706"/>
              <a:gd name="connsiteY9" fmla="*/ 38100 h 233362"/>
              <a:gd name="connsiteX10" fmla="*/ 111919 w 316706"/>
              <a:gd name="connsiteY10" fmla="*/ 35718 h 233362"/>
              <a:gd name="connsiteX11" fmla="*/ 133350 w 316706"/>
              <a:gd name="connsiteY11" fmla="*/ 59531 h 233362"/>
              <a:gd name="connsiteX12" fmla="*/ 147638 w 316706"/>
              <a:gd name="connsiteY12" fmla="*/ 64293 h 233362"/>
              <a:gd name="connsiteX13" fmla="*/ 157163 w 316706"/>
              <a:gd name="connsiteY13" fmla="*/ 50006 h 233362"/>
              <a:gd name="connsiteX14" fmla="*/ 171450 w 316706"/>
              <a:gd name="connsiteY14" fmla="*/ 64293 h 233362"/>
              <a:gd name="connsiteX15" fmla="*/ 188119 w 316706"/>
              <a:gd name="connsiteY15" fmla="*/ 66675 h 233362"/>
              <a:gd name="connsiteX16" fmla="*/ 221456 w 316706"/>
              <a:gd name="connsiteY16" fmla="*/ 73818 h 233362"/>
              <a:gd name="connsiteX17" fmla="*/ 230981 w 316706"/>
              <a:gd name="connsiteY17" fmla="*/ 64293 h 233362"/>
              <a:gd name="connsiteX18" fmla="*/ 245269 w 316706"/>
              <a:gd name="connsiteY18" fmla="*/ 59531 h 233362"/>
              <a:gd name="connsiteX19" fmla="*/ 266700 w 316706"/>
              <a:gd name="connsiteY19" fmla="*/ 59531 h 233362"/>
              <a:gd name="connsiteX20" fmla="*/ 254794 w 316706"/>
              <a:gd name="connsiteY20" fmla="*/ 95250 h 233362"/>
              <a:gd name="connsiteX21" fmla="*/ 259556 w 316706"/>
              <a:gd name="connsiteY21" fmla="*/ 121443 h 233362"/>
              <a:gd name="connsiteX22" fmla="*/ 271463 w 316706"/>
              <a:gd name="connsiteY22" fmla="*/ 140493 h 233362"/>
              <a:gd name="connsiteX23" fmla="*/ 283369 w 316706"/>
              <a:gd name="connsiteY23" fmla="*/ 154781 h 233362"/>
              <a:gd name="connsiteX24" fmla="*/ 300038 w 316706"/>
              <a:gd name="connsiteY24" fmla="*/ 161925 h 233362"/>
              <a:gd name="connsiteX25" fmla="*/ 316706 w 316706"/>
              <a:gd name="connsiteY25" fmla="*/ 169068 h 233362"/>
              <a:gd name="connsiteX26" fmla="*/ 295275 w 316706"/>
              <a:gd name="connsiteY26" fmla="*/ 226218 h 23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6706" h="233362">
                <a:moveTo>
                  <a:pt x="295275" y="226218"/>
                </a:moveTo>
                <a:lnTo>
                  <a:pt x="50006" y="233362"/>
                </a:lnTo>
                <a:lnTo>
                  <a:pt x="28575" y="200025"/>
                </a:lnTo>
                <a:lnTo>
                  <a:pt x="7144" y="197643"/>
                </a:lnTo>
                <a:lnTo>
                  <a:pt x="2381" y="192881"/>
                </a:lnTo>
                <a:cubicBezTo>
                  <a:pt x="1587" y="146843"/>
                  <a:pt x="794" y="100806"/>
                  <a:pt x="0" y="54768"/>
                </a:cubicBezTo>
                <a:lnTo>
                  <a:pt x="54769" y="0"/>
                </a:lnTo>
                <a:lnTo>
                  <a:pt x="54769" y="23812"/>
                </a:lnTo>
                <a:lnTo>
                  <a:pt x="69056" y="19050"/>
                </a:lnTo>
                <a:lnTo>
                  <a:pt x="100013" y="38100"/>
                </a:lnTo>
                <a:lnTo>
                  <a:pt x="111919" y="35718"/>
                </a:lnTo>
                <a:lnTo>
                  <a:pt x="133350" y="59531"/>
                </a:lnTo>
                <a:lnTo>
                  <a:pt x="147638" y="64293"/>
                </a:lnTo>
                <a:lnTo>
                  <a:pt x="157163" y="50006"/>
                </a:lnTo>
                <a:lnTo>
                  <a:pt x="171450" y="64293"/>
                </a:lnTo>
                <a:lnTo>
                  <a:pt x="188119" y="66675"/>
                </a:lnTo>
                <a:lnTo>
                  <a:pt x="221456" y="73818"/>
                </a:lnTo>
                <a:lnTo>
                  <a:pt x="230981" y="64293"/>
                </a:lnTo>
                <a:lnTo>
                  <a:pt x="245269" y="59531"/>
                </a:lnTo>
                <a:lnTo>
                  <a:pt x="266700" y="59531"/>
                </a:lnTo>
                <a:lnTo>
                  <a:pt x="254794" y="95250"/>
                </a:lnTo>
                <a:lnTo>
                  <a:pt x="259556" y="121443"/>
                </a:lnTo>
                <a:lnTo>
                  <a:pt x="271463" y="140493"/>
                </a:lnTo>
                <a:lnTo>
                  <a:pt x="283369" y="154781"/>
                </a:lnTo>
                <a:lnTo>
                  <a:pt x="300038" y="161925"/>
                </a:lnTo>
                <a:lnTo>
                  <a:pt x="316706" y="169068"/>
                </a:lnTo>
                <a:lnTo>
                  <a:pt x="295275" y="226218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1" name="Freeform 360"/>
          <p:cNvSpPr/>
          <p:nvPr/>
        </p:nvSpPr>
        <p:spPr>
          <a:xfrm>
            <a:off x="5385516" y="5530520"/>
            <a:ext cx="239762" cy="78728"/>
          </a:xfrm>
          <a:custGeom>
            <a:avLst/>
            <a:gdLst>
              <a:gd name="connsiteX0" fmla="*/ 0 w 319088"/>
              <a:gd name="connsiteY0" fmla="*/ 4763 h 114300"/>
              <a:gd name="connsiteX1" fmla="*/ 0 w 319088"/>
              <a:gd name="connsiteY1" fmla="*/ 76200 h 114300"/>
              <a:gd name="connsiteX2" fmla="*/ 28575 w 319088"/>
              <a:gd name="connsiteY2" fmla="*/ 80963 h 114300"/>
              <a:gd name="connsiteX3" fmla="*/ 52388 w 319088"/>
              <a:gd name="connsiteY3" fmla="*/ 114300 h 114300"/>
              <a:gd name="connsiteX4" fmla="*/ 295275 w 319088"/>
              <a:gd name="connsiteY4" fmla="*/ 114300 h 114300"/>
              <a:gd name="connsiteX5" fmla="*/ 319088 w 319088"/>
              <a:gd name="connsiteY5" fmla="*/ 52388 h 114300"/>
              <a:gd name="connsiteX6" fmla="*/ 280988 w 319088"/>
              <a:gd name="connsiteY6" fmla="*/ 23813 h 114300"/>
              <a:gd name="connsiteX7" fmla="*/ 257175 w 319088"/>
              <a:gd name="connsiteY7" fmla="*/ 0 h 114300"/>
              <a:gd name="connsiteX8" fmla="*/ 0 w 319088"/>
              <a:gd name="connsiteY8" fmla="*/ 4763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088" h="114300">
                <a:moveTo>
                  <a:pt x="0" y="4763"/>
                </a:moveTo>
                <a:lnTo>
                  <a:pt x="0" y="76200"/>
                </a:lnTo>
                <a:lnTo>
                  <a:pt x="28575" y="80963"/>
                </a:lnTo>
                <a:lnTo>
                  <a:pt x="52388" y="114300"/>
                </a:lnTo>
                <a:lnTo>
                  <a:pt x="295275" y="114300"/>
                </a:lnTo>
                <a:lnTo>
                  <a:pt x="319088" y="52388"/>
                </a:lnTo>
                <a:lnTo>
                  <a:pt x="280988" y="23813"/>
                </a:lnTo>
                <a:lnTo>
                  <a:pt x="257175" y="0"/>
                </a:lnTo>
                <a:lnTo>
                  <a:pt x="0" y="4763"/>
                </a:lnTo>
                <a:close/>
              </a:path>
            </a:pathLst>
          </a:custGeom>
          <a:solidFill>
            <a:srgbClr val="FFFF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2" name="Freeform 361"/>
          <p:cNvSpPr/>
          <p:nvPr/>
        </p:nvSpPr>
        <p:spPr>
          <a:xfrm rot="159895">
            <a:off x="3476964" y="2627135"/>
            <a:ext cx="137178" cy="211134"/>
          </a:xfrm>
          <a:custGeom>
            <a:avLst/>
            <a:gdLst>
              <a:gd name="connsiteX0" fmla="*/ 0 w 198120"/>
              <a:gd name="connsiteY0" fmla="*/ 0 h 281940"/>
              <a:gd name="connsiteX1" fmla="*/ 190500 w 198120"/>
              <a:gd name="connsiteY1" fmla="*/ 15240 h 281940"/>
              <a:gd name="connsiteX2" fmla="*/ 198120 w 198120"/>
              <a:gd name="connsiteY2" fmla="*/ 281940 h 281940"/>
              <a:gd name="connsiteX3" fmla="*/ 0 w 198120"/>
              <a:gd name="connsiteY3" fmla="*/ 274320 h 281940"/>
              <a:gd name="connsiteX4" fmla="*/ 0 w 198120"/>
              <a:gd name="connsiteY4" fmla="*/ 0 h 28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" h="281940">
                <a:moveTo>
                  <a:pt x="0" y="0"/>
                </a:moveTo>
                <a:lnTo>
                  <a:pt x="190500" y="15240"/>
                </a:lnTo>
                <a:lnTo>
                  <a:pt x="198120" y="281940"/>
                </a:lnTo>
                <a:lnTo>
                  <a:pt x="0" y="274320"/>
                </a:lnTo>
                <a:lnTo>
                  <a:pt x="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3" name="Freeform 362"/>
          <p:cNvSpPr/>
          <p:nvPr/>
        </p:nvSpPr>
        <p:spPr>
          <a:xfrm>
            <a:off x="3667819" y="2448208"/>
            <a:ext cx="177734" cy="177734"/>
          </a:xfrm>
          <a:custGeom>
            <a:avLst/>
            <a:gdLst>
              <a:gd name="connsiteX0" fmla="*/ 6350 w 241300"/>
              <a:gd name="connsiteY0" fmla="*/ 0 h 234950"/>
              <a:gd name="connsiteX1" fmla="*/ 0 w 241300"/>
              <a:gd name="connsiteY1" fmla="*/ 234950 h 234950"/>
              <a:gd name="connsiteX2" fmla="*/ 241300 w 241300"/>
              <a:gd name="connsiteY2" fmla="*/ 234950 h 234950"/>
              <a:gd name="connsiteX3" fmla="*/ 241300 w 241300"/>
              <a:gd name="connsiteY3" fmla="*/ 6350 h 234950"/>
              <a:gd name="connsiteX4" fmla="*/ 6350 w 241300"/>
              <a:gd name="connsiteY4" fmla="*/ 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234950">
                <a:moveTo>
                  <a:pt x="6350" y="0"/>
                </a:moveTo>
                <a:lnTo>
                  <a:pt x="0" y="234950"/>
                </a:lnTo>
                <a:lnTo>
                  <a:pt x="241300" y="234950"/>
                </a:lnTo>
                <a:lnTo>
                  <a:pt x="241300" y="6350"/>
                </a:lnTo>
                <a:lnTo>
                  <a:pt x="635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4" name="Freeform 363"/>
          <p:cNvSpPr/>
          <p:nvPr/>
        </p:nvSpPr>
        <p:spPr>
          <a:xfrm>
            <a:off x="3460264" y="2849004"/>
            <a:ext cx="157456" cy="181312"/>
          </a:xfrm>
          <a:custGeom>
            <a:avLst/>
            <a:gdLst>
              <a:gd name="connsiteX0" fmla="*/ 6350 w 209550"/>
              <a:gd name="connsiteY0" fmla="*/ 0 h 241300"/>
              <a:gd name="connsiteX1" fmla="*/ 209550 w 209550"/>
              <a:gd name="connsiteY1" fmla="*/ 12700 h 241300"/>
              <a:gd name="connsiteX2" fmla="*/ 196850 w 209550"/>
              <a:gd name="connsiteY2" fmla="*/ 241300 h 241300"/>
              <a:gd name="connsiteX3" fmla="*/ 0 w 209550"/>
              <a:gd name="connsiteY3" fmla="*/ 234950 h 241300"/>
              <a:gd name="connsiteX4" fmla="*/ 6350 w 209550"/>
              <a:gd name="connsiteY4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550" h="241300">
                <a:moveTo>
                  <a:pt x="6350" y="0"/>
                </a:moveTo>
                <a:lnTo>
                  <a:pt x="209550" y="12700"/>
                </a:lnTo>
                <a:lnTo>
                  <a:pt x="196850" y="241300"/>
                </a:lnTo>
                <a:lnTo>
                  <a:pt x="0" y="234950"/>
                </a:lnTo>
                <a:lnTo>
                  <a:pt x="635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5" name="Freeform 364"/>
          <p:cNvSpPr/>
          <p:nvPr/>
        </p:nvSpPr>
        <p:spPr>
          <a:xfrm>
            <a:off x="3818117" y="2639063"/>
            <a:ext cx="186084" cy="205169"/>
          </a:xfrm>
          <a:custGeom>
            <a:avLst/>
            <a:gdLst>
              <a:gd name="connsiteX0" fmla="*/ 6350 w 247650"/>
              <a:gd name="connsiteY0" fmla="*/ 0 h 273050"/>
              <a:gd name="connsiteX1" fmla="*/ 247650 w 247650"/>
              <a:gd name="connsiteY1" fmla="*/ 12700 h 273050"/>
              <a:gd name="connsiteX2" fmla="*/ 234950 w 247650"/>
              <a:gd name="connsiteY2" fmla="*/ 273050 h 273050"/>
              <a:gd name="connsiteX3" fmla="*/ 0 w 247650"/>
              <a:gd name="connsiteY3" fmla="*/ 266700 h 273050"/>
              <a:gd name="connsiteX4" fmla="*/ 6350 w 247650"/>
              <a:gd name="connsiteY4" fmla="*/ 0 h 27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73050">
                <a:moveTo>
                  <a:pt x="6350" y="0"/>
                </a:moveTo>
                <a:lnTo>
                  <a:pt x="247650" y="12700"/>
                </a:lnTo>
                <a:lnTo>
                  <a:pt x="234950" y="273050"/>
                </a:lnTo>
                <a:lnTo>
                  <a:pt x="0" y="266700"/>
                </a:lnTo>
                <a:lnTo>
                  <a:pt x="635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6" name="Freeform 365"/>
          <p:cNvSpPr/>
          <p:nvPr/>
        </p:nvSpPr>
        <p:spPr>
          <a:xfrm>
            <a:off x="3810960" y="1869678"/>
            <a:ext cx="189663" cy="186084"/>
          </a:xfrm>
          <a:custGeom>
            <a:avLst/>
            <a:gdLst>
              <a:gd name="connsiteX0" fmla="*/ 4763 w 252413"/>
              <a:gd name="connsiteY0" fmla="*/ 0 h 247650"/>
              <a:gd name="connsiteX1" fmla="*/ 0 w 252413"/>
              <a:gd name="connsiteY1" fmla="*/ 238125 h 247650"/>
              <a:gd name="connsiteX2" fmla="*/ 242888 w 252413"/>
              <a:gd name="connsiteY2" fmla="*/ 247650 h 247650"/>
              <a:gd name="connsiteX3" fmla="*/ 252413 w 252413"/>
              <a:gd name="connsiteY3" fmla="*/ 9525 h 247650"/>
              <a:gd name="connsiteX4" fmla="*/ 4763 w 252413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13" h="247650">
                <a:moveTo>
                  <a:pt x="4763" y="0"/>
                </a:moveTo>
                <a:cubicBezTo>
                  <a:pt x="3175" y="79375"/>
                  <a:pt x="1588" y="158750"/>
                  <a:pt x="0" y="238125"/>
                </a:cubicBezTo>
                <a:lnTo>
                  <a:pt x="242888" y="247650"/>
                </a:lnTo>
                <a:lnTo>
                  <a:pt x="252413" y="9525"/>
                </a:lnTo>
                <a:lnTo>
                  <a:pt x="4763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7" name="Freeform 366"/>
          <p:cNvSpPr/>
          <p:nvPr/>
        </p:nvSpPr>
        <p:spPr>
          <a:xfrm>
            <a:off x="4208178" y="1690752"/>
            <a:ext cx="182505" cy="171770"/>
          </a:xfrm>
          <a:custGeom>
            <a:avLst/>
            <a:gdLst>
              <a:gd name="connsiteX0" fmla="*/ 0 w 242887"/>
              <a:gd name="connsiteY0" fmla="*/ 0 h 228600"/>
              <a:gd name="connsiteX1" fmla="*/ 0 w 242887"/>
              <a:gd name="connsiteY1" fmla="*/ 228600 h 228600"/>
              <a:gd name="connsiteX2" fmla="*/ 242887 w 242887"/>
              <a:gd name="connsiteY2" fmla="*/ 228600 h 228600"/>
              <a:gd name="connsiteX3" fmla="*/ 233362 w 242887"/>
              <a:gd name="connsiteY3" fmla="*/ 4762 h 228600"/>
              <a:gd name="connsiteX4" fmla="*/ 0 w 242887"/>
              <a:gd name="connsiteY4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7" h="228600">
                <a:moveTo>
                  <a:pt x="0" y="0"/>
                </a:moveTo>
                <a:lnTo>
                  <a:pt x="0" y="228600"/>
                </a:lnTo>
                <a:lnTo>
                  <a:pt x="242887" y="228600"/>
                </a:lnTo>
                <a:lnTo>
                  <a:pt x="233362" y="4762"/>
                </a:lnTo>
                <a:lnTo>
                  <a:pt x="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8" name="Freeform 367"/>
          <p:cNvSpPr/>
          <p:nvPr/>
        </p:nvSpPr>
        <p:spPr>
          <a:xfrm>
            <a:off x="3800225" y="2259738"/>
            <a:ext cx="192048" cy="175349"/>
          </a:xfrm>
          <a:custGeom>
            <a:avLst/>
            <a:gdLst>
              <a:gd name="connsiteX0" fmla="*/ 14288 w 271463"/>
              <a:gd name="connsiteY0" fmla="*/ 0 h 233363"/>
              <a:gd name="connsiteX1" fmla="*/ 0 w 271463"/>
              <a:gd name="connsiteY1" fmla="*/ 223838 h 233363"/>
              <a:gd name="connsiteX2" fmla="*/ 257175 w 271463"/>
              <a:gd name="connsiteY2" fmla="*/ 233363 h 233363"/>
              <a:gd name="connsiteX3" fmla="*/ 271463 w 271463"/>
              <a:gd name="connsiteY3" fmla="*/ 0 h 233363"/>
              <a:gd name="connsiteX4" fmla="*/ 14288 w 271463"/>
              <a:gd name="connsiteY4" fmla="*/ 0 h 23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3" h="233363">
                <a:moveTo>
                  <a:pt x="14288" y="0"/>
                </a:moveTo>
                <a:lnTo>
                  <a:pt x="0" y="223838"/>
                </a:lnTo>
                <a:lnTo>
                  <a:pt x="257175" y="233363"/>
                </a:lnTo>
                <a:lnTo>
                  <a:pt x="271463" y="0"/>
                </a:lnTo>
                <a:lnTo>
                  <a:pt x="14288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69" name="Freeform 368"/>
          <p:cNvSpPr/>
          <p:nvPr/>
        </p:nvSpPr>
        <p:spPr>
          <a:xfrm rot="5400000">
            <a:off x="3845553" y="2296716"/>
            <a:ext cx="95428" cy="193241"/>
          </a:xfrm>
          <a:custGeom>
            <a:avLst/>
            <a:gdLst>
              <a:gd name="connsiteX0" fmla="*/ 14288 w 271463"/>
              <a:gd name="connsiteY0" fmla="*/ 0 h 233363"/>
              <a:gd name="connsiteX1" fmla="*/ 0 w 271463"/>
              <a:gd name="connsiteY1" fmla="*/ 223838 h 233363"/>
              <a:gd name="connsiteX2" fmla="*/ 257175 w 271463"/>
              <a:gd name="connsiteY2" fmla="*/ 233363 h 233363"/>
              <a:gd name="connsiteX3" fmla="*/ 271463 w 271463"/>
              <a:gd name="connsiteY3" fmla="*/ 0 h 233363"/>
              <a:gd name="connsiteX4" fmla="*/ 14288 w 271463"/>
              <a:gd name="connsiteY4" fmla="*/ 0 h 23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463" h="233363">
                <a:moveTo>
                  <a:pt x="14288" y="0"/>
                </a:moveTo>
                <a:lnTo>
                  <a:pt x="0" y="223838"/>
                </a:lnTo>
                <a:lnTo>
                  <a:pt x="257175" y="233363"/>
                </a:lnTo>
                <a:lnTo>
                  <a:pt x="271463" y="0"/>
                </a:lnTo>
                <a:lnTo>
                  <a:pt x="14288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0" name="Freeform 369"/>
          <p:cNvSpPr/>
          <p:nvPr/>
        </p:nvSpPr>
        <p:spPr>
          <a:xfrm rot="151101">
            <a:off x="4000623" y="2263317"/>
            <a:ext cx="182505" cy="176541"/>
          </a:xfrm>
          <a:custGeom>
            <a:avLst/>
            <a:gdLst>
              <a:gd name="connsiteX0" fmla="*/ 0 w 247650"/>
              <a:gd name="connsiteY0" fmla="*/ 0 h 234950"/>
              <a:gd name="connsiteX1" fmla="*/ 6350 w 247650"/>
              <a:gd name="connsiteY1" fmla="*/ 234950 h 234950"/>
              <a:gd name="connsiteX2" fmla="*/ 241300 w 247650"/>
              <a:gd name="connsiteY2" fmla="*/ 228600 h 234950"/>
              <a:gd name="connsiteX3" fmla="*/ 247650 w 247650"/>
              <a:gd name="connsiteY3" fmla="*/ 0 h 234950"/>
              <a:gd name="connsiteX4" fmla="*/ 0 w 247650"/>
              <a:gd name="connsiteY4" fmla="*/ 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34950">
                <a:moveTo>
                  <a:pt x="0" y="0"/>
                </a:moveTo>
                <a:lnTo>
                  <a:pt x="6350" y="234950"/>
                </a:lnTo>
                <a:lnTo>
                  <a:pt x="241300" y="228600"/>
                </a:lnTo>
                <a:lnTo>
                  <a:pt x="24765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1" name="Freeform 370"/>
          <p:cNvSpPr/>
          <p:nvPr/>
        </p:nvSpPr>
        <p:spPr>
          <a:xfrm>
            <a:off x="4053108" y="2454172"/>
            <a:ext cx="177734" cy="183698"/>
          </a:xfrm>
          <a:custGeom>
            <a:avLst/>
            <a:gdLst>
              <a:gd name="connsiteX0" fmla="*/ 0 w 228600"/>
              <a:gd name="connsiteY0" fmla="*/ 0 h 234950"/>
              <a:gd name="connsiteX1" fmla="*/ 0 w 228600"/>
              <a:gd name="connsiteY1" fmla="*/ 234950 h 234950"/>
              <a:gd name="connsiteX2" fmla="*/ 222250 w 228600"/>
              <a:gd name="connsiteY2" fmla="*/ 228600 h 234950"/>
              <a:gd name="connsiteX3" fmla="*/ 228600 w 228600"/>
              <a:gd name="connsiteY3" fmla="*/ 6350 h 234950"/>
              <a:gd name="connsiteX4" fmla="*/ 0 w 228600"/>
              <a:gd name="connsiteY4" fmla="*/ 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34950">
                <a:moveTo>
                  <a:pt x="0" y="0"/>
                </a:moveTo>
                <a:lnTo>
                  <a:pt x="0" y="234950"/>
                </a:lnTo>
                <a:lnTo>
                  <a:pt x="222250" y="228600"/>
                </a:lnTo>
                <a:lnTo>
                  <a:pt x="228600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2" name="Freeform 371"/>
          <p:cNvSpPr/>
          <p:nvPr/>
        </p:nvSpPr>
        <p:spPr>
          <a:xfrm>
            <a:off x="4014937" y="2646220"/>
            <a:ext cx="178927" cy="196820"/>
          </a:xfrm>
          <a:custGeom>
            <a:avLst/>
            <a:gdLst>
              <a:gd name="connsiteX0" fmla="*/ 4762 w 238125"/>
              <a:gd name="connsiteY0" fmla="*/ 0 h 261938"/>
              <a:gd name="connsiteX1" fmla="*/ 0 w 238125"/>
              <a:gd name="connsiteY1" fmla="*/ 261938 h 261938"/>
              <a:gd name="connsiteX2" fmla="*/ 238125 w 238125"/>
              <a:gd name="connsiteY2" fmla="*/ 261938 h 261938"/>
              <a:gd name="connsiteX3" fmla="*/ 233362 w 238125"/>
              <a:gd name="connsiteY3" fmla="*/ 4763 h 261938"/>
              <a:gd name="connsiteX4" fmla="*/ 4762 w 238125"/>
              <a:gd name="connsiteY4" fmla="*/ 0 h 2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261938">
                <a:moveTo>
                  <a:pt x="4762" y="0"/>
                </a:moveTo>
                <a:cubicBezTo>
                  <a:pt x="3175" y="87313"/>
                  <a:pt x="1587" y="174625"/>
                  <a:pt x="0" y="261938"/>
                </a:cubicBezTo>
                <a:lnTo>
                  <a:pt x="238125" y="261938"/>
                </a:lnTo>
                <a:cubicBezTo>
                  <a:pt x="236537" y="176213"/>
                  <a:pt x="234950" y="90488"/>
                  <a:pt x="233362" y="4763"/>
                </a:cubicBezTo>
                <a:lnTo>
                  <a:pt x="4762" y="0"/>
                </a:lnTo>
                <a:close/>
              </a:path>
            </a:pathLst>
          </a:cu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3" name="Freeform 372"/>
          <p:cNvSpPr/>
          <p:nvPr/>
        </p:nvSpPr>
        <p:spPr>
          <a:xfrm>
            <a:off x="4005394" y="2857354"/>
            <a:ext cx="188470" cy="178927"/>
          </a:xfrm>
          <a:custGeom>
            <a:avLst/>
            <a:gdLst>
              <a:gd name="connsiteX0" fmla="*/ 0 w 250032"/>
              <a:gd name="connsiteY0" fmla="*/ 0 h 238125"/>
              <a:gd name="connsiteX1" fmla="*/ 0 w 250032"/>
              <a:gd name="connsiteY1" fmla="*/ 238125 h 238125"/>
              <a:gd name="connsiteX2" fmla="*/ 245269 w 250032"/>
              <a:gd name="connsiteY2" fmla="*/ 238125 h 238125"/>
              <a:gd name="connsiteX3" fmla="*/ 250032 w 250032"/>
              <a:gd name="connsiteY3" fmla="*/ 0 h 238125"/>
              <a:gd name="connsiteX4" fmla="*/ 0 w 250032"/>
              <a:gd name="connsiteY4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32" h="238125">
                <a:moveTo>
                  <a:pt x="0" y="0"/>
                </a:moveTo>
                <a:lnTo>
                  <a:pt x="0" y="238125"/>
                </a:lnTo>
                <a:lnTo>
                  <a:pt x="245269" y="238125"/>
                </a:lnTo>
                <a:cubicBezTo>
                  <a:pt x="246857" y="158750"/>
                  <a:pt x="248444" y="79375"/>
                  <a:pt x="25003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4" name="Freeform 373"/>
          <p:cNvSpPr/>
          <p:nvPr/>
        </p:nvSpPr>
        <p:spPr>
          <a:xfrm>
            <a:off x="3814539" y="1683594"/>
            <a:ext cx="186084" cy="175348"/>
          </a:xfrm>
          <a:custGeom>
            <a:avLst/>
            <a:gdLst>
              <a:gd name="connsiteX0" fmla="*/ 4762 w 247650"/>
              <a:gd name="connsiteY0" fmla="*/ 0 h 233362"/>
              <a:gd name="connsiteX1" fmla="*/ 0 w 247650"/>
              <a:gd name="connsiteY1" fmla="*/ 228600 h 233362"/>
              <a:gd name="connsiteX2" fmla="*/ 247650 w 247650"/>
              <a:gd name="connsiteY2" fmla="*/ 233362 h 233362"/>
              <a:gd name="connsiteX3" fmla="*/ 247650 w 247650"/>
              <a:gd name="connsiteY3" fmla="*/ 9525 h 233362"/>
              <a:gd name="connsiteX4" fmla="*/ 4762 w 247650"/>
              <a:gd name="connsiteY4" fmla="*/ 0 h 23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233362">
                <a:moveTo>
                  <a:pt x="4762" y="0"/>
                </a:moveTo>
                <a:cubicBezTo>
                  <a:pt x="3175" y="76200"/>
                  <a:pt x="1587" y="152400"/>
                  <a:pt x="0" y="228600"/>
                </a:cubicBezTo>
                <a:lnTo>
                  <a:pt x="247650" y="233362"/>
                </a:lnTo>
                <a:lnTo>
                  <a:pt x="247650" y="9525"/>
                </a:lnTo>
                <a:lnTo>
                  <a:pt x="4762" y="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5" name="Freeform 374"/>
          <p:cNvSpPr/>
          <p:nvPr/>
        </p:nvSpPr>
        <p:spPr>
          <a:xfrm>
            <a:off x="4008972" y="1684787"/>
            <a:ext cx="181312" cy="181312"/>
          </a:xfrm>
          <a:custGeom>
            <a:avLst/>
            <a:gdLst>
              <a:gd name="connsiteX0" fmla="*/ 6350 w 241300"/>
              <a:gd name="connsiteY0" fmla="*/ 12700 h 241300"/>
              <a:gd name="connsiteX1" fmla="*/ 0 w 241300"/>
              <a:gd name="connsiteY1" fmla="*/ 234950 h 241300"/>
              <a:gd name="connsiteX2" fmla="*/ 241300 w 241300"/>
              <a:gd name="connsiteY2" fmla="*/ 241300 h 241300"/>
              <a:gd name="connsiteX3" fmla="*/ 241300 w 241300"/>
              <a:gd name="connsiteY3" fmla="*/ 0 h 241300"/>
              <a:gd name="connsiteX4" fmla="*/ 6350 w 241300"/>
              <a:gd name="connsiteY4" fmla="*/ 127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241300">
                <a:moveTo>
                  <a:pt x="6350" y="12700"/>
                </a:moveTo>
                <a:lnTo>
                  <a:pt x="0" y="234950"/>
                </a:lnTo>
                <a:lnTo>
                  <a:pt x="241300" y="241300"/>
                </a:lnTo>
                <a:lnTo>
                  <a:pt x="241300" y="0"/>
                </a:lnTo>
                <a:lnTo>
                  <a:pt x="6350" y="1270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76" name="Freeform 375"/>
          <p:cNvSpPr/>
          <p:nvPr/>
        </p:nvSpPr>
        <p:spPr>
          <a:xfrm>
            <a:off x="3480542" y="2530515"/>
            <a:ext cx="171770" cy="88271"/>
          </a:xfrm>
          <a:custGeom>
            <a:avLst/>
            <a:gdLst>
              <a:gd name="connsiteX0" fmla="*/ 0 w 228600"/>
              <a:gd name="connsiteY0" fmla="*/ 114300 h 119062"/>
              <a:gd name="connsiteX1" fmla="*/ 228600 w 228600"/>
              <a:gd name="connsiteY1" fmla="*/ 119062 h 119062"/>
              <a:gd name="connsiteX2" fmla="*/ 228600 w 228600"/>
              <a:gd name="connsiteY2" fmla="*/ 14287 h 119062"/>
              <a:gd name="connsiteX3" fmla="*/ 14287 w 228600"/>
              <a:gd name="connsiteY3" fmla="*/ 0 h 119062"/>
              <a:gd name="connsiteX4" fmla="*/ 0 w 228600"/>
              <a:gd name="connsiteY4" fmla="*/ 114300 h 11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119062">
                <a:moveTo>
                  <a:pt x="0" y="114300"/>
                </a:moveTo>
                <a:lnTo>
                  <a:pt x="228600" y="119062"/>
                </a:lnTo>
                <a:lnTo>
                  <a:pt x="228600" y="14287"/>
                </a:lnTo>
                <a:lnTo>
                  <a:pt x="14287" y="0"/>
                </a:lnTo>
                <a:lnTo>
                  <a:pt x="0" y="114300"/>
                </a:lnTo>
                <a:close/>
              </a:path>
            </a:pathLst>
          </a:cu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377" name="Group 7"/>
          <p:cNvGrpSpPr>
            <a:grpSpLocks/>
          </p:cNvGrpSpPr>
          <p:nvPr/>
        </p:nvGrpSpPr>
        <p:grpSpPr bwMode="auto">
          <a:xfrm>
            <a:off x="2690654" y="1687264"/>
            <a:ext cx="3764747" cy="4443167"/>
            <a:chOff x="3566737" y="314805"/>
            <a:chExt cx="5010007" cy="5912480"/>
          </a:xfrm>
        </p:grpSpPr>
        <p:sp>
          <p:nvSpPr>
            <p:cNvPr id="378" name="Text Box 193"/>
            <p:cNvSpPr txBox="1">
              <a:spLocks noChangeArrowheads="1"/>
            </p:cNvSpPr>
            <p:nvPr/>
          </p:nvSpPr>
          <p:spPr bwMode="auto">
            <a:xfrm>
              <a:off x="6305897" y="1938818"/>
              <a:ext cx="31998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Baylor</a:t>
              </a:r>
            </a:p>
          </p:txBody>
        </p:sp>
        <p:sp>
          <p:nvSpPr>
            <p:cNvPr id="379" name="Text Box 193"/>
            <p:cNvSpPr txBox="1">
              <a:spLocks noChangeArrowheads="1"/>
            </p:cNvSpPr>
            <p:nvPr/>
          </p:nvSpPr>
          <p:spPr bwMode="auto">
            <a:xfrm>
              <a:off x="4182936" y="4110517"/>
              <a:ext cx="441577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Brewster</a:t>
              </a:r>
            </a:p>
          </p:txBody>
        </p:sp>
        <p:sp>
          <p:nvSpPr>
            <p:cNvPr id="380" name="Text Box 193"/>
            <p:cNvSpPr txBox="1">
              <a:spLocks noChangeArrowheads="1"/>
            </p:cNvSpPr>
            <p:nvPr/>
          </p:nvSpPr>
          <p:spPr bwMode="auto">
            <a:xfrm>
              <a:off x="6235103" y="2692880"/>
              <a:ext cx="426646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Callahan</a:t>
              </a:r>
            </a:p>
          </p:txBody>
        </p:sp>
        <p:sp>
          <p:nvSpPr>
            <p:cNvPr id="381" name="Text Box 193"/>
            <p:cNvSpPr txBox="1">
              <a:spLocks noChangeArrowheads="1"/>
            </p:cNvSpPr>
            <p:nvPr/>
          </p:nvSpPr>
          <p:spPr bwMode="auto">
            <a:xfrm>
              <a:off x="5167806" y="3604900"/>
              <a:ext cx="41811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Crockett</a:t>
              </a:r>
            </a:p>
          </p:txBody>
        </p:sp>
        <p:sp>
          <p:nvSpPr>
            <p:cNvPr id="382" name="Text Box 193"/>
            <p:cNvSpPr txBox="1">
              <a:spLocks noChangeArrowheads="1"/>
            </p:cNvSpPr>
            <p:nvPr/>
          </p:nvSpPr>
          <p:spPr bwMode="auto">
            <a:xfrm>
              <a:off x="5767783" y="2445231"/>
              <a:ext cx="30718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Fisher</a:t>
              </a:r>
            </a:p>
          </p:txBody>
        </p:sp>
        <p:sp>
          <p:nvSpPr>
            <p:cNvPr id="383" name="Text Box 193"/>
            <p:cNvSpPr txBox="1">
              <a:spLocks noChangeArrowheads="1"/>
            </p:cNvSpPr>
            <p:nvPr/>
          </p:nvSpPr>
          <p:spPr bwMode="auto">
            <a:xfrm>
              <a:off x="6821113" y="3047686"/>
              <a:ext cx="43731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Hamilton</a:t>
              </a:r>
            </a:p>
          </p:txBody>
        </p:sp>
        <p:sp>
          <p:nvSpPr>
            <p:cNvPr id="384" name="Text Box 193"/>
            <p:cNvSpPr txBox="1">
              <a:spLocks noChangeArrowheads="1"/>
            </p:cNvSpPr>
            <p:nvPr/>
          </p:nvSpPr>
          <p:spPr bwMode="auto">
            <a:xfrm>
              <a:off x="5964930" y="1527656"/>
              <a:ext cx="50344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Hardeman</a:t>
              </a:r>
            </a:p>
          </p:txBody>
        </p:sp>
        <p:sp>
          <p:nvSpPr>
            <p:cNvPr id="385" name="Text Box 193"/>
            <p:cNvSpPr txBox="1">
              <a:spLocks noChangeArrowheads="1"/>
            </p:cNvSpPr>
            <p:nvPr/>
          </p:nvSpPr>
          <p:spPr bwMode="auto">
            <a:xfrm>
              <a:off x="8165031" y="4477230"/>
              <a:ext cx="41171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Brazoria</a:t>
              </a:r>
            </a:p>
          </p:txBody>
        </p:sp>
        <p:sp>
          <p:nvSpPr>
            <p:cNvPr id="386" name="Text Box 193"/>
            <p:cNvSpPr txBox="1">
              <a:spLocks noChangeArrowheads="1"/>
            </p:cNvSpPr>
            <p:nvPr/>
          </p:nvSpPr>
          <p:spPr bwMode="auto">
            <a:xfrm>
              <a:off x="7896595" y="4696306"/>
              <a:ext cx="51837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Matagorda</a:t>
              </a:r>
            </a:p>
          </p:txBody>
        </p:sp>
        <p:sp>
          <p:nvSpPr>
            <p:cNvPr id="387" name="Text Box 193"/>
            <p:cNvSpPr txBox="1">
              <a:spLocks noChangeArrowheads="1"/>
            </p:cNvSpPr>
            <p:nvPr/>
          </p:nvSpPr>
          <p:spPr bwMode="auto">
            <a:xfrm>
              <a:off x="6274441" y="3383442"/>
              <a:ext cx="516241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McCulloch</a:t>
              </a:r>
            </a:p>
          </p:txBody>
        </p:sp>
        <p:sp>
          <p:nvSpPr>
            <p:cNvPr id="388" name="Text Box 193"/>
            <p:cNvSpPr txBox="1">
              <a:spLocks noChangeArrowheads="1"/>
            </p:cNvSpPr>
            <p:nvPr/>
          </p:nvSpPr>
          <p:spPr bwMode="auto">
            <a:xfrm>
              <a:off x="5151808" y="3238980"/>
              <a:ext cx="31358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Regan</a:t>
              </a:r>
            </a:p>
          </p:txBody>
        </p:sp>
        <p:sp>
          <p:nvSpPr>
            <p:cNvPr id="389" name="Text Box 193"/>
            <p:cNvSpPr txBox="1">
              <a:spLocks noChangeArrowheads="1"/>
            </p:cNvSpPr>
            <p:nvPr/>
          </p:nvSpPr>
          <p:spPr bwMode="auto">
            <a:xfrm>
              <a:off x="5608848" y="3524412"/>
              <a:ext cx="51837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Schleicher</a:t>
              </a:r>
            </a:p>
          </p:txBody>
        </p:sp>
        <p:sp>
          <p:nvSpPr>
            <p:cNvPr id="393" name="Text Box 193"/>
            <p:cNvSpPr txBox="1">
              <a:spLocks noChangeArrowheads="1"/>
            </p:cNvSpPr>
            <p:nvPr/>
          </p:nvSpPr>
          <p:spPr bwMode="auto">
            <a:xfrm>
              <a:off x="5048843" y="1430024"/>
              <a:ext cx="39251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Swisher</a:t>
              </a:r>
            </a:p>
          </p:txBody>
        </p:sp>
        <p:sp>
          <p:nvSpPr>
            <p:cNvPr id="394" name="Text Box 193"/>
            <p:cNvSpPr txBox="1">
              <a:spLocks noChangeArrowheads="1"/>
            </p:cNvSpPr>
            <p:nvPr/>
          </p:nvSpPr>
          <p:spPr bwMode="auto">
            <a:xfrm>
              <a:off x="3566737" y="3104042"/>
              <a:ext cx="50557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Culberson</a:t>
              </a:r>
            </a:p>
          </p:txBody>
        </p:sp>
        <p:sp>
          <p:nvSpPr>
            <p:cNvPr id="395" name="Text Box 193"/>
            <p:cNvSpPr txBox="1">
              <a:spLocks noChangeArrowheads="1"/>
            </p:cNvSpPr>
            <p:nvPr/>
          </p:nvSpPr>
          <p:spPr bwMode="auto">
            <a:xfrm>
              <a:off x="6837931" y="2734157"/>
              <a:ext cx="262388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Erath</a:t>
              </a:r>
            </a:p>
          </p:txBody>
        </p:sp>
        <p:sp>
          <p:nvSpPr>
            <p:cNvPr id="396" name="Text Box 193"/>
            <p:cNvSpPr txBox="1">
              <a:spLocks noChangeArrowheads="1"/>
            </p:cNvSpPr>
            <p:nvPr/>
          </p:nvSpPr>
          <p:spPr bwMode="auto">
            <a:xfrm>
              <a:off x="6668739" y="3173892"/>
              <a:ext cx="22612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Mills</a:t>
              </a:r>
            </a:p>
          </p:txBody>
        </p:sp>
        <p:sp>
          <p:nvSpPr>
            <p:cNvPr id="397" name="Text Box 193"/>
            <p:cNvSpPr txBox="1">
              <a:spLocks noChangeArrowheads="1"/>
            </p:cNvSpPr>
            <p:nvPr/>
          </p:nvSpPr>
          <p:spPr bwMode="auto">
            <a:xfrm>
              <a:off x="7064199" y="5201765"/>
              <a:ext cx="59090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San Patricio</a:t>
              </a:r>
            </a:p>
          </p:txBody>
        </p:sp>
        <p:sp>
          <p:nvSpPr>
            <p:cNvPr id="398" name="Text Box 193"/>
            <p:cNvSpPr txBox="1">
              <a:spLocks noChangeArrowheads="1"/>
            </p:cNvSpPr>
            <p:nvPr/>
          </p:nvSpPr>
          <p:spPr bwMode="auto">
            <a:xfrm>
              <a:off x="4475676" y="1165698"/>
              <a:ext cx="535440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Deaf Smith</a:t>
              </a:r>
            </a:p>
          </p:txBody>
        </p:sp>
        <p:sp>
          <p:nvSpPr>
            <p:cNvPr id="399" name="Text Box 193"/>
            <p:cNvSpPr txBox="1">
              <a:spLocks noChangeArrowheads="1"/>
            </p:cNvSpPr>
            <p:nvPr/>
          </p:nvSpPr>
          <p:spPr bwMode="auto">
            <a:xfrm>
              <a:off x="6293099" y="5348769"/>
              <a:ext cx="277319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Webb</a:t>
              </a:r>
            </a:p>
          </p:txBody>
        </p:sp>
        <p:sp>
          <p:nvSpPr>
            <p:cNvPr id="400" name="Text Box 193"/>
            <p:cNvSpPr txBox="1">
              <a:spLocks noChangeArrowheads="1"/>
            </p:cNvSpPr>
            <p:nvPr/>
          </p:nvSpPr>
          <p:spPr bwMode="auto">
            <a:xfrm>
              <a:off x="6238106" y="1692757"/>
              <a:ext cx="471443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Wilbarger</a:t>
              </a:r>
            </a:p>
          </p:txBody>
        </p:sp>
        <p:sp>
          <p:nvSpPr>
            <p:cNvPr id="401" name="Text Box 193"/>
            <p:cNvSpPr txBox="1">
              <a:spLocks noChangeArrowheads="1"/>
            </p:cNvSpPr>
            <p:nvPr/>
          </p:nvSpPr>
          <p:spPr bwMode="auto">
            <a:xfrm>
              <a:off x="7053408" y="5840893"/>
              <a:ext cx="37118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Kenedy</a:t>
              </a:r>
            </a:p>
          </p:txBody>
        </p:sp>
        <p:sp>
          <p:nvSpPr>
            <p:cNvPr id="402" name="Text Box 193"/>
            <p:cNvSpPr txBox="1">
              <a:spLocks noChangeArrowheads="1"/>
            </p:cNvSpPr>
            <p:nvPr/>
          </p:nvSpPr>
          <p:spPr bwMode="auto">
            <a:xfrm>
              <a:off x="6589042" y="6050442"/>
              <a:ext cx="24105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Starr</a:t>
              </a:r>
            </a:p>
          </p:txBody>
        </p:sp>
        <p:sp>
          <p:nvSpPr>
            <p:cNvPr id="403" name="Text Box 193"/>
            <p:cNvSpPr txBox="1">
              <a:spLocks noChangeArrowheads="1"/>
            </p:cNvSpPr>
            <p:nvPr/>
          </p:nvSpPr>
          <p:spPr bwMode="auto">
            <a:xfrm>
              <a:off x="7071741" y="6104418"/>
              <a:ext cx="35198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Willacy</a:t>
              </a:r>
            </a:p>
          </p:txBody>
        </p:sp>
        <p:sp>
          <p:nvSpPr>
            <p:cNvPr id="404" name="Text Box 193"/>
            <p:cNvSpPr txBox="1">
              <a:spLocks noChangeArrowheads="1"/>
            </p:cNvSpPr>
            <p:nvPr/>
          </p:nvSpPr>
          <p:spPr bwMode="auto">
            <a:xfrm>
              <a:off x="5255368" y="862492"/>
              <a:ext cx="35411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Carson</a:t>
              </a:r>
            </a:p>
          </p:txBody>
        </p:sp>
        <p:sp>
          <p:nvSpPr>
            <p:cNvPr id="405" name="Text Box 193"/>
            <p:cNvSpPr txBox="1">
              <a:spLocks noChangeArrowheads="1"/>
            </p:cNvSpPr>
            <p:nvPr/>
          </p:nvSpPr>
          <p:spPr bwMode="auto">
            <a:xfrm>
              <a:off x="5410681" y="2434118"/>
              <a:ext cx="32638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Scurry</a:t>
              </a:r>
            </a:p>
          </p:txBody>
        </p:sp>
        <p:sp>
          <p:nvSpPr>
            <p:cNvPr id="406" name="Text Box 193"/>
            <p:cNvSpPr txBox="1">
              <a:spLocks noChangeArrowheads="1"/>
            </p:cNvSpPr>
            <p:nvPr/>
          </p:nvSpPr>
          <p:spPr bwMode="auto">
            <a:xfrm>
              <a:off x="5771578" y="2671609"/>
              <a:ext cx="283719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Nolan</a:t>
              </a:r>
            </a:p>
          </p:txBody>
        </p:sp>
        <p:sp>
          <p:nvSpPr>
            <p:cNvPr id="407" name="Text Box 193"/>
            <p:cNvSpPr txBox="1">
              <a:spLocks noChangeArrowheads="1"/>
            </p:cNvSpPr>
            <p:nvPr/>
          </p:nvSpPr>
          <p:spPr bwMode="auto">
            <a:xfrm>
              <a:off x="5366870" y="2680498"/>
              <a:ext cx="37971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Mitchell</a:t>
              </a:r>
            </a:p>
          </p:txBody>
        </p:sp>
        <p:sp>
          <p:nvSpPr>
            <p:cNvPr id="408" name="Text Box 193"/>
            <p:cNvSpPr txBox="1">
              <a:spLocks noChangeArrowheads="1"/>
            </p:cNvSpPr>
            <p:nvPr/>
          </p:nvSpPr>
          <p:spPr bwMode="auto">
            <a:xfrm>
              <a:off x="5065041" y="2899257"/>
              <a:ext cx="514108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Glasscock</a:t>
              </a:r>
            </a:p>
          </p:txBody>
        </p:sp>
        <p:sp>
          <p:nvSpPr>
            <p:cNvPr id="409" name="Text Box 193"/>
            <p:cNvSpPr txBox="1">
              <a:spLocks noChangeArrowheads="1"/>
            </p:cNvSpPr>
            <p:nvPr/>
          </p:nvSpPr>
          <p:spPr bwMode="auto">
            <a:xfrm>
              <a:off x="5061595" y="2176942"/>
              <a:ext cx="243187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Lynn</a:t>
              </a:r>
            </a:p>
          </p:txBody>
        </p:sp>
        <p:sp>
          <p:nvSpPr>
            <p:cNvPr id="410" name="Text Box 193"/>
            <p:cNvSpPr txBox="1">
              <a:spLocks noChangeArrowheads="1"/>
            </p:cNvSpPr>
            <p:nvPr/>
          </p:nvSpPr>
          <p:spPr bwMode="auto">
            <a:xfrm>
              <a:off x="4651223" y="872017"/>
              <a:ext cx="37971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Oldham</a:t>
              </a:r>
            </a:p>
          </p:txBody>
        </p:sp>
        <p:sp>
          <p:nvSpPr>
            <p:cNvPr id="411" name="Text Box 193"/>
            <p:cNvSpPr txBox="1">
              <a:spLocks noChangeArrowheads="1"/>
            </p:cNvSpPr>
            <p:nvPr/>
          </p:nvSpPr>
          <p:spPr bwMode="auto">
            <a:xfrm>
              <a:off x="5940273" y="3281842"/>
              <a:ext cx="37971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Concho</a:t>
              </a:r>
            </a:p>
          </p:txBody>
        </p:sp>
        <p:sp>
          <p:nvSpPr>
            <p:cNvPr id="412" name="Text Box 193"/>
            <p:cNvSpPr txBox="1">
              <a:spLocks noChangeArrowheads="1"/>
            </p:cNvSpPr>
            <p:nvPr/>
          </p:nvSpPr>
          <p:spPr bwMode="auto">
            <a:xfrm>
              <a:off x="3710480" y="3527904"/>
              <a:ext cx="486376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Jeff Davis</a:t>
              </a:r>
            </a:p>
          </p:txBody>
        </p:sp>
        <p:sp>
          <p:nvSpPr>
            <p:cNvPr id="413" name="Text Box 193"/>
            <p:cNvSpPr txBox="1">
              <a:spLocks noChangeArrowheads="1"/>
            </p:cNvSpPr>
            <p:nvPr/>
          </p:nvSpPr>
          <p:spPr bwMode="auto">
            <a:xfrm>
              <a:off x="7109093" y="5362975"/>
              <a:ext cx="366916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Nueces</a:t>
              </a:r>
            </a:p>
          </p:txBody>
        </p:sp>
        <p:sp>
          <p:nvSpPr>
            <p:cNvPr id="414" name="Text Box 193"/>
            <p:cNvSpPr txBox="1">
              <a:spLocks noChangeArrowheads="1"/>
            </p:cNvSpPr>
            <p:nvPr/>
          </p:nvSpPr>
          <p:spPr bwMode="auto">
            <a:xfrm>
              <a:off x="4556274" y="1657830"/>
              <a:ext cx="302918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Bailey</a:t>
              </a:r>
            </a:p>
          </p:txBody>
        </p:sp>
        <p:sp>
          <p:nvSpPr>
            <p:cNvPr id="415" name="Text Box 193"/>
            <p:cNvSpPr txBox="1">
              <a:spLocks noChangeArrowheads="1"/>
            </p:cNvSpPr>
            <p:nvPr/>
          </p:nvSpPr>
          <p:spPr bwMode="auto">
            <a:xfrm>
              <a:off x="4815208" y="1335568"/>
              <a:ext cx="32638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Castro</a:t>
              </a:r>
            </a:p>
          </p:txBody>
        </p:sp>
        <p:sp>
          <p:nvSpPr>
            <p:cNvPr id="416" name="Text Box 193"/>
            <p:cNvSpPr txBox="1">
              <a:spLocks noChangeArrowheads="1"/>
            </p:cNvSpPr>
            <p:nvPr/>
          </p:nvSpPr>
          <p:spPr bwMode="auto">
            <a:xfrm>
              <a:off x="4500536" y="1907067"/>
              <a:ext cx="415980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Cochran</a:t>
              </a:r>
            </a:p>
          </p:txBody>
        </p:sp>
        <p:sp>
          <p:nvSpPr>
            <p:cNvPr id="417" name="Text Box 193"/>
            <p:cNvSpPr txBox="1">
              <a:spLocks noChangeArrowheads="1"/>
            </p:cNvSpPr>
            <p:nvPr/>
          </p:nvSpPr>
          <p:spPr bwMode="auto">
            <a:xfrm>
              <a:off x="5069631" y="1657830"/>
              <a:ext cx="217589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Hale</a:t>
              </a:r>
            </a:p>
          </p:txBody>
        </p:sp>
        <p:sp>
          <p:nvSpPr>
            <p:cNvPr id="418" name="Text Box 193"/>
            <p:cNvSpPr txBox="1">
              <a:spLocks noChangeArrowheads="1"/>
            </p:cNvSpPr>
            <p:nvPr/>
          </p:nvSpPr>
          <p:spPr bwMode="auto">
            <a:xfrm>
              <a:off x="5049281" y="588490"/>
              <a:ext cx="30718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Moore</a:t>
              </a:r>
            </a:p>
          </p:txBody>
        </p:sp>
        <p:sp>
          <p:nvSpPr>
            <p:cNvPr id="419" name="Text Box 193"/>
            <p:cNvSpPr txBox="1">
              <a:spLocks noChangeArrowheads="1"/>
            </p:cNvSpPr>
            <p:nvPr/>
          </p:nvSpPr>
          <p:spPr bwMode="auto">
            <a:xfrm>
              <a:off x="4990601" y="1093109"/>
              <a:ext cx="369047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Randall</a:t>
              </a:r>
            </a:p>
          </p:txBody>
        </p:sp>
        <p:sp>
          <p:nvSpPr>
            <p:cNvPr id="420" name="Text Box 193"/>
            <p:cNvSpPr txBox="1">
              <a:spLocks noChangeArrowheads="1"/>
            </p:cNvSpPr>
            <p:nvPr/>
          </p:nvSpPr>
          <p:spPr bwMode="auto">
            <a:xfrm>
              <a:off x="5321953" y="1173622"/>
              <a:ext cx="524774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Armstrong</a:t>
              </a:r>
            </a:p>
          </p:txBody>
        </p:sp>
        <p:sp>
          <p:nvSpPr>
            <p:cNvPr id="421" name="Text Box 193"/>
            <p:cNvSpPr txBox="1">
              <a:spLocks noChangeArrowheads="1"/>
            </p:cNvSpPr>
            <p:nvPr/>
          </p:nvSpPr>
          <p:spPr bwMode="auto">
            <a:xfrm>
              <a:off x="5366825" y="1357475"/>
              <a:ext cx="377580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Briscoe</a:t>
              </a:r>
            </a:p>
          </p:txBody>
        </p:sp>
        <p:sp>
          <p:nvSpPr>
            <p:cNvPr id="422" name="Text Box 193"/>
            <p:cNvSpPr txBox="1">
              <a:spLocks noChangeArrowheads="1"/>
            </p:cNvSpPr>
            <p:nvPr/>
          </p:nvSpPr>
          <p:spPr bwMode="auto">
            <a:xfrm>
              <a:off x="5320461" y="1659418"/>
              <a:ext cx="270919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Floyd</a:t>
              </a:r>
            </a:p>
          </p:txBody>
        </p:sp>
        <p:sp>
          <p:nvSpPr>
            <p:cNvPr id="423" name="Text Box 193"/>
            <p:cNvSpPr txBox="1">
              <a:spLocks noChangeArrowheads="1"/>
            </p:cNvSpPr>
            <p:nvPr/>
          </p:nvSpPr>
          <p:spPr bwMode="auto">
            <a:xfrm>
              <a:off x="5263306" y="1886430"/>
              <a:ext cx="35411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Crosby</a:t>
              </a:r>
            </a:p>
          </p:txBody>
        </p:sp>
        <p:sp>
          <p:nvSpPr>
            <p:cNvPr id="424" name="Text Box 193"/>
            <p:cNvSpPr txBox="1">
              <a:spLocks noChangeArrowheads="1"/>
            </p:cNvSpPr>
            <p:nvPr/>
          </p:nvSpPr>
          <p:spPr bwMode="auto">
            <a:xfrm>
              <a:off x="5231182" y="403705"/>
              <a:ext cx="450111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Hansford</a:t>
              </a:r>
            </a:p>
          </p:txBody>
        </p:sp>
        <p:sp>
          <p:nvSpPr>
            <p:cNvPr id="425" name="Text Box 193"/>
            <p:cNvSpPr txBox="1">
              <a:spLocks noChangeArrowheads="1"/>
            </p:cNvSpPr>
            <p:nvPr/>
          </p:nvSpPr>
          <p:spPr bwMode="auto">
            <a:xfrm>
              <a:off x="4965846" y="314805"/>
              <a:ext cx="439445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Sherman</a:t>
              </a:r>
            </a:p>
          </p:txBody>
        </p:sp>
        <p:sp>
          <p:nvSpPr>
            <p:cNvPr id="426" name="Text Box 193"/>
            <p:cNvSpPr txBox="1">
              <a:spLocks noChangeArrowheads="1"/>
            </p:cNvSpPr>
            <p:nvPr/>
          </p:nvSpPr>
          <p:spPr bwMode="auto">
            <a:xfrm>
              <a:off x="5466158" y="322743"/>
              <a:ext cx="443712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Ochiltree</a:t>
              </a:r>
            </a:p>
          </p:txBody>
        </p:sp>
        <p:sp>
          <p:nvSpPr>
            <p:cNvPr id="427" name="Text Box 193"/>
            <p:cNvSpPr txBox="1">
              <a:spLocks noChangeArrowheads="1"/>
            </p:cNvSpPr>
            <p:nvPr/>
          </p:nvSpPr>
          <p:spPr bwMode="auto">
            <a:xfrm>
              <a:off x="4546912" y="1408593"/>
              <a:ext cx="356248" cy="12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34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34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1" i="0" u="none" strike="noStrike" kern="0" cap="none" spc="0" normalizeH="0" baseline="0" noProof="0">
                  <a:ln>
                    <a:noFill/>
                  </a:ln>
                  <a:solidFill>
                    <a:srgbClr val="7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Parmer</a:t>
              </a:r>
            </a:p>
          </p:txBody>
        </p:sp>
      </p:grp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0" y="1143000"/>
            <a:ext cx="9150350" cy="50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2000" dirty="0">
                <a:solidFill>
                  <a:schemeClr val="tx1"/>
                </a:solidFill>
              </a:rPr>
              <a:t>Completed, </a:t>
            </a:r>
            <a:r>
              <a:rPr lang="en-US" sz="2000" b="1" dirty="0">
                <a:solidFill>
                  <a:srgbClr val="FF0000"/>
                </a:solidFill>
              </a:rPr>
              <a:t>Announced</a:t>
            </a:r>
            <a:r>
              <a:rPr lang="en-US" sz="2000" dirty="0">
                <a:solidFill>
                  <a:schemeClr val="tx1"/>
                </a:solidFill>
              </a:rPr>
              <a:t>, and </a:t>
            </a:r>
            <a:r>
              <a:rPr lang="en-US" sz="2000" b="1" dirty="0">
                <a:solidFill>
                  <a:srgbClr val="FF0000"/>
                </a:solidFill>
              </a:rPr>
              <a:t>Retired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Wind Projects in Texas, as of </a:t>
            </a:r>
            <a:r>
              <a:rPr lang="en-US" sz="2000" dirty="0" smtClean="0">
                <a:solidFill>
                  <a:schemeClr val="tx1"/>
                </a:solidFill>
              </a:rPr>
              <a:t>Dec. 2017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WIND PROJECTS IN TEXAS </a:t>
            </a:r>
            <a:r>
              <a:rPr lang="en-US" sz="2400" b="1" kern="0">
                <a:solidFill>
                  <a:schemeClr val="bg1"/>
                </a:solidFill>
              </a:rPr>
              <a:t>(</a:t>
            </a:r>
            <a:r>
              <a:rPr lang="en-US" sz="2400" b="1" kern="0" smtClean="0">
                <a:solidFill>
                  <a:schemeClr val="bg1"/>
                </a:solidFill>
              </a:rPr>
              <a:t>2017)</a:t>
            </a:r>
            <a:endParaRPr lang="en-US" sz="2400" b="1" kern="0" dirty="0">
              <a:solidFill>
                <a:schemeClr val="bg1"/>
              </a:solidFill>
            </a:endParaRPr>
          </a:p>
        </p:txBody>
      </p:sp>
      <p:sp>
        <p:nvSpPr>
          <p:cNvPr id="430" name="Content Placeholder 2"/>
          <p:cNvSpPr>
            <a:spLocks/>
          </p:cNvSpPr>
          <p:nvPr/>
        </p:nvSpPr>
        <p:spPr bwMode="auto">
          <a:xfrm>
            <a:off x="5536540" y="1777800"/>
            <a:ext cx="3181350" cy="23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100" dirty="0">
                <a:solidFill>
                  <a:schemeClr val="tx1"/>
                </a:solidFill>
                <a:cs typeface="Arial" charset="0"/>
              </a:rPr>
              <a:t>ERCOT: </a:t>
            </a:r>
            <a:r>
              <a:rPr lang="en-US" sz="1100" dirty="0" smtClean="0">
                <a:solidFill>
                  <a:schemeClr val="tx1"/>
                </a:solidFill>
                <a:cs typeface="Arial" charset="0"/>
              </a:rPr>
              <a:t>Electric 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Reliability Council of Texas</a:t>
            </a:r>
          </a:p>
        </p:txBody>
      </p:sp>
      <p:sp>
        <p:nvSpPr>
          <p:cNvPr id="431" name="Content Placeholder 2"/>
          <p:cNvSpPr>
            <a:spLocks/>
          </p:cNvSpPr>
          <p:nvPr/>
        </p:nvSpPr>
        <p:spPr bwMode="auto">
          <a:xfrm>
            <a:off x="5538428" y="2017076"/>
            <a:ext cx="3181350" cy="23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100" dirty="0" smtClean="0">
                <a:solidFill>
                  <a:schemeClr val="tx1"/>
                </a:solidFill>
                <a:cs typeface="Arial" charset="0"/>
              </a:rPr>
              <a:t>WSCC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: Western </a:t>
            </a:r>
            <a:r>
              <a:rPr lang="en-US" sz="1100" dirty="0" smtClean="0">
                <a:solidFill>
                  <a:schemeClr val="tx1"/>
                </a:solidFill>
                <a:cs typeface="Arial" charset="0"/>
              </a:rPr>
              <a:t>Systems Coordinating Council</a:t>
            </a:r>
            <a:endParaRPr lang="en-US" sz="11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32" name="Content Placeholder 2"/>
          <p:cNvSpPr>
            <a:spLocks/>
          </p:cNvSpPr>
          <p:nvPr/>
        </p:nvSpPr>
        <p:spPr bwMode="auto">
          <a:xfrm>
            <a:off x="5538428" y="2276511"/>
            <a:ext cx="3181350" cy="23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100" dirty="0" smtClean="0">
                <a:solidFill>
                  <a:schemeClr val="tx1"/>
                </a:solidFill>
                <a:cs typeface="Arial" charset="0"/>
              </a:rPr>
              <a:t>SPP</a:t>
            </a:r>
            <a:r>
              <a:rPr lang="en-US" sz="1100" dirty="0">
                <a:solidFill>
                  <a:schemeClr val="tx1"/>
                </a:solidFill>
                <a:cs typeface="Arial" charset="0"/>
              </a:rPr>
              <a:t>: Southwest Power Pool</a:t>
            </a:r>
          </a:p>
        </p:txBody>
      </p:sp>
    </p:spTree>
    <p:extLst>
      <p:ext uri="{BB962C8B-B14F-4D97-AF65-F5344CB8AC3E}">
        <p14:creationId xmlns:p14="http://schemas.microsoft.com/office/powerpoint/2010/main" val="293817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120" y="1940012"/>
            <a:ext cx="8955918" cy="4224528"/>
            <a:chOff x="44120" y="1940012"/>
            <a:chExt cx="8955918" cy="42245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/>
            <a:srcRect b="12445"/>
            <a:stretch/>
          </p:blipFill>
          <p:spPr>
            <a:xfrm>
              <a:off x="52020" y="1940012"/>
              <a:ext cx="8948018" cy="369878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/>
            <a:srcRect t="89359"/>
            <a:stretch/>
          </p:blipFill>
          <p:spPr>
            <a:xfrm>
              <a:off x="44120" y="5715000"/>
              <a:ext cx="8946393" cy="44954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/>
          <a:srcRect l="10489" t="9317" r="10632" b="18758"/>
          <a:stretch/>
        </p:blipFill>
        <p:spPr>
          <a:xfrm>
            <a:off x="990600" y="2333625"/>
            <a:ext cx="7058025" cy="303847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000125" y="2333624"/>
            <a:ext cx="7629601" cy="3038477"/>
            <a:chOff x="1000125" y="2333624"/>
            <a:chExt cx="7629601" cy="30384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6" cstate="print"/>
            <a:srcRect l="10596" t="9317" r="10527" b="18758"/>
            <a:stretch/>
          </p:blipFill>
          <p:spPr>
            <a:xfrm>
              <a:off x="1000125" y="2333624"/>
              <a:ext cx="7058026" cy="3038477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7562850" y="3314700"/>
              <a:ext cx="400050" cy="0"/>
            </a:xfrm>
            <a:prstGeom prst="line">
              <a:avLst/>
            </a:prstGeom>
            <a:solidFill>
              <a:schemeClr val="accent1"/>
            </a:solidFill>
            <a:ln w="28575" cap="rnd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7505700" y="3074342"/>
              <a:ext cx="1124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altLang="ko-KR" sz="1200" b="1" smtClean="0">
                  <a:solidFill>
                    <a:srgbClr val="0070C0"/>
                  </a:solidFill>
                </a:rPr>
                <a:t>4,784 </a:t>
              </a:r>
            </a:p>
            <a:p>
              <a:pPr algn="l">
                <a:spcBef>
                  <a:spcPts val="0"/>
                </a:spcBef>
              </a:pPr>
              <a:r>
                <a:rPr lang="en-US" altLang="ko-KR" sz="1200" b="1" smtClean="0">
                  <a:solidFill>
                    <a:srgbClr val="0070C0"/>
                  </a:solidFill>
                </a:rPr>
                <a:t>on Dec. 2017</a:t>
              </a:r>
              <a:endParaRPr lang="ko-KR" altLang="en-US" sz="1200" b="1">
                <a:solidFill>
                  <a:srgbClr val="0070C0"/>
                </a:solidFill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WIND PROJECTS IN TEXAS </a:t>
            </a:r>
            <a:r>
              <a:rPr lang="en-US" sz="2400" b="1" kern="0">
                <a:solidFill>
                  <a:schemeClr val="bg1"/>
                </a:solidFill>
              </a:rPr>
              <a:t>(</a:t>
            </a:r>
            <a:r>
              <a:rPr lang="en-US" sz="2400" b="1" kern="0" smtClean="0">
                <a:solidFill>
                  <a:schemeClr val="bg1"/>
                </a:solidFill>
              </a:rPr>
              <a:t>2017)</a:t>
            </a:r>
            <a:endParaRPr lang="en-US" sz="2400" b="1" kern="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3600" y="1342602"/>
            <a:ext cx="3133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70C0"/>
                </a:solidFill>
              </a:rPr>
              <a:t>Total Wind </a:t>
            </a:r>
            <a:r>
              <a:rPr lang="en-US" sz="1600" b="1" smtClean="0">
                <a:solidFill>
                  <a:srgbClr val="0070C0"/>
                </a:solidFill>
              </a:rPr>
              <a:t>Power 62,189 </a:t>
            </a:r>
            <a:r>
              <a:rPr lang="en-US" sz="1600" b="1" dirty="0" err="1" smtClean="0">
                <a:solidFill>
                  <a:srgbClr val="0070C0"/>
                </a:solidFill>
              </a:rPr>
              <a:t>GWh</a:t>
            </a:r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3" y="1342602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rgbClr val="844C4C"/>
                </a:solidFill>
              </a:rPr>
              <a:t>Total </a:t>
            </a:r>
            <a:r>
              <a:rPr lang="en-US" sz="1600" b="1" smtClean="0">
                <a:solidFill>
                  <a:srgbClr val="844C4C"/>
                </a:solidFill>
              </a:rPr>
              <a:t>Capacity 22,519 </a:t>
            </a:r>
            <a:r>
              <a:rPr lang="en-US" sz="1600" b="1" dirty="0" smtClean="0">
                <a:solidFill>
                  <a:srgbClr val="844C4C"/>
                </a:solidFill>
              </a:rPr>
              <a:t>MW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342602"/>
            <a:ext cx="2898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ERCOT </a:t>
            </a:r>
            <a:r>
              <a:rPr lang="en-US" sz="1600" b="1" smtClean="0">
                <a:solidFill>
                  <a:srgbClr val="FF0000"/>
                </a:solidFill>
              </a:rPr>
              <a:t>Capacity 20,885 </a:t>
            </a:r>
            <a:r>
              <a:rPr lang="en-US" sz="1600" b="1" dirty="0" smtClean="0">
                <a:solidFill>
                  <a:srgbClr val="FF0000"/>
                </a:solidFill>
              </a:rPr>
              <a:t>MW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9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03" y="1676399"/>
            <a:ext cx="7772400" cy="341481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155448" y="5870448"/>
            <a:ext cx="9144001" cy="48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2008 Calculated </a:t>
            </a:r>
            <a:r>
              <a:rPr lang="en-US" sz="2400" smtClean="0">
                <a:solidFill>
                  <a:schemeClr val="tx1"/>
                </a:solidFill>
                <a:cs typeface="Times New Roman" pitchFamily="18" charset="0"/>
              </a:rPr>
              <a:t>from 2017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Measured </a:t>
            </a:r>
            <a:r>
              <a:rPr lang="en-US" sz="2400" u="sng" dirty="0" smtClean="0">
                <a:solidFill>
                  <a:schemeClr val="tx1"/>
                </a:solidFill>
                <a:cs typeface="Times New Roman" pitchFamily="18" charset="0"/>
              </a:rPr>
              <a:t>Annual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Power Production 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WIND FARMS CAPACITY/PRODUCTION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674" y="1151800"/>
            <a:ext cx="9127326" cy="29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900">
                <a:solidFill>
                  <a:srgbClr val="000000"/>
                </a:solidFill>
                <a:cs typeface="Times New Roman" pitchFamily="18" charset="0"/>
              </a:rPr>
              <a:t>2008 </a:t>
            </a:r>
            <a:r>
              <a:rPr lang="en-US" sz="1900" smtClean="0">
                <a:solidFill>
                  <a:srgbClr val="000000"/>
                </a:solidFill>
                <a:cs typeface="Times New Roman" pitchFamily="18" charset="0"/>
              </a:rPr>
              <a:t>Annual Modeled   </a:t>
            </a:r>
            <a:r>
              <a:rPr lang="en-US" sz="1900" dirty="0">
                <a:solidFill>
                  <a:srgbClr val="000000"/>
                </a:solidFill>
                <a:cs typeface="Times New Roman" pitchFamily="18" charset="0"/>
              </a:rPr>
              <a:t>vs</a:t>
            </a:r>
            <a:r>
              <a:rPr lang="en-US" sz="1900">
                <a:solidFill>
                  <a:srgbClr val="000000"/>
                </a:solidFill>
                <a:cs typeface="Times New Roman" pitchFamily="18" charset="0"/>
              </a:rPr>
              <a:t>.    </a:t>
            </a:r>
            <a:r>
              <a:rPr lang="en-US" sz="1900" smtClean="0">
                <a:solidFill>
                  <a:srgbClr val="000000"/>
                </a:solidFill>
                <a:cs typeface="Times New Roman" pitchFamily="18" charset="0"/>
              </a:rPr>
              <a:t>2017 Annual </a:t>
            </a:r>
            <a:r>
              <a:rPr lang="en-US" sz="1900" dirty="0">
                <a:solidFill>
                  <a:srgbClr val="000000"/>
                </a:solidFill>
                <a:cs typeface="Times New Roman" pitchFamily="18" charset="0"/>
              </a:rPr>
              <a:t>Measured</a:t>
            </a:r>
          </a:p>
        </p:txBody>
      </p:sp>
      <p:sp>
        <p:nvSpPr>
          <p:cNvPr id="27" name="Curved Up Arrow 26"/>
          <p:cNvSpPr/>
          <p:nvPr/>
        </p:nvSpPr>
        <p:spPr bwMode="auto">
          <a:xfrm>
            <a:off x="4051237" y="4509693"/>
            <a:ext cx="1444307" cy="388797"/>
          </a:xfrm>
          <a:prstGeom prst="curvedUpArrow">
            <a:avLst>
              <a:gd name="adj1" fmla="val 27580"/>
              <a:gd name="adj2" fmla="val 96418"/>
              <a:gd name="adj3" fmla="val 33404"/>
            </a:avLst>
          </a:prstGeom>
          <a:solidFill>
            <a:srgbClr val="99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81400" y="48768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solidFill>
                  <a:srgbClr val="521C17"/>
                </a:solidFill>
              </a:rPr>
              <a:t>8% Increase</a:t>
            </a:r>
            <a:endParaRPr lang="en-US" sz="2400" b="1" dirty="0">
              <a:solidFill>
                <a:srgbClr val="521C17"/>
              </a:solidFill>
            </a:endParaRPr>
          </a:p>
        </p:txBody>
      </p:sp>
      <p:sp>
        <p:nvSpPr>
          <p:cNvPr id="8" name="타원 7"/>
          <p:cNvSpPr/>
          <p:nvPr/>
        </p:nvSpPr>
        <p:spPr bwMode="auto">
          <a:xfrm>
            <a:off x="3467100" y="2514600"/>
            <a:ext cx="10668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4895850" y="2381250"/>
            <a:ext cx="10668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8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/>
      <p:bldP spid="8" grpId="0" animBg="1"/>
      <p:bldP spid="8" grpId="1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77" y="1752599"/>
            <a:ext cx="7781925" cy="334154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155448" y="5870448"/>
            <a:ext cx="9144001" cy="48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2008 Calculated </a:t>
            </a:r>
            <a:r>
              <a:rPr lang="en-US" sz="2400" smtClean="0">
                <a:solidFill>
                  <a:schemeClr val="tx1"/>
                </a:solidFill>
                <a:cs typeface="Times New Roman" pitchFamily="18" charset="0"/>
              </a:rPr>
              <a:t>from 2017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Measured </a:t>
            </a:r>
            <a:r>
              <a:rPr lang="en-US" sz="2400" u="sng" dirty="0" smtClean="0">
                <a:solidFill>
                  <a:schemeClr val="tx1"/>
                </a:solidFill>
                <a:cs typeface="Times New Roman" pitchFamily="18" charset="0"/>
              </a:rPr>
              <a:t>OSP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Power Production 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WIND FARMS CAPACITY/PRODUCTION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674" y="1151800"/>
            <a:ext cx="9127326" cy="29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900">
                <a:solidFill>
                  <a:srgbClr val="000000"/>
                </a:solidFill>
                <a:cs typeface="Times New Roman" pitchFamily="18" charset="0"/>
              </a:rPr>
              <a:t>2008 </a:t>
            </a:r>
            <a:r>
              <a:rPr lang="en-US" sz="1900" smtClean="0">
                <a:solidFill>
                  <a:srgbClr val="000000"/>
                </a:solidFill>
                <a:cs typeface="Times New Roman" pitchFamily="18" charset="0"/>
              </a:rPr>
              <a:t>OSP Modeled  </a:t>
            </a:r>
            <a:r>
              <a:rPr lang="en-US" sz="1900" dirty="0">
                <a:solidFill>
                  <a:srgbClr val="000000"/>
                </a:solidFill>
                <a:cs typeface="Times New Roman" pitchFamily="18" charset="0"/>
              </a:rPr>
              <a:t>vs</a:t>
            </a:r>
            <a:r>
              <a:rPr lang="en-US" sz="1900">
                <a:solidFill>
                  <a:srgbClr val="000000"/>
                </a:solidFill>
                <a:cs typeface="Times New Roman" pitchFamily="18" charset="0"/>
              </a:rPr>
              <a:t>.    </a:t>
            </a:r>
            <a:r>
              <a:rPr lang="en-US" sz="1900" smtClean="0">
                <a:solidFill>
                  <a:srgbClr val="000000"/>
                </a:solidFill>
                <a:cs typeface="Times New Roman" pitchFamily="18" charset="0"/>
              </a:rPr>
              <a:t>2017 OSP </a:t>
            </a:r>
            <a:r>
              <a:rPr lang="en-US" sz="1900" dirty="0">
                <a:solidFill>
                  <a:srgbClr val="000000"/>
                </a:solidFill>
                <a:cs typeface="Times New Roman" pitchFamily="18" charset="0"/>
              </a:rPr>
              <a:t>Measured</a:t>
            </a:r>
          </a:p>
        </p:txBody>
      </p:sp>
      <p:sp>
        <p:nvSpPr>
          <p:cNvPr id="20" name="Curved Up Arrow 19"/>
          <p:cNvSpPr/>
          <p:nvPr/>
        </p:nvSpPr>
        <p:spPr bwMode="auto">
          <a:xfrm>
            <a:off x="4038600" y="4362450"/>
            <a:ext cx="1447800" cy="388797"/>
          </a:xfrm>
          <a:prstGeom prst="curvedUpArrow">
            <a:avLst>
              <a:gd name="adj1" fmla="val 27580"/>
              <a:gd name="adj2" fmla="val 96418"/>
              <a:gd name="adj3" fmla="val 33404"/>
            </a:avLst>
          </a:prstGeom>
          <a:solidFill>
            <a:srgbClr val="99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05200" y="5019167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solidFill>
                  <a:srgbClr val="521C17"/>
                </a:solidFill>
              </a:rPr>
              <a:t>0.7% Increase</a:t>
            </a:r>
            <a:endParaRPr lang="en-US" sz="2400" b="1" dirty="0">
              <a:solidFill>
                <a:srgbClr val="521C17"/>
              </a:solidFill>
            </a:endParaRPr>
          </a:p>
        </p:txBody>
      </p:sp>
      <p:sp>
        <p:nvSpPr>
          <p:cNvPr id="8" name="타원 7"/>
          <p:cNvSpPr/>
          <p:nvPr/>
        </p:nvSpPr>
        <p:spPr bwMode="auto">
          <a:xfrm>
            <a:off x="3467100" y="2419350"/>
            <a:ext cx="10668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4848225" y="2371725"/>
            <a:ext cx="10668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263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8" grpId="0" animBg="1"/>
      <p:bldP spid="8" grpId="1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0"/>
          <p:cNvSpPr/>
          <p:nvPr/>
        </p:nvSpPr>
        <p:spPr bwMode="auto">
          <a:xfrm>
            <a:off x="5946775" y="3458870"/>
            <a:ext cx="990600" cy="293385"/>
          </a:xfrm>
          <a:custGeom>
            <a:avLst/>
            <a:gdLst>
              <a:gd name="connsiteX0" fmla="*/ 0 w 990600"/>
              <a:gd name="connsiteY0" fmla="*/ 146381 h 293385"/>
              <a:gd name="connsiteX1" fmla="*/ 304800 w 990600"/>
              <a:gd name="connsiteY1" fmla="*/ 289256 h 293385"/>
              <a:gd name="connsiteX2" fmla="*/ 666750 w 990600"/>
              <a:gd name="connsiteY2" fmla="*/ 3506 h 293385"/>
              <a:gd name="connsiteX3" fmla="*/ 990600 w 990600"/>
              <a:gd name="connsiteY3" fmla="*/ 155906 h 29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293385">
                <a:moveTo>
                  <a:pt x="0" y="146381"/>
                </a:moveTo>
                <a:cubicBezTo>
                  <a:pt x="96837" y="229725"/>
                  <a:pt x="193675" y="313069"/>
                  <a:pt x="304800" y="289256"/>
                </a:cubicBezTo>
                <a:cubicBezTo>
                  <a:pt x="415925" y="265444"/>
                  <a:pt x="552450" y="25731"/>
                  <a:pt x="666750" y="3506"/>
                </a:cubicBezTo>
                <a:cubicBezTo>
                  <a:pt x="781050" y="-18719"/>
                  <a:pt x="885825" y="68593"/>
                  <a:pt x="990600" y="155906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Freeform 61"/>
          <p:cNvSpPr/>
          <p:nvPr/>
        </p:nvSpPr>
        <p:spPr bwMode="auto">
          <a:xfrm>
            <a:off x="4648200" y="2781434"/>
            <a:ext cx="2508819" cy="371475"/>
          </a:xfrm>
          <a:custGeom>
            <a:avLst/>
            <a:gdLst>
              <a:gd name="connsiteX0" fmla="*/ 2508819 w 2508819"/>
              <a:gd name="connsiteY0" fmla="*/ 371475 h 371475"/>
              <a:gd name="connsiteX1" fmla="*/ 1089594 w 2508819"/>
              <a:gd name="connsiteY1" fmla="*/ 142875 h 371475"/>
              <a:gd name="connsiteX2" fmla="*/ 79944 w 2508819"/>
              <a:gd name="connsiteY2" fmla="*/ 247650 h 371475"/>
              <a:gd name="connsiteX3" fmla="*/ 70419 w 2508819"/>
              <a:gd name="connsiteY3" fmla="*/ 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8819" h="371475">
                <a:moveTo>
                  <a:pt x="2508819" y="371475"/>
                </a:moveTo>
                <a:cubicBezTo>
                  <a:pt x="2001612" y="267493"/>
                  <a:pt x="1494406" y="163512"/>
                  <a:pt x="1089594" y="142875"/>
                </a:cubicBezTo>
                <a:cubicBezTo>
                  <a:pt x="684781" y="122237"/>
                  <a:pt x="249806" y="271462"/>
                  <a:pt x="79944" y="247650"/>
                </a:cubicBezTo>
                <a:cubicBezTo>
                  <a:pt x="-89918" y="223838"/>
                  <a:pt x="62482" y="44450"/>
                  <a:pt x="70419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Freeform 63"/>
          <p:cNvSpPr/>
          <p:nvPr/>
        </p:nvSpPr>
        <p:spPr bwMode="auto">
          <a:xfrm>
            <a:off x="7572375" y="2800484"/>
            <a:ext cx="914400" cy="342900"/>
          </a:xfrm>
          <a:custGeom>
            <a:avLst/>
            <a:gdLst>
              <a:gd name="connsiteX0" fmla="*/ 0 w 632684"/>
              <a:gd name="connsiteY0" fmla="*/ 342900 h 342900"/>
              <a:gd name="connsiteX1" fmla="*/ 180975 w 632684"/>
              <a:gd name="connsiteY1" fmla="*/ 142875 h 342900"/>
              <a:gd name="connsiteX2" fmla="*/ 619125 w 632684"/>
              <a:gd name="connsiteY2" fmla="*/ 219075 h 342900"/>
              <a:gd name="connsiteX3" fmla="*/ 523875 w 632684"/>
              <a:gd name="connsiteY3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2684" h="342900">
                <a:moveTo>
                  <a:pt x="0" y="342900"/>
                </a:moveTo>
                <a:cubicBezTo>
                  <a:pt x="38894" y="253206"/>
                  <a:pt x="77788" y="163512"/>
                  <a:pt x="180975" y="142875"/>
                </a:cubicBezTo>
                <a:cubicBezTo>
                  <a:pt x="284162" y="122238"/>
                  <a:pt x="561975" y="242887"/>
                  <a:pt x="619125" y="219075"/>
                </a:cubicBezTo>
                <a:cubicBezTo>
                  <a:pt x="676275" y="195263"/>
                  <a:pt x="534987" y="36512"/>
                  <a:pt x="523875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Freeform 62"/>
          <p:cNvSpPr/>
          <p:nvPr/>
        </p:nvSpPr>
        <p:spPr bwMode="auto">
          <a:xfrm>
            <a:off x="6406853" y="2793757"/>
            <a:ext cx="974969" cy="371475"/>
          </a:xfrm>
          <a:custGeom>
            <a:avLst/>
            <a:gdLst>
              <a:gd name="connsiteX0" fmla="*/ 974969 w 974969"/>
              <a:gd name="connsiteY0" fmla="*/ 371475 h 371475"/>
              <a:gd name="connsiteX1" fmla="*/ 432044 w 974969"/>
              <a:gd name="connsiteY1" fmla="*/ 142875 h 371475"/>
              <a:gd name="connsiteX2" fmla="*/ 12944 w 974969"/>
              <a:gd name="connsiteY2" fmla="*/ 133350 h 371475"/>
              <a:gd name="connsiteX3" fmla="*/ 98669 w 974969"/>
              <a:gd name="connsiteY3" fmla="*/ 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969" h="371475">
                <a:moveTo>
                  <a:pt x="974969" y="371475"/>
                </a:moveTo>
                <a:cubicBezTo>
                  <a:pt x="783675" y="277018"/>
                  <a:pt x="592381" y="182562"/>
                  <a:pt x="432044" y="142875"/>
                </a:cubicBezTo>
                <a:cubicBezTo>
                  <a:pt x="271707" y="103188"/>
                  <a:pt x="68506" y="157162"/>
                  <a:pt x="12944" y="133350"/>
                </a:cubicBezTo>
                <a:cubicBezTo>
                  <a:pt x="-42618" y="109538"/>
                  <a:pt x="98669" y="0"/>
                  <a:pt x="98669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Freeform 59"/>
          <p:cNvSpPr/>
          <p:nvPr/>
        </p:nvSpPr>
        <p:spPr bwMode="auto">
          <a:xfrm>
            <a:off x="5562600" y="4086359"/>
            <a:ext cx="2133600" cy="342900"/>
          </a:xfrm>
          <a:custGeom>
            <a:avLst/>
            <a:gdLst>
              <a:gd name="connsiteX0" fmla="*/ 2505075 w 2505075"/>
              <a:gd name="connsiteY0" fmla="*/ 342900 h 342900"/>
              <a:gd name="connsiteX1" fmla="*/ 1019175 w 2505075"/>
              <a:gd name="connsiteY1" fmla="*/ 123825 h 342900"/>
              <a:gd name="connsiteX2" fmla="*/ 152400 w 2505075"/>
              <a:gd name="connsiteY2" fmla="*/ 180975 h 342900"/>
              <a:gd name="connsiteX3" fmla="*/ 0 w 2505075"/>
              <a:gd name="connsiteY3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075" h="342900">
                <a:moveTo>
                  <a:pt x="2505075" y="342900"/>
                </a:moveTo>
                <a:cubicBezTo>
                  <a:pt x="1958181" y="246856"/>
                  <a:pt x="1411287" y="150812"/>
                  <a:pt x="1019175" y="123825"/>
                </a:cubicBezTo>
                <a:cubicBezTo>
                  <a:pt x="627063" y="96838"/>
                  <a:pt x="322262" y="201612"/>
                  <a:pt x="152400" y="180975"/>
                </a:cubicBezTo>
                <a:cubicBezTo>
                  <a:pt x="-17462" y="160338"/>
                  <a:pt x="33337" y="30162"/>
                  <a:pt x="0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Freeform 58"/>
          <p:cNvSpPr/>
          <p:nvPr/>
        </p:nvSpPr>
        <p:spPr bwMode="auto">
          <a:xfrm>
            <a:off x="5031407" y="4075759"/>
            <a:ext cx="123809" cy="381000"/>
          </a:xfrm>
          <a:custGeom>
            <a:avLst/>
            <a:gdLst>
              <a:gd name="connsiteX0" fmla="*/ 419084 w 419084"/>
              <a:gd name="connsiteY0" fmla="*/ 381000 h 381000"/>
              <a:gd name="connsiteX1" fmla="*/ 28559 w 419084"/>
              <a:gd name="connsiteY1" fmla="*/ 180975 h 381000"/>
              <a:gd name="connsiteX2" fmla="*/ 161909 w 419084"/>
              <a:gd name="connsiteY2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9084" h="381000">
                <a:moveTo>
                  <a:pt x="419084" y="381000"/>
                </a:moveTo>
                <a:cubicBezTo>
                  <a:pt x="245252" y="312737"/>
                  <a:pt x="71421" y="244475"/>
                  <a:pt x="28559" y="180975"/>
                </a:cubicBezTo>
                <a:cubicBezTo>
                  <a:pt x="-14304" y="117475"/>
                  <a:pt x="-34941" y="12700"/>
                  <a:pt x="161909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Freeform 60"/>
          <p:cNvSpPr/>
          <p:nvPr/>
        </p:nvSpPr>
        <p:spPr bwMode="auto">
          <a:xfrm>
            <a:off x="5934075" y="3463594"/>
            <a:ext cx="990600" cy="293385"/>
          </a:xfrm>
          <a:custGeom>
            <a:avLst/>
            <a:gdLst>
              <a:gd name="connsiteX0" fmla="*/ 0 w 990600"/>
              <a:gd name="connsiteY0" fmla="*/ 146381 h 293385"/>
              <a:gd name="connsiteX1" fmla="*/ 304800 w 990600"/>
              <a:gd name="connsiteY1" fmla="*/ 289256 h 293385"/>
              <a:gd name="connsiteX2" fmla="*/ 666750 w 990600"/>
              <a:gd name="connsiteY2" fmla="*/ 3506 h 293385"/>
              <a:gd name="connsiteX3" fmla="*/ 990600 w 990600"/>
              <a:gd name="connsiteY3" fmla="*/ 155906 h 29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293385">
                <a:moveTo>
                  <a:pt x="0" y="146381"/>
                </a:moveTo>
                <a:cubicBezTo>
                  <a:pt x="96837" y="229725"/>
                  <a:pt x="193675" y="313069"/>
                  <a:pt x="304800" y="289256"/>
                </a:cubicBezTo>
                <a:cubicBezTo>
                  <a:pt x="415925" y="265444"/>
                  <a:pt x="552450" y="25731"/>
                  <a:pt x="666750" y="3506"/>
                </a:cubicBezTo>
                <a:cubicBezTo>
                  <a:pt x="781050" y="-18719"/>
                  <a:pt x="885825" y="68593"/>
                  <a:pt x="990600" y="155906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Freeform 61"/>
          <p:cNvSpPr/>
          <p:nvPr/>
        </p:nvSpPr>
        <p:spPr bwMode="auto">
          <a:xfrm>
            <a:off x="4648200" y="2781300"/>
            <a:ext cx="2508819" cy="371475"/>
          </a:xfrm>
          <a:custGeom>
            <a:avLst/>
            <a:gdLst>
              <a:gd name="connsiteX0" fmla="*/ 2508819 w 2508819"/>
              <a:gd name="connsiteY0" fmla="*/ 371475 h 371475"/>
              <a:gd name="connsiteX1" fmla="*/ 1089594 w 2508819"/>
              <a:gd name="connsiteY1" fmla="*/ 142875 h 371475"/>
              <a:gd name="connsiteX2" fmla="*/ 79944 w 2508819"/>
              <a:gd name="connsiteY2" fmla="*/ 247650 h 371475"/>
              <a:gd name="connsiteX3" fmla="*/ 70419 w 2508819"/>
              <a:gd name="connsiteY3" fmla="*/ 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8819" h="371475">
                <a:moveTo>
                  <a:pt x="2508819" y="371475"/>
                </a:moveTo>
                <a:cubicBezTo>
                  <a:pt x="2001612" y="267493"/>
                  <a:pt x="1494406" y="163512"/>
                  <a:pt x="1089594" y="142875"/>
                </a:cubicBezTo>
                <a:cubicBezTo>
                  <a:pt x="684781" y="122237"/>
                  <a:pt x="249806" y="271462"/>
                  <a:pt x="79944" y="247650"/>
                </a:cubicBezTo>
                <a:cubicBezTo>
                  <a:pt x="-89918" y="223838"/>
                  <a:pt x="62482" y="44450"/>
                  <a:pt x="70419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Freeform 59"/>
          <p:cNvSpPr/>
          <p:nvPr/>
        </p:nvSpPr>
        <p:spPr bwMode="auto">
          <a:xfrm>
            <a:off x="5562600" y="4086225"/>
            <a:ext cx="2133600" cy="342900"/>
          </a:xfrm>
          <a:custGeom>
            <a:avLst/>
            <a:gdLst>
              <a:gd name="connsiteX0" fmla="*/ 2505075 w 2505075"/>
              <a:gd name="connsiteY0" fmla="*/ 342900 h 342900"/>
              <a:gd name="connsiteX1" fmla="*/ 1019175 w 2505075"/>
              <a:gd name="connsiteY1" fmla="*/ 123825 h 342900"/>
              <a:gd name="connsiteX2" fmla="*/ 152400 w 2505075"/>
              <a:gd name="connsiteY2" fmla="*/ 180975 h 342900"/>
              <a:gd name="connsiteX3" fmla="*/ 0 w 2505075"/>
              <a:gd name="connsiteY3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075" h="342900">
                <a:moveTo>
                  <a:pt x="2505075" y="342900"/>
                </a:moveTo>
                <a:cubicBezTo>
                  <a:pt x="1958181" y="246856"/>
                  <a:pt x="1411287" y="150812"/>
                  <a:pt x="1019175" y="123825"/>
                </a:cubicBezTo>
                <a:cubicBezTo>
                  <a:pt x="627063" y="96838"/>
                  <a:pt x="322262" y="201612"/>
                  <a:pt x="152400" y="180975"/>
                </a:cubicBezTo>
                <a:cubicBezTo>
                  <a:pt x="-17462" y="160338"/>
                  <a:pt x="33337" y="30162"/>
                  <a:pt x="0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3" name="Freeform 62"/>
          <p:cNvSpPr/>
          <p:nvPr/>
        </p:nvSpPr>
        <p:spPr bwMode="auto">
          <a:xfrm>
            <a:off x="6400800" y="2790825"/>
            <a:ext cx="974969" cy="371475"/>
          </a:xfrm>
          <a:custGeom>
            <a:avLst/>
            <a:gdLst>
              <a:gd name="connsiteX0" fmla="*/ 974969 w 974969"/>
              <a:gd name="connsiteY0" fmla="*/ 371475 h 371475"/>
              <a:gd name="connsiteX1" fmla="*/ 432044 w 974969"/>
              <a:gd name="connsiteY1" fmla="*/ 142875 h 371475"/>
              <a:gd name="connsiteX2" fmla="*/ 12944 w 974969"/>
              <a:gd name="connsiteY2" fmla="*/ 133350 h 371475"/>
              <a:gd name="connsiteX3" fmla="*/ 98669 w 974969"/>
              <a:gd name="connsiteY3" fmla="*/ 0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969" h="371475">
                <a:moveTo>
                  <a:pt x="974969" y="371475"/>
                </a:moveTo>
                <a:cubicBezTo>
                  <a:pt x="783675" y="277018"/>
                  <a:pt x="592381" y="182562"/>
                  <a:pt x="432044" y="142875"/>
                </a:cubicBezTo>
                <a:cubicBezTo>
                  <a:pt x="271707" y="103188"/>
                  <a:pt x="68506" y="157162"/>
                  <a:pt x="12944" y="133350"/>
                </a:cubicBezTo>
                <a:cubicBezTo>
                  <a:pt x="-42618" y="109538"/>
                  <a:pt x="98669" y="0"/>
                  <a:pt x="98669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4" name="Freeform 63"/>
          <p:cNvSpPr/>
          <p:nvPr/>
        </p:nvSpPr>
        <p:spPr bwMode="auto">
          <a:xfrm>
            <a:off x="7572375" y="2800350"/>
            <a:ext cx="914400" cy="342900"/>
          </a:xfrm>
          <a:custGeom>
            <a:avLst/>
            <a:gdLst>
              <a:gd name="connsiteX0" fmla="*/ 0 w 632684"/>
              <a:gd name="connsiteY0" fmla="*/ 342900 h 342900"/>
              <a:gd name="connsiteX1" fmla="*/ 180975 w 632684"/>
              <a:gd name="connsiteY1" fmla="*/ 142875 h 342900"/>
              <a:gd name="connsiteX2" fmla="*/ 619125 w 632684"/>
              <a:gd name="connsiteY2" fmla="*/ 219075 h 342900"/>
              <a:gd name="connsiteX3" fmla="*/ 523875 w 632684"/>
              <a:gd name="connsiteY3" fmla="*/ 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2684" h="342900">
                <a:moveTo>
                  <a:pt x="0" y="342900"/>
                </a:moveTo>
                <a:cubicBezTo>
                  <a:pt x="38894" y="253206"/>
                  <a:pt x="77788" y="163512"/>
                  <a:pt x="180975" y="142875"/>
                </a:cubicBezTo>
                <a:cubicBezTo>
                  <a:pt x="284162" y="122238"/>
                  <a:pt x="561975" y="242887"/>
                  <a:pt x="619125" y="219075"/>
                </a:cubicBezTo>
                <a:cubicBezTo>
                  <a:pt x="676275" y="195263"/>
                  <a:pt x="534987" y="36512"/>
                  <a:pt x="523875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7" name="Rounded Rectangle 96"/>
          <p:cNvSpPr/>
          <p:nvPr/>
        </p:nvSpPr>
        <p:spPr bwMode="auto">
          <a:xfrm>
            <a:off x="6822384" y="3082119"/>
            <a:ext cx="1139980" cy="1080893"/>
          </a:xfrm>
          <a:prstGeom prst="roundRect">
            <a:avLst/>
          </a:prstGeom>
          <a:solidFill>
            <a:srgbClr val="92D050">
              <a:alpha val="30000"/>
            </a:srgbClr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0" name="Rounded Rectangle 89"/>
          <p:cNvSpPr/>
          <p:nvPr/>
        </p:nvSpPr>
        <p:spPr bwMode="auto">
          <a:xfrm>
            <a:off x="7327983" y="1698296"/>
            <a:ext cx="1385475" cy="1080893"/>
          </a:xfrm>
          <a:prstGeom prst="roundRect">
            <a:avLst/>
          </a:prstGeom>
          <a:solidFill>
            <a:srgbClr val="FFC000">
              <a:alpha val="30000"/>
            </a:srgbClr>
          </a:solidFill>
          <a:ln w="9525" cap="flat" cmpd="sng" algn="ctr">
            <a:solidFill>
              <a:schemeClr val="accent6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5" name="Rounded Rectangle 84"/>
          <p:cNvSpPr/>
          <p:nvPr/>
        </p:nvSpPr>
        <p:spPr bwMode="auto">
          <a:xfrm>
            <a:off x="5943600" y="1698296"/>
            <a:ext cx="1246417" cy="1080893"/>
          </a:xfrm>
          <a:prstGeom prst="roundRect">
            <a:avLst/>
          </a:prstGeom>
          <a:solidFill>
            <a:srgbClr val="FFC000">
              <a:alpha val="30000"/>
            </a:srgbClr>
          </a:solidFill>
          <a:ln w="9525" cap="flat" cmpd="sng" algn="ctr">
            <a:solidFill>
              <a:schemeClr val="accent6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9" name="Rounded Rectangle 78"/>
          <p:cNvSpPr/>
          <p:nvPr/>
        </p:nvSpPr>
        <p:spPr bwMode="auto">
          <a:xfrm>
            <a:off x="4656652" y="3082119"/>
            <a:ext cx="1401247" cy="108089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6505522" y="4439591"/>
            <a:ext cx="2577518" cy="2046934"/>
          </a:xfrm>
          <a:prstGeom prst="roundRect">
            <a:avLst>
              <a:gd name="adj" fmla="val 9687"/>
            </a:avLst>
          </a:prstGeom>
          <a:solidFill>
            <a:srgbClr val="CCECFF">
              <a:alpha val="20000"/>
            </a:srgbClr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Rounded Rectangle 72"/>
          <p:cNvSpPr/>
          <p:nvPr/>
        </p:nvSpPr>
        <p:spPr bwMode="auto">
          <a:xfrm>
            <a:off x="4191000" y="1691567"/>
            <a:ext cx="1614634" cy="1080893"/>
          </a:xfrm>
          <a:prstGeom prst="roundRect">
            <a:avLst/>
          </a:prstGeom>
          <a:solidFill>
            <a:srgbClr val="FFC000">
              <a:alpha val="30000"/>
            </a:srgbClr>
          </a:solidFill>
          <a:ln w="9525" cap="flat" cmpd="sng" algn="ctr">
            <a:solidFill>
              <a:schemeClr val="accent6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962400" y="4458641"/>
            <a:ext cx="2402701" cy="2027884"/>
          </a:xfrm>
          <a:prstGeom prst="roundRect">
            <a:avLst>
              <a:gd name="adj" fmla="val 8682"/>
            </a:avLst>
          </a:prstGeom>
          <a:solidFill>
            <a:schemeClr val="bg1">
              <a:lumMod val="75000"/>
              <a:alpha val="3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-22601" y="1195437"/>
            <a:ext cx="813435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NOx 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e</a:t>
            </a: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missions reductions calculation from electricity savings</a:t>
            </a:r>
            <a:endParaRPr lang="en-US" sz="22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NOx REDUCTIONS USING </a:t>
            </a:r>
            <a:r>
              <a:rPr lang="en-US" sz="2400" b="1" dirty="0" err="1">
                <a:solidFill>
                  <a:schemeClr val="bg1"/>
                </a:solidFill>
                <a:latin typeface="Arial" pitchFamily="34" charset="0"/>
              </a:rPr>
              <a:t>eGRID</a:t>
            </a:r>
            <a:endParaRPr lang="en-US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2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" t="8663" r="83056" b="69115"/>
          <a:stretch/>
        </p:blipFill>
        <p:spPr bwMode="auto">
          <a:xfrm>
            <a:off x="5229172" y="4545543"/>
            <a:ext cx="1045028" cy="91440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8" t="11111" r="57640" b="73016"/>
          <a:stretch/>
        </p:blipFill>
        <p:spPr bwMode="auto">
          <a:xfrm>
            <a:off x="4314772" y="5527675"/>
            <a:ext cx="1743127" cy="91440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9" t="9524" r="40696" b="68254"/>
          <a:stretch/>
        </p:blipFill>
        <p:spPr bwMode="auto">
          <a:xfrm>
            <a:off x="4067122" y="4545543"/>
            <a:ext cx="1045028" cy="91440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4" t="69361" r="62244" b="11591"/>
          <a:stretch/>
        </p:blipFill>
        <p:spPr bwMode="auto">
          <a:xfrm>
            <a:off x="6612563" y="4545543"/>
            <a:ext cx="1033664" cy="914401"/>
          </a:xfrm>
          <a:prstGeom prst="rect">
            <a:avLst/>
          </a:prstGeom>
          <a:noFill/>
          <a:ln w="31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" t="69361" r="80514" b="11591"/>
          <a:stretch/>
        </p:blipFill>
        <p:spPr bwMode="auto">
          <a:xfrm>
            <a:off x="6987212" y="5527675"/>
            <a:ext cx="1447800" cy="914401"/>
          </a:xfrm>
          <a:prstGeom prst="rect">
            <a:avLst/>
          </a:prstGeom>
          <a:noFill/>
          <a:ln w="31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13" t="72536" r="41591" b="11591"/>
          <a:stretch/>
        </p:blipFill>
        <p:spPr bwMode="auto">
          <a:xfrm>
            <a:off x="7760527" y="4535684"/>
            <a:ext cx="1219200" cy="914400"/>
          </a:xfrm>
          <a:prstGeom prst="rect">
            <a:avLst/>
          </a:prstGeom>
          <a:noFill/>
          <a:ln w="31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165366"/>
            <a:ext cx="1135929" cy="914400"/>
          </a:xfrm>
          <a:prstGeom prst="rect">
            <a:avLst/>
          </a:prstGeom>
          <a:ln w="3175">
            <a:solidFill>
              <a:srgbClr val="92D05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3165366"/>
            <a:ext cx="914400" cy="91440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7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0" t="76905" r="3020" b="3555"/>
          <a:stretch/>
        </p:blipFill>
        <p:spPr bwMode="auto">
          <a:xfrm>
            <a:off x="6045936" y="1769160"/>
            <a:ext cx="1067881" cy="914400"/>
          </a:xfrm>
          <a:prstGeom prst="rect">
            <a:avLst/>
          </a:prstGeom>
          <a:noFill/>
          <a:ln w="3175">
            <a:solidFill>
              <a:schemeClr val="accent6">
                <a:lumMod val="25000"/>
                <a:lumOff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6" descr="http://lxinnovations.files.wordpress.com/2011/01/smart-gri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29" t="47585" r="1780" b="34954"/>
          <a:stretch/>
        </p:blipFill>
        <p:spPr bwMode="auto">
          <a:xfrm>
            <a:off x="4303003" y="1770461"/>
            <a:ext cx="1411997" cy="914400"/>
          </a:xfrm>
          <a:prstGeom prst="rect">
            <a:avLst/>
          </a:prstGeom>
          <a:noFill/>
          <a:ln w="3175">
            <a:solidFill>
              <a:schemeClr val="accent6">
                <a:lumMod val="25000"/>
                <a:lumOff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Freeform 74"/>
          <p:cNvSpPr/>
          <p:nvPr/>
        </p:nvSpPr>
        <p:spPr>
          <a:xfrm>
            <a:off x="1577242" y="3751639"/>
            <a:ext cx="1927958" cy="572711"/>
          </a:xfrm>
          <a:custGeom>
            <a:avLst/>
            <a:gdLst>
              <a:gd name="connsiteX0" fmla="*/ 157938 w 947607"/>
              <a:gd name="connsiteY0" fmla="*/ 0 h 5076036"/>
              <a:gd name="connsiteX1" fmla="*/ 789669 w 947607"/>
              <a:gd name="connsiteY1" fmla="*/ 0 h 5076036"/>
              <a:gd name="connsiteX2" fmla="*/ 947607 w 947607"/>
              <a:gd name="connsiteY2" fmla="*/ 157938 h 5076036"/>
              <a:gd name="connsiteX3" fmla="*/ 947607 w 947607"/>
              <a:gd name="connsiteY3" fmla="*/ 5076036 h 5076036"/>
              <a:gd name="connsiteX4" fmla="*/ 947607 w 947607"/>
              <a:gd name="connsiteY4" fmla="*/ 5076036 h 5076036"/>
              <a:gd name="connsiteX5" fmla="*/ 0 w 947607"/>
              <a:gd name="connsiteY5" fmla="*/ 5076036 h 5076036"/>
              <a:gd name="connsiteX6" fmla="*/ 0 w 947607"/>
              <a:gd name="connsiteY6" fmla="*/ 5076036 h 5076036"/>
              <a:gd name="connsiteX7" fmla="*/ 0 w 947607"/>
              <a:gd name="connsiteY7" fmla="*/ 157938 h 5076036"/>
              <a:gd name="connsiteX8" fmla="*/ 157938 w 947607"/>
              <a:gd name="connsiteY8" fmla="*/ 0 h 507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7607" h="5076036">
                <a:moveTo>
                  <a:pt x="947607" y="846027"/>
                </a:moveTo>
                <a:lnTo>
                  <a:pt x="947607" y="4230009"/>
                </a:lnTo>
                <a:cubicBezTo>
                  <a:pt x="947607" y="4697257"/>
                  <a:pt x="934406" y="5076033"/>
                  <a:pt x="918123" y="5076033"/>
                </a:cubicBezTo>
                <a:lnTo>
                  <a:pt x="0" y="5076033"/>
                </a:lnTo>
                <a:lnTo>
                  <a:pt x="0" y="5076033"/>
                </a:lnTo>
                <a:lnTo>
                  <a:pt x="0" y="3"/>
                </a:lnTo>
                <a:lnTo>
                  <a:pt x="0" y="3"/>
                </a:lnTo>
                <a:lnTo>
                  <a:pt x="918123" y="3"/>
                </a:lnTo>
                <a:cubicBezTo>
                  <a:pt x="934406" y="3"/>
                  <a:pt x="947607" y="378779"/>
                  <a:pt x="947607" y="846027"/>
                </a:cubicBezTo>
                <a:close/>
              </a:path>
            </a:pathLst>
          </a:custGeom>
          <a:ln w="19050">
            <a:solidFill>
              <a:srgbClr val="601818">
                <a:alpha val="90000"/>
              </a:srgbClr>
            </a:solidFill>
          </a:ln>
        </p:spPr>
        <p:style>
          <a:lnRef idx="2">
            <a:schemeClr val="accent2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1" tIns="58958" rIns="58958" bIns="58959" numCol="1" spcCol="1270" anchor="ctr" anchorCtr="0">
            <a:noAutofit/>
          </a:bodyPr>
          <a:lstStyle/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 smtClean="0"/>
              <a:t>Transmission Lines</a:t>
            </a:r>
          </a:p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 smtClean="0"/>
              <a:t>Sub-Station</a:t>
            </a:r>
            <a:endParaRPr lang="en-US" sz="1400" dirty="0"/>
          </a:p>
        </p:txBody>
      </p:sp>
      <p:sp>
        <p:nvSpPr>
          <p:cNvPr id="76" name="Chevron 75"/>
          <p:cNvSpPr/>
          <p:nvPr/>
        </p:nvSpPr>
        <p:spPr bwMode="auto">
          <a:xfrm rot="16200000" flipV="1">
            <a:off x="210043" y="3329913"/>
            <a:ext cx="1212585" cy="1271588"/>
          </a:xfrm>
          <a:prstGeom prst="chevron">
            <a:avLst>
              <a:gd name="adj" fmla="val 20364"/>
            </a:avLst>
          </a:prstGeom>
          <a:solidFill>
            <a:srgbClr val="844C4C"/>
          </a:solidFill>
          <a:ln w="28575" cap="flat" cmpd="sng" algn="ctr">
            <a:solidFill>
              <a:srgbClr val="6018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800" b="1" baseline="-25000" dirty="0">
                <a:ea typeface="ＭＳ Ｐゴシック" charset="-128"/>
              </a:rPr>
              <a:t>TRANSMISSION &amp; DISTRIBUTION</a:t>
            </a:r>
          </a:p>
        </p:txBody>
      </p:sp>
      <p:sp>
        <p:nvSpPr>
          <p:cNvPr id="77" name="Freeform 76"/>
          <p:cNvSpPr/>
          <p:nvPr/>
        </p:nvSpPr>
        <p:spPr>
          <a:xfrm>
            <a:off x="1577241" y="1981200"/>
            <a:ext cx="1927959" cy="716271"/>
          </a:xfrm>
          <a:custGeom>
            <a:avLst/>
            <a:gdLst>
              <a:gd name="connsiteX0" fmla="*/ 157938 w 947607"/>
              <a:gd name="connsiteY0" fmla="*/ 0 h 5076036"/>
              <a:gd name="connsiteX1" fmla="*/ 789669 w 947607"/>
              <a:gd name="connsiteY1" fmla="*/ 0 h 5076036"/>
              <a:gd name="connsiteX2" fmla="*/ 947607 w 947607"/>
              <a:gd name="connsiteY2" fmla="*/ 157938 h 5076036"/>
              <a:gd name="connsiteX3" fmla="*/ 947607 w 947607"/>
              <a:gd name="connsiteY3" fmla="*/ 5076036 h 5076036"/>
              <a:gd name="connsiteX4" fmla="*/ 947607 w 947607"/>
              <a:gd name="connsiteY4" fmla="*/ 5076036 h 5076036"/>
              <a:gd name="connsiteX5" fmla="*/ 0 w 947607"/>
              <a:gd name="connsiteY5" fmla="*/ 5076036 h 5076036"/>
              <a:gd name="connsiteX6" fmla="*/ 0 w 947607"/>
              <a:gd name="connsiteY6" fmla="*/ 5076036 h 5076036"/>
              <a:gd name="connsiteX7" fmla="*/ 0 w 947607"/>
              <a:gd name="connsiteY7" fmla="*/ 157938 h 5076036"/>
              <a:gd name="connsiteX8" fmla="*/ 157938 w 947607"/>
              <a:gd name="connsiteY8" fmla="*/ 0 h 507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7607" h="5076036">
                <a:moveTo>
                  <a:pt x="947607" y="846027"/>
                </a:moveTo>
                <a:lnTo>
                  <a:pt x="947607" y="4230009"/>
                </a:lnTo>
                <a:cubicBezTo>
                  <a:pt x="947607" y="4697257"/>
                  <a:pt x="934406" y="5076033"/>
                  <a:pt x="918123" y="5076033"/>
                </a:cubicBezTo>
                <a:lnTo>
                  <a:pt x="0" y="5076033"/>
                </a:lnTo>
                <a:lnTo>
                  <a:pt x="0" y="5076033"/>
                </a:lnTo>
                <a:lnTo>
                  <a:pt x="0" y="3"/>
                </a:lnTo>
                <a:lnTo>
                  <a:pt x="0" y="3"/>
                </a:lnTo>
                <a:lnTo>
                  <a:pt x="918123" y="3"/>
                </a:lnTo>
                <a:cubicBezTo>
                  <a:pt x="934406" y="3"/>
                  <a:pt x="947607" y="378779"/>
                  <a:pt x="947607" y="846027"/>
                </a:cubicBezTo>
                <a:close/>
              </a:path>
            </a:pathLst>
          </a:custGeom>
          <a:ln w="19050">
            <a:solidFill>
              <a:srgbClr val="7B3F3F">
                <a:alpha val="90000"/>
              </a:srgbClr>
            </a:solidFill>
          </a:ln>
        </p:spPr>
        <p:style>
          <a:lnRef idx="2">
            <a:schemeClr val="accent2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1" tIns="58958" rIns="58958" bIns="58959" numCol="1" spcCol="1270" anchor="ctr" anchorCtr="0">
            <a:noAutofit/>
          </a:bodyPr>
          <a:lstStyle/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/>
              <a:t>Residential</a:t>
            </a:r>
          </a:p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 smtClean="0"/>
              <a:t>Commercial</a:t>
            </a:r>
          </a:p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 smtClean="0"/>
              <a:t>Industrial</a:t>
            </a:r>
            <a:endParaRPr lang="en-US" sz="1400" dirty="0"/>
          </a:p>
        </p:txBody>
      </p:sp>
      <p:sp>
        <p:nvSpPr>
          <p:cNvPr id="78" name="Chevron 77"/>
          <p:cNvSpPr/>
          <p:nvPr/>
        </p:nvSpPr>
        <p:spPr bwMode="auto">
          <a:xfrm rot="16200000" flipV="1">
            <a:off x="210043" y="1641114"/>
            <a:ext cx="1212585" cy="1271588"/>
          </a:xfrm>
          <a:prstGeom prst="chevron">
            <a:avLst>
              <a:gd name="adj" fmla="val 20364"/>
            </a:avLst>
          </a:prstGeom>
          <a:solidFill>
            <a:srgbClr val="A77F7F"/>
          </a:solidFill>
          <a:ln w="28575" cap="flat" cmpd="sng" algn="ctr">
            <a:solidFill>
              <a:srgbClr val="7B3F3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800" b="1" baseline="-25000" dirty="0" smtClean="0">
              <a:ea typeface="ＭＳ Ｐゴシック" charset="-128"/>
            </a:endParaRPr>
          </a:p>
          <a:p>
            <a:pPr>
              <a:spcBef>
                <a:spcPct val="0"/>
              </a:spcBef>
            </a:pPr>
            <a:r>
              <a:rPr lang="en-US" sz="1800" b="1" baseline="-25000" dirty="0" smtClean="0">
                <a:ea typeface="ＭＳ Ｐゴシック" charset="-128"/>
              </a:rPr>
              <a:t>CONSUMPTION</a:t>
            </a:r>
            <a:endParaRPr lang="en-US" sz="1800" b="1" baseline="-25000" dirty="0">
              <a:ea typeface="ＭＳ Ｐゴシック" charset="-128"/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1577240" y="5428039"/>
            <a:ext cx="1927959" cy="572711"/>
          </a:xfrm>
          <a:custGeom>
            <a:avLst/>
            <a:gdLst>
              <a:gd name="connsiteX0" fmla="*/ 157938 w 947607"/>
              <a:gd name="connsiteY0" fmla="*/ 0 h 5076036"/>
              <a:gd name="connsiteX1" fmla="*/ 789669 w 947607"/>
              <a:gd name="connsiteY1" fmla="*/ 0 h 5076036"/>
              <a:gd name="connsiteX2" fmla="*/ 947607 w 947607"/>
              <a:gd name="connsiteY2" fmla="*/ 157938 h 5076036"/>
              <a:gd name="connsiteX3" fmla="*/ 947607 w 947607"/>
              <a:gd name="connsiteY3" fmla="*/ 5076036 h 5076036"/>
              <a:gd name="connsiteX4" fmla="*/ 947607 w 947607"/>
              <a:gd name="connsiteY4" fmla="*/ 5076036 h 5076036"/>
              <a:gd name="connsiteX5" fmla="*/ 0 w 947607"/>
              <a:gd name="connsiteY5" fmla="*/ 5076036 h 5076036"/>
              <a:gd name="connsiteX6" fmla="*/ 0 w 947607"/>
              <a:gd name="connsiteY6" fmla="*/ 5076036 h 5076036"/>
              <a:gd name="connsiteX7" fmla="*/ 0 w 947607"/>
              <a:gd name="connsiteY7" fmla="*/ 157938 h 5076036"/>
              <a:gd name="connsiteX8" fmla="*/ 157938 w 947607"/>
              <a:gd name="connsiteY8" fmla="*/ 0 h 507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7607" h="5076036">
                <a:moveTo>
                  <a:pt x="947607" y="846027"/>
                </a:moveTo>
                <a:lnTo>
                  <a:pt x="947607" y="4230009"/>
                </a:lnTo>
                <a:cubicBezTo>
                  <a:pt x="947607" y="4697257"/>
                  <a:pt x="934406" y="5076033"/>
                  <a:pt x="918123" y="5076033"/>
                </a:cubicBezTo>
                <a:lnTo>
                  <a:pt x="0" y="5076033"/>
                </a:lnTo>
                <a:lnTo>
                  <a:pt x="0" y="5076033"/>
                </a:lnTo>
                <a:lnTo>
                  <a:pt x="0" y="3"/>
                </a:lnTo>
                <a:lnTo>
                  <a:pt x="0" y="3"/>
                </a:lnTo>
                <a:lnTo>
                  <a:pt x="918123" y="3"/>
                </a:lnTo>
                <a:cubicBezTo>
                  <a:pt x="934406" y="3"/>
                  <a:pt x="947607" y="378779"/>
                  <a:pt x="947607" y="846027"/>
                </a:cubicBezTo>
                <a:close/>
              </a:path>
            </a:pathLst>
          </a:custGeom>
          <a:ln w="19050"/>
        </p:spPr>
        <p:style>
          <a:lnRef idx="2">
            <a:schemeClr val="accent2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1" tIns="58958" rIns="58958" bIns="58959" numCol="1" spcCol="1270" anchor="ctr" anchorCtr="0">
            <a:noAutofit/>
          </a:bodyPr>
          <a:lstStyle/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/>
              <a:t>Conventional</a:t>
            </a:r>
          </a:p>
          <a:p>
            <a:pPr marL="114300" lvl="1" indent="-1143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400" dirty="0"/>
              <a:t>Renewable</a:t>
            </a:r>
          </a:p>
        </p:txBody>
      </p:sp>
      <p:sp>
        <p:nvSpPr>
          <p:cNvPr id="82" name="Chevron 81"/>
          <p:cNvSpPr/>
          <p:nvPr/>
        </p:nvSpPr>
        <p:spPr bwMode="auto">
          <a:xfrm rot="16200000" flipV="1">
            <a:off x="210042" y="5006313"/>
            <a:ext cx="1212585" cy="1271588"/>
          </a:xfrm>
          <a:prstGeom prst="chevron">
            <a:avLst>
              <a:gd name="adj" fmla="val 20364"/>
            </a:avLst>
          </a:prstGeom>
          <a:solidFill>
            <a:srgbClr val="601818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 dirty="0" smtClean="0">
              <a:ln>
                <a:noFill/>
              </a:ln>
              <a:effectLst/>
              <a:latin typeface="Arial" charset="0"/>
              <a:ea typeface="ＭＳ Ｐゴシック" charset="-128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rPr>
              <a:t>GENERATION</a:t>
            </a:r>
          </a:p>
        </p:txBody>
      </p:sp>
      <p:sp>
        <p:nvSpPr>
          <p:cNvPr id="83" name="Chevron 82"/>
          <p:cNvSpPr/>
          <p:nvPr/>
        </p:nvSpPr>
        <p:spPr bwMode="auto">
          <a:xfrm rot="16200000" flipV="1">
            <a:off x="633454" y="4394411"/>
            <a:ext cx="365760" cy="1271588"/>
          </a:xfrm>
          <a:prstGeom prst="chevron">
            <a:avLst>
              <a:gd name="adj" fmla="val 72447"/>
            </a:avLst>
          </a:prstGeom>
          <a:solidFill>
            <a:srgbClr val="601818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 dirty="0" smtClean="0">
              <a:ln>
                <a:noFill/>
              </a:ln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4" name="Chevron 83"/>
          <p:cNvSpPr/>
          <p:nvPr/>
        </p:nvSpPr>
        <p:spPr bwMode="auto">
          <a:xfrm rot="16200000" flipV="1">
            <a:off x="633454" y="2707318"/>
            <a:ext cx="365760" cy="1271588"/>
          </a:xfrm>
          <a:prstGeom prst="chevron">
            <a:avLst>
              <a:gd name="adj" fmla="val 72447"/>
            </a:avLst>
          </a:prstGeom>
          <a:solidFill>
            <a:srgbClr val="844C4C"/>
          </a:solidFill>
          <a:ln w="28575" cap="flat" cmpd="sng" algn="ctr">
            <a:solidFill>
              <a:srgbClr val="6018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 dirty="0" smtClean="0">
              <a:ln>
                <a:noFill/>
              </a:ln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88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8060" y="1781541"/>
            <a:ext cx="1219198" cy="977773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Freeform 58"/>
          <p:cNvSpPr/>
          <p:nvPr/>
        </p:nvSpPr>
        <p:spPr bwMode="auto">
          <a:xfrm>
            <a:off x="5029199" y="4076700"/>
            <a:ext cx="123809" cy="381000"/>
          </a:xfrm>
          <a:custGeom>
            <a:avLst/>
            <a:gdLst>
              <a:gd name="connsiteX0" fmla="*/ 419084 w 419084"/>
              <a:gd name="connsiteY0" fmla="*/ 381000 h 381000"/>
              <a:gd name="connsiteX1" fmla="*/ 28559 w 419084"/>
              <a:gd name="connsiteY1" fmla="*/ 180975 h 381000"/>
              <a:gd name="connsiteX2" fmla="*/ 161909 w 419084"/>
              <a:gd name="connsiteY2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9084" h="381000">
                <a:moveTo>
                  <a:pt x="419084" y="381000"/>
                </a:moveTo>
                <a:cubicBezTo>
                  <a:pt x="245252" y="312737"/>
                  <a:pt x="71421" y="244475"/>
                  <a:pt x="28559" y="180975"/>
                </a:cubicBezTo>
                <a:cubicBezTo>
                  <a:pt x="-14304" y="117475"/>
                  <a:pt x="-34941" y="12700"/>
                  <a:pt x="161909" y="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9" name="Freeform 98"/>
          <p:cNvSpPr/>
          <p:nvPr/>
        </p:nvSpPr>
        <p:spPr>
          <a:xfrm>
            <a:off x="381001" y="1736664"/>
            <a:ext cx="3162300" cy="988448"/>
          </a:xfrm>
          <a:custGeom>
            <a:avLst/>
            <a:gdLst>
              <a:gd name="connsiteX0" fmla="*/ 157938 w 947607"/>
              <a:gd name="connsiteY0" fmla="*/ 0 h 5076036"/>
              <a:gd name="connsiteX1" fmla="*/ 789669 w 947607"/>
              <a:gd name="connsiteY1" fmla="*/ 0 h 5076036"/>
              <a:gd name="connsiteX2" fmla="*/ 947607 w 947607"/>
              <a:gd name="connsiteY2" fmla="*/ 157938 h 5076036"/>
              <a:gd name="connsiteX3" fmla="*/ 947607 w 947607"/>
              <a:gd name="connsiteY3" fmla="*/ 5076036 h 5076036"/>
              <a:gd name="connsiteX4" fmla="*/ 947607 w 947607"/>
              <a:gd name="connsiteY4" fmla="*/ 5076036 h 5076036"/>
              <a:gd name="connsiteX5" fmla="*/ 0 w 947607"/>
              <a:gd name="connsiteY5" fmla="*/ 5076036 h 5076036"/>
              <a:gd name="connsiteX6" fmla="*/ 0 w 947607"/>
              <a:gd name="connsiteY6" fmla="*/ 5076036 h 5076036"/>
              <a:gd name="connsiteX7" fmla="*/ 0 w 947607"/>
              <a:gd name="connsiteY7" fmla="*/ 157938 h 5076036"/>
              <a:gd name="connsiteX8" fmla="*/ 157938 w 947607"/>
              <a:gd name="connsiteY8" fmla="*/ 0 h 507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7607" h="5076036">
                <a:moveTo>
                  <a:pt x="947607" y="846027"/>
                </a:moveTo>
                <a:lnTo>
                  <a:pt x="947607" y="4230009"/>
                </a:lnTo>
                <a:cubicBezTo>
                  <a:pt x="947607" y="4697257"/>
                  <a:pt x="934406" y="5076033"/>
                  <a:pt x="918123" y="5076033"/>
                </a:cubicBezTo>
                <a:lnTo>
                  <a:pt x="0" y="5076033"/>
                </a:lnTo>
                <a:lnTo>
                  <a:pt x="0" y="5076033"/>
                </a:lnTo>
                <a:lnTo>
                  <a:pt x="0" y="3"/>
                </a:lnTo>
                <a:lnTo>
                  <a:pt x="0" y="3"/>
                </a:lnTo>
                <a:lnTo>
                  <a:pt x="918123" y="3"/>
                </a:lnTo>
                <a:cubicBezTo>
                  <a:pt x="934406" y="3"/>
                  <a:pt x="947607" y="378779"/>
                  <a:pt x="947607" y="846027"/>
                </a:cubicBezTo>
                <a:close/>
              </a:path>
            </a:pathLst>
          </a:custGeom>
          <a:ln w="19050">
            <a:solidFill>
              <a:srgbClr val="7B3F3F">
                <a:alpha val="90000"/>
              </a:srgbClr>
            </a:solidFill>
          </a:ln>
        </p:spPr>
        <p:style>
          <a:lnRef idx="2">
            <a:schemeClr val="accent2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1" tIns="58958" rIns="58958" bIns="58959" numCol="1" spcCol="1270" anchor="ctr" anchorCtr="0">
            <a:noAutofit/>
          </a:bodyPr>
          <a:lstStyle/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000" b="1" dirty="0" smtClean="0"/>
              <a:t>Energy Savings</a:t>
            </a:r>
            <a:r>
              <a:rPr lang="en-US" sz="2000" dirty="0" smtClean="0"/>
              <a:t> from EE/RE Programs</a:t>
            </a:r>
            <a:endParaRPr lang="en-US" sz="2000" dirty="0"/>
          </a:p>
        </p:txBody>
      </p:sp>
      <p:sp>
        <p:nvSpPr>
          <p:cNvPr id="100" name="Freeform 99"/>
          <p:cNvSpPr/>
          <p:nvPr/>
        </p:nvSpPr>
        <p:spPr>
          <a:xfrm>
            <a:off x="381001" y="5147883"/>
            <a:ext cx="3162300" cy="988448"/>
          </a:xfrm>
          <a:custGeom>
            <a:avLst/>
            <a:gdLst>
              <a:gd name="connsiteX0" fmla="*/ 157938 w 947607"/>
              <a:gd name="connsiteY0" fmla="*/ 0 h 5076036"/>
              <a:gd name="connsiteX1" fmla="*/ 789669 w 947607"/>
              <a:gd name="connsiteY1" fmla="*/ 0 h 5076036"/>
              <a:gd name="connsiteX2" fmla="*/ 947607 w 947607"/>
              <a:gd name="connsiteY2" fmla="*/ 157938 h 5076036"/>
              <a:gd name="connsiteX3" fmla="*/ 947607 w 947607"/>
              <a:gd name="connsiteY3" fmla="*/ 5076036 h 5076036"/>
              <a:gd name="connsiteX4" fmla="*/ 947607 w 947607"/>
              <a:gd name="connsiteY4" fmla="*/ 5076036 h 5076036"/>
              <a:gd name="connsiteX5" fmla="*/ 0 w 947607"/>
              <a:gd name="connsiteY5" fmla="*/ 5076036 h 5076036"/>
              <a:gd name="connsiteX6" fmla="*/ 0 w 947607"/>
              <a:gd name="connsiteY6" fmla="*/ 5076036 h 5076036"/>
              <a:gd name="connsiteX7" fmla="*/ 0 w 947607"/>
              <a:gd name="connsiteY7" fmla="*/ 157938 h 5076036"/>
              <a:gd name="connsiteX8" fmla="*/ 157938 w 947607"/>
              <a:gd name="connsiteY8" fmla="*/ 0 h 5076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7607" h="5076036">
                <a:moveTo>
                  <a:pt x="947607" y="846027"/>
                </a:moveTo>
                <a:lnTo>
                  <a:pt x="947607" y="4230009"/>
                </a:lnTo>
                <a:cubicBezTo>
                  <a:pt x="947607" y="4697257"/>
                  <a:pt x="934406" y="5076033"/>
                  <a:pt x="918123" y="5076033"/>
                </a:cubicBezTo>
                <a:lnTo>
                  <a:pt x="0" y="5076033"/>
                </a:lnTo>
                <a:lnTo>
                  <a:pt x="0" y="5076033"/>
                </a:lnTo>
                <a:lnTo>
                  <a:pt x="0" y="3"/>
                </a:lnTo>
                <a:lnTo>
                  <a:pt x="0" y="3"/>
                </a:lnTo>
                <a:lnTo>
                  <a:pt x="918123" y="3"/>
                </a:lnTo>
                <a:cubicBezTo>
                  <a:pt x="934406" y="3"/>
                  <a:pt x="947607" y="378779"/>
                  <a:pt x="947607" y="846027"/>
                </a:cubicBezTo>
                <a:close/>
              </a:path>
            </a:pathLst>
          </a:custGeom>
          <a:ln w="19050">
            <a:solidFill>
              <a:srgbClr val="601818">
                <a:alpha val="90000"/>
              </a:srgbClr>
            </a:solidFill>
          </a:ln>
        </p:spPr>
        <p:style>
          <a:lnRef idx="2">
            <a:schemeClr val="accent2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1" tIns="58958" rIns="58958" bIns="58959" numCol="1" spcCol="1270" anchor="ctr" anchorCtr="0">
            <a:noAutofit/>
          </a:bodyPr>
          <a:lstStyle/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2000" dirty="0" smtClean="0"/>
              <a:t>Energy Production &amp; </a:t>
            </a:r>
            <a:r>
              <a:rPr lang="en-US" sz="2000" b="1" dirty="0" smtClean="0"/>
              <a:t>Emissions Reductions</a:t>
            </a:r>
            <a:endParaRPr lang="en-US" sz="2000" b="1" dirty="0"/>
          </a:p>
        </p:txBody>
      </p:sp>
      <p:grpSp>
        <p:nvGrpSpPr>
          <p:cNvPr id="74" name="Group 73"/>
          <p:cNvGrpSpPr/>
          <p:nvPr/>
        </p:nvGrpSpPr>
        <p:grpSpPr>
          <a:xfrm>
            <a:off x="1401400" y="2943550"/>
            <a:ext cx="1281113" cy="1883555"/>
            <a:chOff x="1401400" y="2858326"/>
            <a:chExt cx="1281113" cy="1883555"/>
          </a:xfrm>
        </p:grpSpPr>
        <p:sp>
          <p:nvSpPr>
            <p:cNvPr id="101" name="Chevron 100"/>
            <p:cNvSpPr/>
            <p:nvPr/>
          </p:nvSpPr>
          <p:spPr bwMode="auto">
            <a:xfrm rot="5400000">
              <a:off x="1863839" y="2405412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3175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Chevron 101"/>
            <p:cNvSpPr/>
            <p:nvPr/>
          </p:nvSpPr>
          <p:spPr bwMode="auto">
            <a:xfrm rot="5400000">
              <a:off x="1854314" y="2595086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6350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Chevron 102"/>
            <p:cNvSpPr/>
            <p:nvPr/>
          </p:nvSpPr>
          <p:spPr bwMode="auto">
            <a:xfrm rot="5400000">
              <a:off x="1854314" y="2823686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12700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Chevron 103"/>
            <p:cNvSpPr/>
            <p:nvPr/>
          </p:nvSpPr>
          <p:spPr bwMode="auto">
            <a:xfrm rot="5400000">
              <a:off x="1854314" y="3128486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12700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Chevron 104"/>
            <p:cNvSpPr/>
            <p:nvPr/>
          </p:nvSpPr>
          <p:spPr bwMode="auto">
            <a:xfrm rot="5400000">
              <a:off x="1863839" y="3509486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19050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Chevron 106"/>
            <p:cNvSpPr/>
            <p:nvPr/>
          </p:nvSpPr>
          <p:spPr bwMode="auto">
            <a:xfrm rot="5400000">
              <a:off x="1854314" y="3923207"/>
              <a:ext cx="365760" cy="1271588"/>
            </a:xfrm>
            <a:prstGeom prst="chevron">
              <a:avLst>
                <a:gd name="adj" fmla="val 72447"/>
              </a:avLst>
            </a:prstGeom>
            <a:solidFill>
              <a:srgbClr val="A77F7F"/>
            </a:solidFill>
            <a:ln w="28575" cap="flat" cmpd="sng" algn="ctr">
              <a:solidFill>
                <a:srgbClr val="7B3F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-25000" dirty="0" smtClean="0">
                <a:ln>
                  <a:noFill/>
                </a:ln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502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7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5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5" grpId="1" animBg="1"/>
      <p:bldP spid="57" grpId="0" animBg="1"/>
      <p:bldP spid="57" grpId="1" animBg="1"/>
      <p:bldP spid="56" grpId="0" animBg="1"/>
      <p:bldP spid="56" grpId="1" animBg="1"/>
      <p:bldP spid="53" grpId="0" animBg="1"/>
      <p:bldP spid="53" grpId="1" animBg="1"/>
      <p:bldP spid="52" grpId="0" animBg="1"/>
      <p:bldP spid="61" grpId="0" animBg="1"/>
      <p:bldP spid="61" grpId="1" animBg="1"/>
      <p:bldP spid="62" grpId="0" animBg="1"/>
      <p:bldP spid="62" grpId="1" animBg="1"/>
      <p:bldP spid="60" grpId="0" animBg="1"/>
      <p:bldP spid="60" grpId="1" animBg="1"/>
      <p:bldP spid="63" grpId="0" animBg="1"/>
      <p:bldP spid="63" grpId="1" animBg="1"/>
      <p:bldP spid="64" grpId="0" animBg="1"/>
      <p:bldP spid="64" grpId="1" animBg="1"/>
      <p:bldP spid="97" grpId="0" animBg="1"/>
      <p:bldP spid="90" grpId="0" animBg="1"/>
      <p:bldP spid="85" grpId="0" animBg="1"/>
      <p:bldP spid="79" grpId="0" animBg="1"/>
      <p:bldP spid="47" grpId="0" animBg="1"/>
      <p:bldP spid="73" grpId="0" animBg="1"/>
      <p:bldP spid="4" grpId="0" animBg="1"/>
      <p:bldP spid="75" grpId="0" animBg="1"/>
      <p:bldP spid="75" grpId="1" build="allAtOnce" animBg="1"/>
      <p:bldP spid="76" grpId="0" animBg="1"/>
      <p:bldP spid="76" grpId="1" animBg="1"/>
      <p:bldP spid="77" grpId="0" animBg="1"/>
      <p:bldP spid="77" grpId="1" build="allAtOnce" animBg="1"/>
      <p:bldP spid="78" grpId="0" animBg="1"/>
      <p:bldP spid="78" grpId="1" animBg="1"/>
      <p:bldP spid="81" grpId="0" animBg="1"/>
      <p:bldP spid="81" grpId="1" build="allAtOnce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59" grpId="0" animBg="1"/>
      <p:bldP spid="59" grpId="1" animBg="1"/>
      <p:bldP spid="99" grpId="0" animBg="1"/>
      <p:bldP spid="10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2525" y="4059936"/>
            <a:ext cx="2670048" cy="244144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2525" y="1545336"/>
            <a:ext cx="2666669" cy="244144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50" y="1545336"/>
            <a:ext cx="2666669" cy="244144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50" y="4059936"/>
            <a:ext cx="2666669" cy="244144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762" y="1154110"/>
            <a:ext cx="91392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2010 </a:t>
            </a:r>
            <a:r>
              <a:rPr lang="en-US" sz="2000" b="1" u="sng" dirty="0">
                <a:solidFill>
                  <a:srgbClr val="FF0000"/>
                </a:solidFill>
              </a:rPr>
              <a:t>Annual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eGrid</a:t>
            </a:r>
            <a:r>
              <a:rPr lang="en-US" sz="2000" dirty="0" smtClean="0">
                <a:solidFill>
                  <a:schemeClr val="tx1"/>
                </a:solidFill>
              </a:rPr>
              <a:t> for NOx Emissions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835150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West Zone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962525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North Zone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962525" y="6105930"/>
            <a:ext cx="2262673" cy="34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>
                <a:solidFill>
                  <a:schemeClr val="tx1"/>
                </a:solidFill>
              </a:rPr>
              <a:t>Houston Zone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835150" y="61027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South Zone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61660" y="2992001"/>
            <a:ext cx="1490939" cy="2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Unit: 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lbs</a:t>
            </a:r>
            <a:r>
              <a:rPr lang="en-US" altLang="zh-CN" sz="1050" b="1" dirty="0">
                <a:latin typeface="Calibri" pitchFamily="34" charset="0"/>
                <a:ea typeface="맑은 고딕" pitchFamily="50" charset="-127"/>
              </a:rPr>
              <a:t> of NOx</a:t>
            </a: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/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MWh</a:t>
            </a:r>
            <a:endParaRPr lang="en-US" sz="4000" dirty="0"/>
          </a:p>
        </p:txBody>
      </p:sp>
      <p:sp>
        <p:nvSpPr>
          <p:cNvPr id="34" name="Oval 33"/>
          <p:cNvSpPr/>
          <p:nvPr/>
        </p:nvSpPr>
        <p:spPr bwMode="auto">
          <a:xfrm>
            <a:off x="2562787" y="2203554"/>
            <a:ext cx="760468" cy="784581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6555381" y="1966319"/>
            <a:ext cx="760468" cy="784581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7034387" y="5331082"/>
            <a:ext cx="562924" cy="576985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053381" y="5362458"/>
            <a:ext cx="1045808" cy="1071439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2310" y="1543456"/>
            <a:ext cx="1261872" cy="13810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Rectangle 38"/>
          <p:cNvSpPr/>
          <p:nvPr/>
        </p:nvSpPr>
        <p:spPr bwMode="auto">
          <a:xfrm>
            <a:off x="1849201" y="1572687"/>
            <a:ext cx="632695" cy="7716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005130" y="1564537"/>
            <a:ext cx="632695" cy="7716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4997510" y="4081019"/>
            <a:ext cx="632695" cy="7716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1849201" y="4093374"/>
            <a:ext cx="632695" cy="7716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Arial" pitchFamily="34" charset="0"/>
              </a:rPr>
              <a:t>2010 eGRID for NOx Emissions</a:t>
            </a:r>
            <a:endParaRPr lang="en-US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0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2513" y="3972436"/>
            <a:ext cx="2816667" cy="26791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4547" y="3983418"/>
            <a:ext cx="2817674" cy="26791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5554" y="1469487"/>
            <a:ext cx="2816667" cy="2679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1975" y="1461933"/>
            <a:ext cx="2814030" cy="2675727"/>
          </a:xfrm>
          <a:prstGeom prst="rect">
            <a:avLst/>
          </a:prstGeom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762" y="1154110"/>
            <a:ext cx="91392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2000" smtClean="0">
                <a:solidFill>
                  <a:schemeClr val="tx1"/>
                </a:solidFill>
              </a:rPr>
              <a:t>2016 eGRID (</a:t>
            </a:r>
            <a:r>
              <a:rPr lang="en-US" altLang="ko-KR" sz="2000" b="1" u="sng" smtClean="0">
                <a:solidFill>
                  <a:srgbClr val="FF0000"/>
                </a:solidFill>
              </a:rPr>
              <a:t>Annual</a:t>
            </a:r>
            <a:r>
              <a:rPr lang="en-US" altLang="ko-KR" sz="2000">
                <a:solidFill>
                  <a:schemeClr val="tx1"/>
                </a:solidFill>
              </a:rPr>
              <a:t>)</a:t>
            </a:r>
            <a:r>
              <a:rPr lang="en-US" sz="200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for NOx Emissions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835150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West Zone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962525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North Zone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962525" y="6105930"/>
            <a:ext cx="2262673" cy="34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>
                <a:solidFill>
                  <a:schemeClr val="tx1"/>
                </a:solidFill>
              </a:rPr>
              <a:t>Houston Zone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835150" y="61027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South Zone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96026" y="1580279"/>
            <a:ext cx="1490939" cy="2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Unit: 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lbs</a:t>
            </a:r>
            <a:r>
              <a:rPr lang="en-US" altLang="zh-CN" sz="1050" b="1" dirty="0">
                <a:latin typeface="Calibri" pitchFamily="34" charset="0"/>
                <a:ea typeface="맑은 고딕" pitchFamily="50" charset="-127"/>
              </a:rPr>
              <a:t> of NOx</a:t>
            </a: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/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MWh</a:t>
            </a:r>
            <a:endParaRPr lang="en-US" sz="4000" dirty="0"/>
          </a:p>
        </p:txBody>
      </p:sp>
      <p:sp>
        <p:nvSpPr>
          <p:cNvPr id="34" name="Oval 33"/>
          <p:cNvSpPr/>
          <p:nvPr/>
        </p:nvSpPr>
        <p:spPr bwMode="auto">
          <a:xfrm>
            <a:off x="2486587" y="1719795"/>
            <a:ext cx="1094813" cy="1129527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6547760" y="1943458"/>
            <a:ext cx="1077193" cy="1111349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6748466" y="5077291"/>
            <a:ext cx="876487" cy="898380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2920557" y="5233134"/>
            <a:ext cx="1185244" cy="1214293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smtClean="0">
                <a:solidFill>
                  <a:schemeClr val="bg1"/>
                </a:solidFill>
                <a:latin typeface="Arial" pitchFamily="34" charset="0"/>
              </a:rPr>
              <a:t>2016 eGRID for NOx Emissions</a:t>
            </a:r>
            <a:endParaRPr lang="en-US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3800" y="1802127"/>
            <a:ext cx="1452405" cy="218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983418"/>
            <a:ext cx="2817674" cy="2679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0624" y="3972436"/>
            <a:ext cx="2809324" cy="2679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2658" y="1469619"/>
            <a:ext cx="2817674" cy="2679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2513" y="1456088"/>
            <a:ext cx="2817626" cy="2679192"/>
          </a:xfrm>
          <a:prstGeom prst="rect">
            <a:avLst/>
          </a:prstGeom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762" y="1154110"/>
            <a:ext cx="91392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2000" smtClean="0">
                <a:solidFill>
                  <a:schemeClr val="tx1"/>
                </a:solidFill>
              </a:rPr>
              <a:t>2016 eGRID (</a:t>
            </a:r>
            <a:r>
              <a:rPr lang="en-US" altLang="ko-KR" sz="2000" b="1" u="sng">
                <a:solidFill>
                  <a:srgbClr val="FF0000"/>
                </a:solidFill>
              </a:rPr>
              <a:t>OSP</a:t>
            </a:r>
            <a:r>
              <a:rPr lang="en-US" sz="2000" smtClean="0">
                <a:solidFill>
                  <a:schemeClr val="tx1"/>
                </a:solidFill>
              </a:rPr>
              <a:t>) </a:t>
            </a:r>
            <a:r>
              <a:rPr lang="en-US" sz="2000" dirty="0" smtClean="0">
                <a:solidFill>
                  <a:schemeClr val="tx1"/>
                </a:solidFill>
              </a:rPr>
              <a:t>for NOx Emissions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835150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West Zone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962525" y="36008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North Zone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962525" y="6105930"/>
            <a:ext cx="2262673" cy="34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>
                <a:solidFill>
                  <a:schemeClr val="tx1"/>
                </a:solidFill>
              </a:rPr>
              <a:t>Houston Zone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835150" y="6102756"/>
            <a:ext cx="2262673" cy="34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South Zone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96026" y="1580279"/>
            <a:ext cx="1490939" cy="2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Unit: 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lbs</a:t>
            </a:r>
            <a:r>
              <a:rPr lang="en-US" altLang="zh-CN" sz="1050" b="1" dirty="0">
                <a:latin typeface="Calibri" pitchFamily="34" charset="0"/>
                <a:ea typeface="맑은 고딕" pitchFamily="50" charset="-127"/>
              </a:rPr>
              <a:t> of NOx</a:t>
            </a:r>
            <a:r>
              <a:rPr lang="en-US" altLang="ko-KR" sz="1050" b="1" dirty="0">
                <a:latin typeface="Calibri" pitchFamily="34" charset="0"/>
                <a:ea typeface="맑은 고딕" pitchFamily="50" charset="-127"/>
              </a:rPr>
              <a:t>/</a:t>
            </a:r>
            <a:r>
              <a:rPr lang="en-US" altLang="ko-KR" sz="1050" b="1" dirty="0" err="1">
                <a:latin typeface="Calibri" pitchFamily="34" charset="0"/>
                <a:ea typeface="맑은 고딕" pitchFamily="50" charset="-127"/>
              </a:rPr>
              <a:t>MWh</a:t>
            </a:r>
            <a:endParaRPr lang="en-US" sz="4000" dirty="0"/>
          </a:p>
        </p:txBody>
      </p:sp>
      <p:sp>
        <p:nvSpPr>
          <p:cNvPr id="35" name="Oval 34"/>
          <p:cNvSpPr/>
          <p:nvPr/>
        </p:nvSpPr>
        <p:spPr bwMode="auto">
          <a:xfrm>
            <a:off x="6547760" y="1943458"/>
            <a:ext cx="1077193" cy="1111349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6748466" y="5077291"/>
            <a:ext cx="876487" cy="898380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2920557" y="5233134"/>
            <a:ext cx="1185244" cy="1214293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ko-KR" sz="2400" b="1">
                <a:solidFill>
                  <a:schemeClr val="bg1"/>
                </a:solidFill>
                <a:latin typeface="Arial" pitchFamily="34" charset="0"/>
              </a:rPr>
              <a:t>2016 eGRID for NOx Emissions</a:t>
            </a:r>
            <a:endParaRPr lang="en-US" altLang="ko-KR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3800" y="1802127"/>
            <a:ext cx="1452405" cy="2181291"/>
          </a:xfrm>
          <a:prstGeom prst="rect">
            <a:avLst/>
          </a:prstGeom>
        </p:spPr>
      </p:pic>
      <p:sp>
        <p:nvSpPr>
          <p:cNvPr id="38" name="Oval 37"/>
          <p:cNvSpPr/>
          <p:nvPr/>
        </p:nvSpPr>
        <p:spPr bwMode="auto">
          <a:xfrm>
            <a:off x="2486587" y="1719795"/>
            <a:ext cx="1094813" cy="1129527"/>
          </a:xfrm>
          <a:prstGeom prst="ellipse">
            <a:avLst/>
          </a:prstGeom>
          <a:solidFill>
            <a:srgbClr val="FFFF00">
              <a:alpha val="25000"/>
            </a:srgbClr>
          </a:solidFill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42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53627" y="1856381"/>
            <a:ext cx="8027656" cy="4119841"/>
            <a:chOff x="553627" y="1856381"/>
            <a:chExt cx="8027656" cy="41198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3627" y="1856381"/>
              <a:ext cx="8027656" cy="4119841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6280484" y="3497179"/>
              <a:ext cx="300790" cy="186890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1156488"/>
            <a:ext cx="9144000" cy="33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smtClean="0">
                <a:solidFill>
                  <a:schemeClr val="tx1"/>
                </a:solidFill>
              </a:rPr>
              <a:t>OSP </a:t>
            </a:r>
            <a:r>
              <a:rPr lang="en-US" sz="2000" dirty="0" smtClean="0">
                <a:solidFill>
                  <a:schemeClr val="tx1"/>
                </a:solidFill>
              </a:rPr>
              <a:t>Power Generation and NOx Emissions Reductions (2008 base year)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NOx REDUCTIONS FROM WIND POWER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781800" y="2336800"/>
            <a:ext cx="1625600" cy="3029284"/>
            <a:chOff x="6781800" y="2336800"/>
            <a:chExt cx="1625600" cy="3029284"/>
          </a:xfrm>
        </p:grpSpPr>
        <p:grpSp>
          <p:nvGrpSpPr>
            <p:cNvPr id="6" name="Group 5"/>
            <p:cNvGrpSpPr/>
            <p:nvPr/>
          </p:nvGrpSpPr>
          <p:grpSpPr>
            <a:xfrm>
              <a:off x="6781800" y="2336800"/>
              <a:ext cx="1625600" cy="3029284"/>
              <a:chOff x="6781800" y="2336800"/>
              <a:chExt cx="1625600" cy="302928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77655" t="11661" r="2159" b="14810"/>
              <a:stretch/>
            </p:blipFill>
            <p:spPr>
              <a:xfrm>
                <a:off x="6781800" y="2336800"/>
                <a:ext cx="1625600" cy="3029284"/>
              </a:xfrm>
              <a:prstGeom prst="rect">
                <a:avLst/>
              </a:prstGeom>
            </p:spPr>
          </p:pic>
          <p:sp>
            <p:nvSpPr>
              <p:cNvPr id="24" name="Rectangle 23"/>
              <p:cNvSpPr/>
              <p:nvPr/>
            </p:nvSpPr>
            <p:spPr bwMode="auto">
              <a:xfrm>
                <a:off x="8001000" y="2983832"/>
                <a:ext cx="288758" cy="2382252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594600" y="2688366"/>
              <a:ext cx="79861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320" b="1" smtClean="0">
                  <a:solidFill>
                    <a:schemeClr val="tx1"/>
                  </a:solidFill>
                </a:rPr>
                <a:t>156,253</a:t>
              </a:r>
              <a:endParaRPr lang="ko-KR" altLang="en-US" sz="1320" b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11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110457"/>
            <a:ext cx="9144000" cy="33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3550" algn="l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Legislation to Reduce Energy/Emissions 2001 to Present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735388" y="21494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735388" y="21494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753475" y="21494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753475" y="21494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735388" y="6532563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735388" y="6532563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52650" y="1514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8863013" y="2695575"/>
            <a:ext cx="0" cy="33893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152650" y="1514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76200" y="1447800"/>
            <a:ext cx="4778375" cy="521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Senate Bill 5 (77th Legislature, 2001) 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386. Texas Emissions Reduction Plan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Sec. 386.205. Evaluation Of State Energy Efficiency Programs (with PUC)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388.  Texas Building Energy Performance Standards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Sec. 388.003.  Adoption Of Building Energy Efficiency Performance Standards.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Sec. 388.004.  Enforcement Of Energy Standards Outside Of Municipality.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Sec. 388.007.  Distribution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Of Information And Technical Assistance.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Sec. 388.008.  Development Of Home Energy Ratings.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TERP 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Amended (78th Legislature, 2003) 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388.  Texas Building Energy Performance Standards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(HB 1365) Sec. 388.004. Enforcement Of Energy Standards Outside Of Municipality.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(HB 1365) Sec. 388.009.  Energy-Efficient Building Program. 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388.  Texas Building Energy Performance Standards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(HB 3235) Sec. 388.009. Certification of Municipal Inspectors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.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TERP 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Amended (79th Legislature, 2005) 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382. Health and Safety Code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(HB 2129) Sec. 386.056 Development of Creditable Statewide emissions from wind and other renewables. 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(HB 965) Sec. 382.0275 Commission Action Relating to Water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Heaters</a:t>
            </a:r>
          </a:p>
          <a:p>
            <a:pPr marL="231775" marR="0" lvl="1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TERP Amended (80th Legislature, 2007)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382. Health and Safety Code</a:t>
            </a:r>
          </a:p>
          <a:p>
            <a:pPr marL="231775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HB 3693) Sec. 388.003 added subsection (b-1), (b-2), (b-3) that allows SECO to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adopt new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editions of the IECC based on written recommendations from the Laboratory.</a:t>
            </a:r>
          </a:p>
          <a:p>
            <a:pPr marL="231775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HB 3693) Sec. 388.008 Development of Standardized report formats for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newly</a:t>
            </a:r>
            <a:r>
              <a:rPr kumimoji="0" lang="en-US" sz="800" b="0" i="0" u="none" strike="noStrike" kern="0" cap="none" spc="0" normalizeH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constructed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residences.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Ch. 386.252 Health and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and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Safety Code</a:t>
            </a:r>
          </a:p>
          <a:p>
            <a:pPr marL="231775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(SB 12) Section 388.03 added subsection (b-1), (b-2) allows SECO to adopt new editions</a:t>
            </a:r>
            <a:r>
              <a:rPr kumimoji="0" lang="en-US" sz="800" b="0" i="0" u="none" strike="noStrike" kern="0" cap="none" spc="0" normalizeH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cs typeface="Arial" charset="0"/>
              </a:rPr>
              <a:t>of the IECC based on written recommendations from the Laboratory.</a:t>
            </a:r>
          </a:p>
          <a:p>
            <a:pPr marL="231775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lvl="0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800" b="1" kern="0" dirty="0" smtClean="0">
                <a:solidFill>
                  <a:srgbClr val="000000"/>
                </a:solidFill>
              </a:rPr>
              <a:t>TERP </a:t>
            </a:r>
            <a:r>
              <a:rPr lang="en-US" sz="800" b="1" kern="0" dirty="0">
                <a:solidFill>
                  <a:srgbClr val="000000"/>
                </a:solidFill>
              </a:rPr>
              <a:t>Amended (81</a:t>
            </a:r>
            <a:r>
              <a:rPr lang="en-US" sz="800" b="1" kern="0" baseline="30000" dirty="0">
                <a:solidFill>
                  <a:srgbClr val="000000"/>
                </a:solidFill>
              </a:rPr>
              <a:t>st</a:t>
            </a:r>
            <a:r>
              <a:rPr lang="en-US" sz="800" b="1" kern="0" dirty="0">
                <a:solidFill>
                  <a:srgbClr val="000000"/>
                </a:solidFill>
              </a:rPr>
              <a:t> Legislature, 2009) </a:t>
            </a:r>
          </a:p>
          <a:p>
            <a:pPr lvl="0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800" kern="0" dirty="0">
                <a:solidFill>
                  <a:srgbClr val="000000"/>
                </a:solidFill>
              </a:rPr>
              <a:t>Ch. 382. Health and Safety Code</a:t>
            </a:r>
          </a:p>
          <a:p>
            <a:pPr marL="231775" lvl="1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800" kern="0" dirty="0">
                <a:solidFill>
                  <a:srgbClr val="6F0101"/>
                </a:solidFill>
              </a:rPr>
              <a:t>(HB 1796) Section 23 amends Sec. 386.252 (a) and (b) extends date of TERP to 2019 and requires Commission to contract with Laboratory for creditable EE/RE emissions reductions</a:t>
            </a:r>
            <a:r>
              <a:rPr lang="en-US" sz="800" kern="0" dirty="0" smtClean="0">
                <a:solidFill>
                  <a:srgbClr val="6F0101"/>
                </a:solidFill>
              </a:rPr>
              <a:t>.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cs typeface="Arial" charset="0"/>
              </a:rPr>
              <a:t>LEGISLATION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21" name="Picture 21" descr="http://www.texasportrecycling.com/images/TexasFlag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00600"/>
            <a:ext cx="1637984" cy="163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4930775" y="1447800"/>
            <a:ext cx="4257675" cy="336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TERP Amended (82</a:t>
            </a:r>
            <a:r>
              <a:rPr kumimoji="0" lang="en-US" sz="8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nd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Legislature, 2011) 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Ch. 477.004 Health and Safety Code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HB 51 Section 2, b-2, establishes advisory committee, which including the Laboratory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Section 3 &amp; 4 amends review of municipal’s amendments.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Ch. 388.003e &amp; 388.007c,d Health and Safety Code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HB 51 Section 3 &amp; 4 amends review of municipal’s amendments.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Ch. 388.006 Health and Safety Code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SB 898 Section 2, requires the Laboratory to calculate energy savings and emissions reductions for political subdivisions reporting to SECO.</a:t>
            </a:r>
          </a:p>
          <a:p>
            <a:pPr marL="342900" marR="0" lvl="0" indent="-34290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Ch. 39.9051 Utilities Code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SB 924 Section 1g,h and Section 2c,d requires the Laboratory to calculate energy savings and emissions reductions for political subdivisions reporting to SECO.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1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 new amendments were passed (83</a:t>
            </a:r>
            <a:r>
              <a:rPr kumimoji="0" lang="en-US" sz="8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rd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Legislature, 2013)</a:t>
            </a:r>
          </a:p>
          <a:p>
            <a:pPr marL="0" marR="0" lvl="1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1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TERP Amended (84</a:t>
            </a:r>
            <a:r>
              <a:rPr kumimoji="0" lang="en-US" sz="8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th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Legislature, 2015) </a:t>
            </a: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1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Section 388.003, Health and Safety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Code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6F010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HB 1736 Section 1 Establishes the 2015 energy codes as the TBEPS effective Sept 1, 2016. The state may adopt new codes no sooner than every 6 years. The section also adds Energy Rating Index as a voluntary compliance alternative. </a:t>
            </a:r>
          </a:p>
          <a:p>
            <a:pPr marL="231775" marR="0" lvl="1" indent="0" algn="l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kern="0" dirty="0">
              <a:solidFill>
                <a:srgbClr val="6F0101"/>
              </a:solidFill>
              <a:ea typeface="+mn-ea"/>
            </a:endParaRPr>
          </a:p>
          <a:p>
            <a:pPr marL="3175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800" b="1" kern="0" dirty="0">
                <a:solidFill>
                  <a:srgbClr val="000000"/>
                </a:solidFill>
              </a:rPr>
              <a:t>NO new amendments were passed (</a:t>
            </a:r>
            <a:r>
              <a:rPr lang="en-US" sz="800" b="1" kern="0" dirty="0" smtClean="0">
                <a:solidFill>
                  <a:srgbClr val="000000"/>
                </a:solidFill>
              </a:rPr>
              <a:t>85</a:t>
            </a:r>
            <a:r>
              <a:rPr lang="en-US" sz="800" b="1" kern="0" baseline="30000" dirty="0" smtClean="0">
                <a:solidFill>
                  <a:srgbClr val="000000"/>
                </a:solidFill>
              </a:rPr>
              <a:t>th</a:t>
            </a:r>
            <a:r>
              <a:rPr lang="en-US" sz="800" b="1" kern="0" dirty="0" smtClean="0">
                <a:solidFill>
                  <a:srgbClr val="000000"/>
                </a:solidFill>
              </a:rPr>
              <a:t> </a:t>
            </a:r>
            <a:r>
              <a:rPr lang="en-US" sz="800" b="1" kern="0" dirty="0">
                <a:solidFill>
                  <a:srgbClr val="000000"/>
                </a:solidFill>
              </a:rPr>
              <a:t>Legislature, </a:t>
            </a:r>
            <a:r>
              <a:rPr lang="en-US" sz="800" b="1" kern="0" dirty="0" smtClean="0">
                <a:solidFill>
                  <a:srgbClr val="000000"/>
                </a:solidFill>
              </a:rPr>
              <a:t>2017)</a:t>
            </a:r>
            <a:endParaRPr lang="en-US" sz="800" b="1" kern="0" dirty="0">
              <a:solidFill>
                <a:srgbClr val="000000"/>
              </a:solidFill>
            </a:endParaRPr>
          </a:p>
          <a:p>
            <a:pPr marL="117475" indent="0" algn="l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6F010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44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6931" y="1836330"/>
            <a:ext cx="8095648" cy="4127838"/>
            <a:chOff x="506931" y="1836330"/>
            <a:chExt cx="8095648" cy="412783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6931" y="1836330"/>
              <a:ext cx="8095648" cy="412783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6292516" y="4018546"/>
              <a:ext cx="288757" cy="133550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746789" y="2347784"/>
            <a:ext cx="1668162" cy="3006269"/>
            <a:chOff x="6746789" y="2347784"/>
            <a:chExt cx="1668162" cy="300626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/>
            <a:srcRect l="77077" t="12390" r="2317" b="14780"/>
            <a:stretch/>
          </p:blipFill>
          <p:spPr>
            <a:xfrm>
              <a:off x="6746789" y="2347784"/>
              <a:ext cx="1668162" cy="3006267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auto">
            <a:xfrm>
              <a:off x="8001000" y="3657600"/>
              <a:ext cx="312821" cy="1696453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-250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1156488"/>
            <a:ext cx="9144000" cy="33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smtClean="0">
                <a:solidFill>
                  <a:schemeClr val="tx1"/>
                </a:solidFill>
              </a:rPr>
              <a:t>OSP </a:t>
            </a:r>
            <a:r>
              <a:rPr lang="en-US" sz="2000" dirty="0" smtClean="0">
                <a:solidFill>
                  <a:schemeClr val="tx1"/>
                </a:solidFill>
              </a:rPr>
              <a:t>Power Generation and NOx Emissions Reductions (2008 base year)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NOx REDUCTIONS FROM WIND POWER</a:t>
            </a:r>
          </a:p>
        </p:txBody>
      </p:sp>
    </p:spTree>
    <p:extLst>
      <p:ext uri="{BB962C8B-B14F-4D97-AF65-F5344CB8AC3E}">
        <p14:creationId xmlns:p14="http://schemas.microsoft.com/office/powerpoint/2010/main" val="280545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83" y="2141410"/>
            <a:ext cx="7725742" cy="4313307"/>
          </a:xfrm>
          <a:prstGeom prst="rect">
            <a:avLst/>
          </a:prstGeom>
        </p:spPr>
      </p:pic>
      <p:pic>
        <p:nvPicPr>
          <p:cNvPr id="35" name="Picture 3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66" y="2871216"/>
            <a:ext cx="6534816" cy="3639312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 bwMode="auto">
          <a:xfrm>
            <a:off x="8042396" y="3056238"/>
            <a:ext cx="263404" cy="28759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-15599" y="1143000"/>
            <a:ext cx="9159599" cy="33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900" dirty="0" smtClean="0">
                <a:solidFill>
                  <a:schemeClr val="tx1"/>
                </a:solidFill>
              </a:rPr>
              <a:t>Renewables: Biomass, Hydro, Landfill Gas, Solar, Wind</a:t>
            </a:r>
            <a:endParaRPr lang="en-US" sz="1900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6"/>
          <p:cNvCxnSpPr>
            <a:cxnSpLocks noChangeShapeType="1"/>
          </p:cNvCxnSpPr>
          <p:nvPr/>
        </p:nvCxnSpPr>
        <p:spPr bwMode="auto">
          <a:xfrm flipV="1">
            <a:off x="2759075" y="2355764"/>
            <a:ext cx="1563688" cy="3810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0" y="1616093"/>
            <a:ext cx="3962400" cy="51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2575" indent="-282575" algn="l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cs typeface="Arial" charset="0"/>
              </a:rPr>
              <a:t>Wind energy is the largest </a:t>
            </a:r>
            <a:r>
              <a:rPr lang="en-US" sz="1800" dirty="0" smtClean="0">
                <a:solidFill>
                  <a:schemeClr val="tx1"/>
                </a:solidFill>
                <a:cs typeface="Arial" charset="0"/>
              </a:rPr>
              <a:t>portion</a:t>
            </a:r>
            <a:endParaRPr lang="en-US" sz="18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152399" y="5514889"/>
            <a:ext cx="37242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8650291" y="3719513"/>
            <a:ext cx="198120" cy="143648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8567870" y="1612893"/>
            <a:ext cx="228600" cy="1317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9" name="Down Arrow 48"/>
          <p:cNvSpPr>
            <a:spLocks noChangeArrowheads="1"/>
          </p:cNvSpPr>
          <p:nvPr/>
        </p:nvSpPr>
        <p:spPr bwMode="auto">
          <a:xfrm>
            <a:off x="8593270" y="1752600"/>
            <a:ext cx="201360" cy="1143000"/>
          </a:xfrm>
          <a:prstGeom prst="downArrow">
            <a:avLst>
              <a:gd name="adj1" fmla="val 50000"/>
              <a:gd name="adj2" fmla="val 50062"/>
            </a:avLst>
          </a:prstGeom>
          <a:solidFill>
            <a:srgbClr val="FFC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8650606" y="4491040"/>
            <a:ext cx="198120" cy="1558672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1" name="Right Arrow 50"/>
          <p:cNvSpPr/>
          <p:nvPr/>
        </p:nvSpPr>
        <p:spPr bwMode="auto">
          <a:xfrm>
            <a:off x="4891238" y="3669618"/>
            <a:ext cx="3694597" cy="245118"/>
          </a:xfrm>
          <a:prstGeom prst="rightArrow">
            <a:avLst>
              <a:gd name="adj1" fmla="val 22799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Right Arrow 51"/>
          <p:cNvSpPr/>
          <p:nvPr/>
        </p:nvSpPr>
        <p:spPr bwMode="auto">
          <a:xfrm>
            <a:off x="4892070" y="5204778"/>
            <a:ext cx="3724296" cy="248410"/>
          </a:xfrm>
          <a:prstGeom prst="rightArrow">
            <a:avLst>
              <a:gd name="adj1" fmla="val 23158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198" y="3564148"/>
            <a:ext cx="1136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smtClean="0">
                <a:solidFill>
                  <a:srgbClr val="C00000"/>
                </a:solidFill>
              </a:rPr>
              <a:t>Biomass </a:t>
            </a:r>
            <a:r>
              <a:rPr lang="en-US" sz="1350" dirty="0" smtClean="0">
                <a:solidFill>
                  <a:srgbClr val="C00000"/>
                </a:solidFill>
              </a:rPr>
              <a:t>(216 </a:t>
            </a:r>
            <a:r>
              <a:rPr lang="en-US" sz="1350" dirty="0" err="1" smtClean="0">
                <a:solidFill>
                  <a:srgbClr val="C00000"/>
                </a:solidFill>
              </a:rPr>
              <a:t>GWh</a:t>
            </a:r>
            <a:r>
              <a:rPr lang="en-US" sz="1350" dirty="0" smtClean="0">
                <a:solidFill>
                  <a:srgbClr val="C00000"/>
                </a:solidFill>
              </a:rPr>
              <a:t>)</a:t>
            </a:r>
            <a:endParaRPr lang="en-US" sz="1350" dirty="0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26861" y="511558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smtClean="0">
                <a:solidFill>
                  <a:srgbClr val="C00000"/>
                </a:solidFill>
              </a:rPr>
              <a:t>Solar</a:t>
            </a:r>
            <a:r>
              <a:rPr lang="en-US" sz="1350" dirty="0" smtClean="0">
                <a:solidFill>
                  <a:srgbClr val="C00000"/>
                </a:solidFill>
              </a:rPr>
              <a:t>     (2,289 </a:t>
            </a:r>
            <a:r>
              <a:rPr lang="en-US" sz="1350" dirty="0" err="1" smtClean="0">
                <a:solidFill>
                  <a:srgbClr val="C00000"/>
                </a:solidFill>
              </a:rPr>
              <a:t>GWh</a:t>
            </a:r>
            <a:r>
              <a:rPr lang="en-US" sz="1350" dirty="0" smtClean="0">
                <a:solidFill>
                  <a:srgbClr val="C00000"/>
                </a:solidFill>
              </a:rPr>
              <a:t>)</a:t>
            </a:r>
            <a:endParaRPr lang="en-US" sz="1350" dirty="0">
              <a:solidFill>
                <a:srgbClr val="C00000"/>
              </a:solidFill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8650291" y="3860407"/>
            <a:ext cx="198120" cy="319460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8652995" y="4200137"/>
            <a:ext cx="195730" cy="290902"/>
          </a:xfrm>
          <a:prstGeom prst="rect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61" name="Right Arrow 60"/>
          <p:cNvSpPr/>
          <p:nvPr/>
        </p:nvSpPr>
        <p:spPr bwMode="auto">
          <a:xfrm>
            <a:off x="4889294" y="4327361"/>
            <a:ext cx="3727788" cy="248410"/>
          </a:xfrm>
          <a:prstGeom prst="rightArrow">
            <a:avLst>
              <a:gd name="adj1" fmla="val 23158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869465" y="4368969"/>
            <a:ext cx="11175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350" b="1" dirty="0" smtClean="0">
                <a:solidFill>
                  <a:srgbClr val="C00000"/>
                </a:solidFill>
              </a:rPr>
              <a:t>Landfill</a:t>
            </a:r>
          </a:p>
          <a:p>
            <a:pPr>
              <a:spcBef>
                <a:spcPts val="0"/>
              </a:spcBef>
            </a:pPr>
            <a:r>
              <a:rPr lang="en-US" sz="1350" dirty="0" smtClean="0">
                <a:solidFill>
                  <a:srgbClr val="C00000"/>
                </a:solidFill>
              </a:rPr>
              <a:t>(446 </a:t>
            </a:r>
            <a:r>
              <a:rPr lang="en-US" sz="1350" dirty="0" err="1" smtClean="0">
                <a:solidFill>
                  <a:srgbClr val="C00000"/>
                </a:solidFill>
              </a:rPr>
              <a:t>GWh</a:t>
            </a:r>
            <a:r>
              <a:rPr lang="en-US" sz="1350" dirty="0" smtClean="0">
                <a:solidFill>
                  <a:srgbClr val="C00000"/>
                </a:solidFill>
              </a:rPr>
              <a:t>)</a:t>
            </a:r>
            <a:endParaRPr lang="en-US" sz="1350" dirty="0">
              <a:solidFill>
                <a:srgbClr val="C00000"/>
              </a:solidFill>
            </a:endParaRPr>
          </a:p>
        </p:txBody>
      </p:sp>
      <p:sp>
        <p:nvSpPr>
          <p:cNvPr id="63" name="Right Arrow 62"/>
          <p:cNvSpPr/>
          <p:nvPr/>
        </p:nvSpPr>
        <p:spPr bwMode="auto">
          <a:xfrm>
            <a:off x="4902236" y="3982633"/>
            <a:ext cx="3702032" cy="248410"/>
          </a:xfrm>
          <a:prstGeom prst="rightArrow">
            <a:avLst>
              <a:gd name="adj1" fmla="val 24319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76674" y="3936004"/>
            <a:ext cx="1119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smtClean="0">
                <a:solidFill>
                  <a:srgbClr val="C00000"/>
                </a:solidFill>
              </a:rPr>
              <a:t>Hydro  </a:t>
            </a:r>
            <a:r>
              <a:rPr lang="en-US" sz="1350" dirty="0" smtClean="0">
                <a:solidFill>
                  <a:srgbClr val="C00000"/>
                </a:solidFill>
              </a:rPr>
              <a:t> (444 </a:t>
            </a:r>
            <a:r>
              <a:rPr lang="en-US" sz="1350" dirty="0" err="1" smtClean="0">
                <a:solidFill>
                  <a:srgbClr val="C00000"/>
                </a:solidFill>
              </a:rPr>
              <a:t>GWh</a:t>
            </a:r>
            <a:r>
              <a:rPr lang="en-US" sz="1350" dirty="0" smtClean="0">
                <a:solidFill>
                  <a:srgbClr val="C00000"/>
                </a:solidFill>
              </a:rPr>
              <a:t>)</a:t>
            </a:r>
            <a:endParaRPr lang="en-US" sz="1350" dirty="0">
              <a:solidFill>
                <a:srgbClr val="C00000"/>
              </a:solidFill>
            </a:endParaRPr>
          </a:p>
        </p:txBody>
      </p:sp>
      <p:sp>
        <p:nvSpPr>
          <p:cNvPr id="86" name="Rectangle 7"/>
          <p:cNvSpPr>
            <a:spLocks noChangeArrowheads="1"/>
          </p:cNvSpPr>
          <p:nvPr/>
        </p:nvSpPr>
        <p:spPr bwMode="auto">
          <a:xfrm>
            <a:off x="4267200" y="2514600"/>
            <a:ext cx="2358757" cy="48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Excluding Wind</a:t>
            </a:r>
            <a:endParaRPr lang="en-US" sz="2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</a:rPr>
              <a:t>SAVINGS FROM </a:t>
            </a:r>
            <a:r>
              <a:rPr lang="en-US" sz="2000" b="1">
                <a:solidFill>
                  <a:schemeClr val="bg1"/>
                </a:solidFill>
                <a:latin typeface="Arial" pitchFamily="34" charset="0"/>
              </a:rPr>
              <a:t>OTHER </a:t>
            </a: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RENEWABLES</a:t>
            </a:r>
          </a:p>
          <a:p>
            <a:pPr>
              <a:spcBef>
                <a:spcPct val="0"/>
              </a:spcBef>
              <a:defRPr/>
            </a:pP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(2001-2017)</a:t>
            </a:r>
            <a:endParaRPr 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7374690" y="3227003"/>
            <a:ext cx="6096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859162" y="3056238"/>
            <a:ext cx="16119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mtClean="0">
                <a:solidFill>
                  <a:srgbClr val="FF0000"/>
                </a:solidFill>
              </a:rPr>
              <a:t>69,473 </a:t>
            </a:r>
            <a:r>
              <a:rPr lang="en-US" sz="1500" dirty="0" err="1" smtClean="0">
                <a:solidFill>
                  <a:srgbClr val="FF0000"/>
                </a:solidFill>
              </a:rPr>
              <a:t>GWh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0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278 L 0.31285 -0.32893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-1631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 animBg="1"/>
      <p:bldP spid="56" grpId="0" animBg="1"/>
      <p:bldP spid="61" grpId="0" animBg="1"/>
      <p:bldP spid="62" grpId="0"/>
      <p:bldP spid="63" grpId="0" animBg="1"/>
      <p:bldP spid="64" grpId="0"/>
      <p:bldP spid="27" grpId="0"/>
      <p:bldP spid="27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89" y="1509705"/>
            <a:ext cx="4939879" cy="444623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6133668" y="4177445"/>
            <a:ext cx="2615466" cy="1875361"/>
            <a:chOff x="-277196" y="3140137"/>
            <a:chExt cx="2615466" cy="1875361"/>
          </a:xfrm>
        </p:grpSpPr>
        <p:pic>
          <p:nvPicPr>
            <p:cNvPr id="43" name="Picture 5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91040" y="3446218"/>
              <a:ext cx="2524125" cy="1569280"/>
            </a:xfrm>
            <a:prstGeom prst="rect">
              <a:avLst/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-277196" y="3140137"/>
              <a:ext cx="261546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050">
                  <a:solidFill>
                    <a:schemeClr val="tx1"/>
                  </a:solidFill>
                </a:rPr>
                <a:t>Solar Pv - non utility scale</a:t>
              </a:r>
              <a:endParaRPr lang="ko-KR" altLang="en-US" sz="1050">
                <a:solidFill>
                  <a:schemeClr val="tx1"/>
                </a:solidFill>
              </a:endParaRPr>
            </a:p>
          </p:txBody>
        </p:sp>
      </p:grp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1395589" y="1219902"/>
            <a:ext cx="2554941" cy="2426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 anchorCtr="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smtClean="0">
                <a:solidFill>
                  <a:schemeClr val="tx1"/>
                </a:solidFill>
              </a:rPr>
              <a:t>Solar PV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245901" y="6298401"/>
            <a:ext cx="2303884" cy="20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https://openpv.nrel.gov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1635237" y="6355081"/>
            <a:ext cx="4478647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tx1"/>
                </a:solidFill>
              </a:rPr>
              <a:t>* Included renewable projects if their information/data are available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RENEWABLE PROJECTS </a:t>
            </a:r>
            <a:r>
              <a:rPr lang="en-US" sz="2400" b="1">
                <a:solidFill>
                  <a:schemeClr val="bg1"/>
                </a:solidFill>
                <a:latin typeface="Arial" pitchFamily="34" charset="0"/>
              </a:rPr>
              <a:t>IN </a:t>
            </a:r>
            <a:r>
              <a:rPr lang="en-US" sz="2400" b="1" smtClean="0">
                <a:solidFill>
                  <a:schemeClr val="bg1"/>
                </a:solidFill>
                <a:latin typeface="Arial" pitchFamily="34" charset="0"/>
              </a:rPr>
              <a:t>TEXAS (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</a:rPr>
              <a:t>2017)</a:t>
            </a:r>
            <a:endParaRPr lang="en-US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89" y="1519251"/>
            <a:ext cx="4938903" cy="44439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6165068" y="4223721"/>
            <a:ext cx="2633636" cy="1941188"/>
            <a:chOff x="2362200" y="4216447"/>
            <a:chExt cx="2633636" cy="1941188"/>
          </a:xfrm>
        </p:grpSpPr>
        <p:pic>
          <p:nvPicPr>
            <p:cNvPr id="25" name="Picture 2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80370" y="4432937"/>
              <a:ext cx="2615466" cy="172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/>
          </p:nvSpPr>
          <p:spPr bwMode="auto">
            <a:xfrm>
              <a:off x="2362200" y="4216447"/>
              <a:ext cx="261546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050">
                  <a:solidFill>
                    <a:schemeClr val="tx1"/>
                  </a:solidFill>
                </a:rPr>
                <a:t>Blue Wing Solar PV Array ,San Antonio</a:t>
              </a:r>
            </a:p>
          </p:txBody>
        </p:sp>
      </p:grp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395588" y="1228923"/>
            <a:ext cx="2554941" cy="2426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 anchorCtr="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smtClean="0">
                <a:solidFill>
                  <a:schemeClr val="tx1"/>
                </a:solidFill>
              </a:rPr>
              <a:t>Biomass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2" y="1497653"/>
            <a:ext cx="4950073" cy="44439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6196593" y="4220863"/>
            <a:ext cx="2589636" cy="2012009"/>
            <a:chOff x="6014072" y="4084532"/>
            <a:chExt cx="2589636" cy="2012009"/>
          </a:xfrm>
          <a:solidFill>
            <a:schemeClr val="bg1"/>
          </a:solidFill>
        </p:grpSpPr>
        <p:pic>
          <p:nvPicPr>
            <p:cNvPr id="45" name="Picture 4"/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14072" y="4336397"/>
              <a:ext cx="2589636" cy="176014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  <a:extLst/>
          </p:spPr>
        </p:pic>
        <p:sp>
          <p:nvSpPr>
            <p:cNvPr id="33" name="TextBox 32"/>
            <p:cNvSpPr txBox="1"/>
            <p:nvPr/>
          </p:nvSpPr>
          <p:spPr>
            <a:xfrm>
              <a:off x="6014072" y="4084532"/>
              <a:ext cx="2589636" cy="25391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tx1"/>
                  </a:solidFill>
                </a:rPr>
                <a:t>2.5 Miles Southwest of Woodville, TX</a:t>
              </a:r>
            </a:p>
          </p:txBody>
        </p:sp>
      </p:grpSp>
      <p:pic>
        <p:nvPicPr>
          <p:cNvPr id="42" name="Picture 41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" t="4718" r="1250" b="1123"/>
          <a:stretch/>
        </p:blipFill>
        <p:spPr bwMode="auto">
          <a:xfrm>
            <a:off x="323095" y="1509705"/>
            <a:ext cx="4944597" cy="43983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6143624" y="4278694"/>
            <a:ext cx="2686051" cy="1963908"/>
            <a:chOff x="5387595" y="3956437"/>
            <a:chExt cx="2904610" cy="2123707"/>
          </a:xfrm>
        </p:grpSpPr>
        <p:pic>
          <p:nvPicPr>
            <p:cNvPr id="28" name="Picture 8" descr="http://www.airphotona.com/stockimg/images/16011.jpg"/>
            <p:cNvPicPr preferRelativeResize="0"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073" y="4220863"/>
              <a:ext cx="2834640" cy="1859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5387595" y="3956437"/>
              <a:ext cx="2904610" cy="2745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tx1"/>
                  </a:solidFill>
                </a:rPr>
                <a:t>Dam at Elephant Butte, El Paso, TX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1395588" y="1219204"/>
            <a:ext cx="2554941" cy="2426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 anchorCtr="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smtClean="0">
                <a:solidFill>
                  <a:schemeClr val="tx1"/>
                </a:solidFill>
              </a:rPr>
              <a:t>Hydro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4" name="Picture 53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96955"/>
            <a:ext cx="5003484" cy="4415018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6187795" y="4288788"/>
            <a:ext cx="2594979" cy="1931831"/>
            <a:chOff x="5687765" y="3325890"/>
            <a:chExt cx="2594979" cy="1931831"/>
          </a:xfrm>
        </p:grpSpPr>
        <p:pic>
          <p:nvPicPr>
            <p:cNvPr id="24" name="Picture 6" descr="http://www.gesgeo.com/wp-content/uploads/2012/03/Ground-Source-Heat-Pump-Schematic2_560x425.jpg"/>
            <p:cNvPicPr preferRelativeResize="0"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765" y="3583541"/>
              <a:ext cx="2594979" cy="167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5687765" y="3325890"/>
              <a:ext cx="25896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smtClean="0">
                  <a:solidFill>
                    <a:schemeClr val="tx1"/>
                  </a:solidFill>
                </a:rPr>
                <a:t>Ground Source Heat Pump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1395588" y="1218872"/>
            <a:ext cx="2554941" cy="2426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 anchorCtr="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smtClean="0">
                <a:solidFill>
                  <a:schemeClr val="tx1"/>
                </a:solidFill>
              </a:rPr>
              <a:t>Geothermal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2" name="Picture 61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06" y="1480613"/>
            <a:ext cx="4998077" cy="439961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1395588" y="1218872"/>
            <a:ext cx="2554941" cy="24266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 anchorCtr="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smtClean="0">
                <a:solidFill>
                  <a:schemeClr val="tx1"/>
                </a:solidFill>
              </a:rPr>
              <a:t>Landfill Gas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25015" y="4296377"/>
            <a:ext cx="2819399" cy="2011549"/>
            <a:chOff x="5938369" y="4413638"/>
            <a:chExt cx="2819399" cy="2011549"/>
          </a:xfrm>
        </p:grpSpPr>
        <p:pic>
          <p:nvPicPr>
            <p:cNvPr id="44" name="Picture 17"/>
            <p:cNvPicPr preferRelativeResize="0">
              <a:picLocks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85553" y="4650207"/>
              <a:ext cx="2638425" cy="1774980"/>
            </a:xfrm>
            <a:prstGeom prst="rect">
              <a:avLst/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5938369" y="4413638"/>
              <a:ext cx="28193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tx1"/>
                  </a:solidFill>
                </a:rPr>
                <a:t>Aspen Power plant in Lufkin, TX</a:t>
              </a:r>
            </a:p>
          </p:txBody>
        </p:sp>
      </p:grp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257800" y="1164378"/>
            <a:ext cx="3886201" cy="305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</a:pPr>
            <a:r>
              <a:rPr lang="en-US" sz="2200" u="sng" dirty="0" smtClean="0">
                <a:solidFill>
                  <a:schemeClr val="tx1"/>
                </a:solidFill>
              </a:rPr>
              <a:t>Renewables*:</a:t>
            </a:r>
            <a:endParaRPr lang="en-US" sz="2200" u="sng" dirty="0">
              <a:solidFill>
                <a:schemeClr val="tx1"/>
              </a:solidFill>
            </a:endParaRP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</a:rPr>
              <a:t>Solar </a:t>
            </a:r>
            <a:r>
              <a:rPr lang="en-US" sz="1800" b="1" dirty="0" smtClean="0">
                <a:solidFill>
                  <a:schemeClr val="tx1"/>
                </a:solidFill>
              </a:rPr>
              <a:t>PV </a:t>
            </a:r>
            <a:r>
              <a:rPr lang="en-US" sz="1800" dirty="0" smtClean="0">
                <a:solidFill>
                  <a:schemeClr val="tx1"/>
                </a:solidFill>
              </a:rPr>
              <a:t>- </a:t>
            </a:r>
            <a:r>
              <a:rPr lang="en-US" sz="1800" u="sng" dirty="0" smtClean="0">
                <a:solidFill>
                  <a:schemeClr val="tx1"/>
                </a:solidFill>
              </a:rPr>
              <a:t>non utility scale </a:t>
            </a: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(4,784 projects (92.3%))</a:t>
            </a: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Solar PV</a:t>
            </a:r>
            <a:r>
              <a:rPr lang="en-US" sz="1800" dirty="0" smtClean="0">
                <a:solidFill>
                  <a:schemeClr val="tx1"/>
                </a:solidFill>
              </a:rPr>
              <a:t>- </a:t>
            </a:r>
            <a:r>
              <a:rPr lang="en-US" sz="1800" u="sng" dirty="0" smtClean="0">
                <a:solidFill>
                  <a:schemeClr val="tx1"/>
                </a:solidFill>
              </a:rPr>
              <a:t>utility scale</a:t>
            </a: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(32 projects (0.6%))</a:t>
            </a:r>
          </a:p>
          <a:p>
            <a:pPr marL="111125" algn="l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300" dirty="0" smtClean="0">
              <a:solidFill>
                <a:schemeClr val="tx1"/>
              </a:solidFill>
            </a:endParaRP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Biomass</a:t>
            </a:r>
            <a:r>
              <a:rPr lang="en-US" sz="1800" dirty="0" smtClean="0">
                <a:solidFill>
                  <a:schemeClr val="tx1"/>
                </a:solidFill>
              </a:rPr>
              <a:t> (14 projects (0.3%)) </a:t>
            </a:r>
          </a:p>
          <a:p>
            <a:pPr marL="111125" algn="l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300" dirty="0" smtClean="0">
              <a:solidFill>
                <a:schemeClr val="tx1"/>
              </a:solidFill>
            </a:endParaRP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Hydro</a:t>
            </a:r>
            <a:r>
              <a:rPr lang="en-US" sz="1800" dirty="0" smtClean="0">
                <a:solidFill>
                  <a:schemeClr val="tx1"/>
                </a:solidFill>
              </a:rPr>
              <a:t>  (29 projects (0.6%))   </a:t>
            </a:r>
          </a:p>
          <a:p>
            <a:pPr marL="111125" algn="l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300" dirty="0" smtClean="0">
              <a:solidFill>
                <a:schemeClr val="tx1"/>
              </a:solidFill>
            </a:endParaRPr>
          </a:p>
          <a:p>
            <a:pPr marL="111125" algn="l" eaLnBrk="0" hangingPunct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Geothermal</a:t>
            </a:r>
            <a:r>
              <a:rPr lang="en-US" sz="1800" dirty="0" smtClean="0">
                <a:solidFill>
                  <a:schemeClr val="tx1"/>
                </a:solidFill>
              </a:rPr>
              <a:t>  (286 projects (5.5%))</a:t>
            </a:r>
          </a:p>
          <a:p>
            <a:pPr marL="111125" algn="l">
              <a:lnSpc>
                <a:spcPct val="90000"/>
              </a:lnSpc>
              <a:spcBef>
                <a:spcPct val="20000"/>
              </a:spcBef>
            </a:pPr>
            <a:r>
              <a:rPr lang="en-US" altLang="ko-KR" sz="1800" b="1" dirty="0">
                <a:solidFill>
                  <a:schemeClr val="tx1"/>
                </a:solidFill>
              </a:rPr>
              <a:t>Landfill Gas</a:t>
            </a:r>
            <a:r>
              <a:rPr lang="en-US" altLang="ko-KR" sz="1800" dirty="0">
                <a:solidFill>
                  <a:schemeClr val="tx1"/>
                </a:solidFill>
              </a:rPr>
              <a:t>  (38 </a:t>
            </a:r>
            <a:r>
              <a:rPr lang="en-US" altLang="ko-KR" sz="1800" dirty="0" smtClean="0">
                <a:solidFill>
                  <a:schemeClr val="tx1"/>
                </a:solidFill>
              </a:rPr>
              <a:t>projects (0.7%))</a:t>
            </a:r>
            <a:endParaRPr lang="en-US" altLang="ko-KR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6" grpId="0" animBg="1"/>
      <p:bldP spid="61" grpId="0" animBg="1"/>
      <p:bldP spid="6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819400"/>
            <a:ext cx="6692933" cy="3584448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762" y="1143000"/>
            <a:ext cx="9139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600200" indent="-1374775">
              <a:buNone/>
              <a:defRPr/>
            </a:pPr>
            <a:r>
              <a:rPr lang="en-US" sz="2000" b="1" kern="0" dirty="0" smtClean="0">
                <a:solidFill>
                  <a:srgbClr val="000000"/>
                </a:solidFill>
              </a:rPr>
              <a:t>PUC SB7 Savings and Projections</a:t>
            </a:r>
            <a:endParaRPr lang="en-US" sz="1800" kern="0" dirty="0" smtClean="0">
              <a:solidFill>
                <a:srgbClr val="0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chemeClr val="bg1"/>
                </a:solidFill>
              </a:rPr>
              <a:t>ENERGY SAVINGS FROM PUC SB7 </a:t>
            </a:r>
            <a:endParaRPr lang="en-US" sz="2400" b="1" kern="0" dirty="0">
              <a:solidFill>
                <a:schemeClr val="bg1"/>
              </a:solidFill>
            </a:endParaRPr>
          </a:p>
        </p:txBody>
      </p:sp>
      <p:pic>
        <p:nvPicPr>
          <p:cNvPr id="6" name="Picture 4" descr="PUCT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2954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63" y="1600200"/>
            <a:ext cx="7767636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285750" indent="-285750">
              <a:spcBef>
                <a:spcPct val="25000"/>
              </a:spcBef>
              <a:buFont typeface="Arial" panose="020B0604020202020204" pitchFamily="34" charset="0"/>
              <a:buChar char="•"/>
            </a:pPr>
            <a:r>
              <a:rPr lang="en-US" altLang="ko-KR" sz="1600" dirty="0">
                <a:ea typeface="굴림" charset="-127"/>
              </a:rPr>
              <a:t>The </a:t>
            </a:r>
            <a:r>
              <a:rPr lang="en-US" altLang="ko-KR" sz="1600" dirty="0" smtClean="0">
                <a:ea typeface="굴림" charset="-127"/>
              </a:rPr>
              <a:t>Public </a:t>
            </a:r>
            <a:r>
              <a:rPr lang="en-US" altLang="ko-KR" sz="1600" dirty="0">
                <a:ea typeface="굴림" charset="-127"/>
              </a:rPr>
              <a:t>Utility </a:t>
            </a:r>
            <a:r>
              <a:rPr lang="en-US" altLang="ko-KR" sz="1600" dirty="0" smtClean="0">
                <a:ea typeface="굴림" charset="-127"/>
              </a:rPr>
              <a:t>Commission of Texas </a:t>
            </a:r>
            <a:r>
              <a:rPr lang="en-US" altLang="ko-KR" sz="1600" dirty="0">
                <a:ea typeface="굴림" charset="-127"/>
              </a:rPr>
              <a:t>(</a:t>
            </a:r>
            <a:r>
              <a:rPr lang="en-US" altLang="ko-KR" sz="1600" dirty="0" smtClean="0">
                <a:ea typeface="굴림" charset="-127"/>
              </a:rPr>
              <a:t>PUC) Senate </a:t>
            </a:r>
            <a:r>
              <a:rPr lang="en-US" altLang="ko-KR" sz="1600" dirty="0">
                <a:ea typeface="굴림" charset="-127"/>
              </a:rPr>
              <a:t>Bill 7 </a:t>
            </a:r>
            <a:r>
              <a:rPr lang="en-US" altLang="ko-KR" sz="1600" dirty="0" smtClean="0">
                <a:ea typeface="굴림" charset="-127"/>
              </a:rPr>
              <a:t>program includes </a:t>
            </a:r>
            <a:r>
              <a:rPr lang="en-US" altLang="ko-KR" sz="1600" dirty="0">
                <a:ea typeface="굴림" charset="-127"/>
              </a:rPr>
              <a:t>their incentive and rebates programs managed by the different Utilities for </a:t>
            </a:r>
            <a:r>
              <a:rPr lang="en-US" altLang="ko-KR" sz="1600" dirty="0" smtClean="0">
                <a:ea typeface="굴림" charset="-127"/>
              </a:rPr>
              <a:t>Texas. </a:t>
            </a:r>
            <a:endParaRPr lang="en-US" altLang="ko-KR" sz="1600" dirty="0">
              <a:ea typeface="굴림" charset="-127"/>
            </a:endParaRPr>
          </a:p>
          <a:p>
            <a:pPr marL="285750" indent="-285750">
              <a:spcBef>
                <a:spcPct val="25000"/>
              </a:spcBef>
              <a:buFont typeface="Arial" panose="020B0604020202020204" pitchFamily="34" charset="0"/>
              <a:buChar char="•"/>
            </a:pPr>
            <a:r>
              <a:rPr lang="en-US" altLang="ko-KR" sz="1600" dirty="0">
                <a:ea typeface="굴림" charset="-127"/>
              </a:rPr>
              <a:t>These include the Residential Energy Efficiency Programs (REEP) as well as the Commercial &amp; Industrial Standard Offer </a:t>
            </a:r>
            <a:r>
              <a:rPr lang="en-US" altLang="ko-KR" sz="1600" dirty="0" smtClean="0">
                <a:ea typeface="굴림" charset="-127"/>
              </a:rPr>
              <a:t>Programs. </a:t>
            </a:r>
            <a:endParaRPr lang="en-US" altLang="ko-KR" sz="1600" dirty="0"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151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3054" y="3008375"/>
            <a:ext cx="6837946" cy="347827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chemeClr val="bg1"/>
                </a:solidFill>
              </a:rPr>
              <a:t>ENERGY SAVINGS FROM SECO </a:t>
            </a:r>
            <a:endParaRPr lang="en-US" sz="2400" b="1" kern="0" dirty="0">
              <a:solidFill>
                <a:schemeClr val="bg1"/>
              </a:solidFill>
            </a:endParaRPr>
          </a:p>
        </p:txBody>
      </p:sp>
      <p:pic>
        <p:nvPicPr>
          <p:cNvPr id="5" name="Picture 2" descr="State Energy Conservation Offic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589" y="1447800"/>
            <a:ext cx="1540211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762" y="1143000"/>
            <a:ext cx="9139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600200" indent="-1374775">
              <a:buNone/>
              <a:defRPr/>
            </a:pPr>
            <a:r>
              <a:rPr lang="en-US" sz="2000" b="1" kern="0" dirty="0" smtClean="0">
                <a:solidFill>
                  <a:srgbClr val="000000"/>
                </a:solidFill>
              </a:rPr>
              <a:t>SECO Savings and Projections</a:t>
            </a:r>
            <a:endParaRPr lang="en-US" sz="1800" kern="0" dirty="0" smtClean="0">
              <a:solidFill>
                <a:srgbClr val="0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63" y="1600200"/>
            <a:ext cx="7767636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285750" indent="-285750">
              <a:spcBef>
                <a:spcPct val="25000"/>
              </a:spcBef>
              <a:buFont typeface="Arial" panose="020B0604020202020204" pitchFamily="34" charset="0"/>
              <a:buChar char="•"/>
            </a:pPr>
            <a:r>
              <a:rPr lang="en-US" altLang="ko-KR" sz="1600" dirty="0">
                <a:ea typeface="굴림" charset="-127"/>
              </a:rPr>
              <a:t>The Texas State Energy Conservation Office (SECO) funds energy-efficiency programs directed towards school districts, government agencies, city and county governments, private industries and residential energy consumers. </a:t>
            </a:r>
          </a:p>
          <a:p>
            <a:pPr marL="285750" indent="-285750">
              <a:spcBef>
                <a:spcPct val="25000"/>
              </a:spcBef>
              <a:buFont typeface="Arial" panose="020B0604020202020204" pitchFamily="34" charset="0"/>
              <a:buChar char="•"/>
            </a:pPr>
            <a:r>
              <a:rPr lang="en-US" altLang="ko-KR" sz="1600" dirty="0">
                <a:ea typeface="굴림" charset="-127"/>
              </a:rPr>
              <a:t>The annual electricity savings </a:t>
            </a:r>
            <a:r>
              <a:rPr lang="en-US" altLang="ko-KR" sz="1600" dirty="0" smtClean="0">
                <a:ea typeface="굴림" charset="-127"/>
              </a:rPr>
              <a:t>are </a:t>
            </a:r>
            <a:r>
              <a:rPr lang="en-US" altLang="ko-KR" sz="1600" dirty="0">
                <a:ea typeface="굴림" charset="-127"/>
              </a:rPr>
              <a:t>obtained </a:t>
            </a:r>
            <a:r>
              <a:rPr lang="en-US" altLang="ko-KR" sz="1600" dirty="0" smtClean="0">
                <a:ea typeface="굴림" charset="-127"/>
              </a:rPr>
              <a:t>from SECO’s energy </a:t>
            </a:r>
            <a:r>
              <a:rPr lang="en-US" altLang="ko-KR" sz="1600" dirty="0">
                <a:ea typeface="굴림" charset="-127"/>
              </a:rPr>
              <a:t>conservation projects reported by political subdivisions </a:t>
            </a:r>
            <a:r>
              <a:rPr lang="en-US" altLang="ko-KR" sz="1600">
                <a:ea typeface="굴림" charset="-127"/>
              </a:rPr>
              <a:t>for </a:t>
            </a:r>
            <a:r>
              <a:rPr lang="en-US" altLang="ko-KR" sz="1600" smtClean="0">
                <a:ea typeface="굴림" charset="-127"/>
              </a:rPr>
              <a:t>13</a:t>
            </a:r>
            <a:r>
              <a:rPr lang="en-US" altLang="ko-KR" sz="1600" smtClean="0">
                <a:solidFill>
                  <a:srgbClr val="FF0000"/>
                </a:solidFill>
                <a:ea typeface="굴림" charset="-127"/>
              </a:rPr>
              <a:t> </a:t>
            </a:r>
            <a:r>
              <a:rPr lang="en-US" altLang="ko-KR" sz="1600" dirty="0" smtClean="0">
                <a:solidFill>
                  <a:schemeClr val="accent1"/>
                </a:solidFill>
                <a:ea typeface="굴림" charset="-127"/>
              </a:rPr>
              <a:t>counties. </a:t>
            </a:r>
            <a:endParaRPr lang="en-US" altLang="ko-KR" sz="1600" dirty="0">
              <a:solidFill>
                <a:schemeClr val="accent1"/>
              </a:solidFill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755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1672508"/>
            <a:ext cx="6858000" cy="3328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" y="1683602"/>
            <a:ext cx="8960149" cy="425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71" y="5492741"/>
            <a:ext cx="70345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1513494"/>
            <a:ext cx="2700947" cy="3940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031875" algn="l"/>
              </a:tabLst>
            </a:pPr>
            <a:endParaRPr lang="en-US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1588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State agencies </a:t>
            </a: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included</a:t>
            </a: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pPr marL="57150" lvl="1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TEES/ESL</a:t>
            </a:r>
          </a:p>
          <a:p>
            <a:pPr marL="57150" lvl="1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PUC 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57150" lvl="1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SECO 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57150" lvl="1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ERCOT/Wind </a:t>
            </a:r>
          </a:p>
          <a:p>
            <a:pPr marL="57150" lvl="1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SEER 13/14 Single/Multifamily</a:t>
            </a:r>
          </a:p>
          <a:p>
            <a:pPr marL="344488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endParaRPr lang="en-US" sz="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1588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Total savings across agencies</a:t>
            </a:r>
          </a:p>
          <a:p>
            <a:pPr marL="1588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1588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Annual emissions reductions:</a:t>
            </a:r>
          </a:p>
          <a:p>
            <a:pPr marL="57150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- 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By program</a:t>
            </a:r>
          </a:p>
          <a:p>
            <a:pPr marL="57150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By county</a:t>
            </a:r>
          </a:p>
          <a:p>
            <a:pPr marL="57150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By SIP area</a:t>
            </a:r>
          </a:p>
          <a:p>
            <a:pPr marL="57150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By ERCOT counties </a:t>
            </a:r>
          </a:p>
          <a:p>
            <a:pPr marL="171450" lvl="1" indent="-117475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- By City and Surrounding Area within a 200km Radius</a:t>
            </a:r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344488" lvl="1" indent="-1588" algn="l" eaLnBrk="0" hangingPunct="0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2286000" y="1676401"/>
            <a:ext cx="2523744" cy="49547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4905980" y="1676400"/>
            <a:ext cx="758952" cy="4954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6622864" y="1676401"/>
            <a:ext cx="777082" cy="4954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7492460" y="1676402"/>
            <a:ext cx="1626616" cy="49547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0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781" y="5479878"/>
            <a:ext cx="89985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4589092" y="2933094"/>
            <a:ext cx="2237957" cy="102930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2438400" y="4505616"/>
            <a:ext cx="842291" cy="47597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3544518" y="4507203"/>
            <a:ext cx="868680" cy="47597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683548" y="4505615"/>
            <a:ext cx="850392" cy="47597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5869650" y="4505614"/>
            <a:ext cx="1411065" cy="47597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7503560" y="4504028"/>
            <a:ext cx="1581332" cy="47597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5761272" y="1676400"/>
            <a:ext cx="777240" cy="4954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-15599" y="1157347"/>
            <a:ext cx="9159599" cy="33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Integrated </a:t>
            </a:r>
            <a:r>
              <a:rPr lang="en-US" sz="1800" dirty="0">
                <a:solidFill>
                  <a:schemeClr val="tx1"/>
                </a:solidFill>
              </a:rPr>
              <a:t>Emissions Savings Across Agencies To Report Savings To TCEQ and EPA</a:t>
            </a:r>
          </a:p>
        </p:txBody>
      </p:sp>
      <p:pic>
        <p:nvPicPr>
          <p:cNvPr id="39" name="Picture 2" descr="State Energy Conservation Offic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691" y="5453844"/>
            <a:ext cx="184825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PUCTX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402" y="54798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://www.houstonmatters.org/wp-content/uploads/2014/01/ercot-logo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8" b="7902"/>
          <a:stretch/>
        </p:blipFill>
        <p:spPr bwMode="auto">
          <a:xfrm>
            <a:off x="6700837" y="5505441"/>
            <a:ext cx="203007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INTEGRATED NOx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</a:rPr>
              <a:t>EMISSIONS REDUCTION</a:t>
            </a:r>
            <a:endParaRPr lang="en-US" sz="24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3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42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48148E-6 L 0.12674 -0.0775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37" y="-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17220" y="4866299"/>
            <a:ext cx="4251960" cy="161070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2016 </a:t>
            </a:r>
            <a:r>
              <a:rPr lang="en-US" sz="1400" b="1" smtClean="0">
                <a:solidFill>
                  <a:schemeClr val="tx1"/>
                </a:solidFill>
                <a:cs typeface="Times New Roman" pitchFamily="18" charset="0"/>
              </a:rPr>
              <a:t>integrated OSP 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NOx Emissions Reduction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ESL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Code Compliance  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(1.87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) 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PUC SB7 programs         (2.39 tons/day)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SECO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Political Sub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.*        (0.67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Green Power (Wind)      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(28.91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Residential AC Retrofits 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(0.43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 </a:t>
            </a:r>
          </a:p>
          <a:p>
            <a:pPr marL="457200" lvl="2" indent="-342900" algn="l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Total (2016)                 (34.28 tons/day)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09600" y="4874974"/>
            <a:ext cx="4251960" cy="160202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2017 integrated </a:t>
            </a:r>
            <a:r>
              <a:rPr lang="en-US" sz="1400" b="1" dirty="0" err="1" smtClean="0">
                <a:solidFill>
                  <a:schemeClr val="tx1"/>
                </a:solidFill>
                <a:cs typeface="Times New Roman" pitchFamily="18" charset="0"/>
              </a:rPr>
              <a:t>OSP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 NOx Emissions Reduction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ESL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Code </a:t>
            </a:r>
            <a:r>
              <a:rPr lang="en-US" sz="1300">
                <a:solidFill>
                  <a:schemeClr val="tx1"/>
                </a:solidFill>
                <a:cs typeface="Times New Roman" pitchFamily="18" charset="0"/>
              </a:rPr>
              <a:t>Compliance  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 (2.89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) 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PUC SB7 programs         (3.75 tons/day)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SECO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Political Sub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.*        (1.45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Green Power (Wind)      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(65.32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Residential AC Retrofits 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(0.52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 </a:t>
            </a:r>
          </a:p>
          <a:p>
            <a:pPr marL="457200" lvl="2" indent="-342900" algn="l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Total (2017)                 </a:t>
            </a:r>
            <a:r>
              <a:rPr lang="en-US" sz="1400" b="1" smtClean="0">
                <a:solidFill>
                  <a:schemeClr val="tx1"/>
                </a:solidFill>
                <a:cs typeface="Times New Roman" pitchFamily="18" charset="0"/>
              </a:rPr>
              <a:t>(73.93 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tons/day)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1" y="1447080"/>
            <a:ext cx="7239000" cy="3354808"/>
          </a:xfrm>
          <a:prstGeom prst="rect">
            <a:avLst/>
          </a:prstGeom>
        </p:spPr>
      </p:pic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40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2017 </a:t>
            </a:r>
            <a:r>
              <a:rPr lang="en-US" sz="1800" dirty="0">
                <a:solidFill>
                  <a:schemeClr val="tx1"/>
                </a:solidFill>
                <a:cs typeface="Times New Roman" pitchFamily="18" charset="0"/>
              </a:rPr>
              <a:t>Integrated </a:t>
            </a:r>
            <a:r>
              <a:rPr lang="en-US" sz="1800" dirty="0" err="1" smtClean="0">
                <a:solidFill>
                  <a:schemeClr val="tx1"/>
                </a:solidFill>
                <a:cs typeface="Times New Roman" pitchFamily="18" charset="0"/>
              </a:rPr>
              <a:t>OSP</a:t>
            </a: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 NOx Emissions Reduction Using </a:t>
            </a:r>
            <a:r>
              <a:rPr lang="en-US" sz="1800" dirty="0">
                <a:solidFill>
                  <a:schemeClr val="tx1"/>
                </a:solidFill>
                <a:cs typeface="Times New Roman" pitchFamily="18" charset="0"/>
              </a:rPr>
              <a:t>new </a:t>
            </a: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2016 </a:t>
            </a:r>
            <a:r>
              <a:rPr lang="en-US" sz="1800" dirty="0" err="1">
                <a:solidFill>
                  <a:schemeClr val="tx1"/>
                </a:solidFill>
                <a:cs typeface="Times New Roman" pitchFamily="18" charset="0"/>
              </a:rPr>
              <a:t>eGrid</a:t>
            </a:r>
            <a:endParaRPr lang="en-US" sz="18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285750" indent="-285750" algn="l">
              <a:lnSpc>
                <a:spcPct val="90000"/>
              </a:lnSpc>
              <a:spcBef>
                <a:spcPct val="20000"/>
              </a:spcBef>
              <a:tabLst>
                <a:tab pos="1031875" algn="l"/>
              </a:tabLst>
            </a:pPr>
            <a:endParaRPr lang="en-US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</a:rPr>
              <a:t>INTEGRATED NOx </a:t>
            </a: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EMISSIONS REDUTION </a:t>
            </a:r>
          </a:p>
          <a:p>
            <a:pPr>
              <a:spcBef>
                <a:spcPct val="0"/>
              </a:spcBef>
              <a:defRPr/>
            </a:pP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(2008 Baseyear)</a:t>
            </a:r>
            <a:endParaRPr 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876800" y="4876800"/>
            <a:ext cx="4114800" cy="17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2020 </a:t>
            </a:r>
            <a:r>
              <a:rPr lang="en-US" sz="1400" b="1" smtClean="0">
                <a:solidFill>
                  <a:schemeClr val="tx1"/>
                </a:solidFill>
                <a:cs typeface="Times New Roman" pitchFamily="18" charset="0"/>
              </a:rPr>
              <a:t>integrated OSP 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NOx emissions reduction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ESL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Code </a:t>
            </a:r>
            <a:r>
              <a:rPr lang="en-US" sz="1300">
                <a:solidFill>
                  <a:schemeClr val="tx1"/>
                </a:solidFill>
                <a:cs typeface="Times New Roman" pitchFamily="18" charset="0"/>
              </a:rPr>
              <a:t>Compliance  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 (5.58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) 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PUC SB7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programs         (4.65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tons/day)        </a:t>
            </a: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*SECO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Political Sub</a:t>
            </a:r>
            <a:r>
              <a:rPr lang="en-US" sz="1300">
                <a:solidFill>
                  <a:schemeClr val="tx1"/>
                </a:solidFill>
                <a:cs typeface="Times New Roman" pitchFamily="18" charset="0"/>
              </a:rPr>
              <a:t>.       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 (2.81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Green Power (Wind</a:t>
            </a:r>
            <a:r>
              <a:rPr lang="en-US" sz="1300">
                <a:solidFill>
                  <a:schemeClr val="tx1"/>
                </a:solidFill>
                <a:cs typeface="Times New Roman" pitchFamily="18" charset="0"/>
              </a:rPr>
              <a:t>)      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 (83.43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endParaRPr lang="en-US" sz="1300" dirty="0">
              <a:solidFill>
                <a:schemeClr val="tx1"/>
              </a:solidFill>
              <a:cs typeface="Times New Roman" pitchFamily="18" charset="0"/>
            </a:endParaRPr>
          </a:p>
          <a:p>
            <a:pPr marL="514350" lvl="2" indent="-28575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31875" algn="l"/>
              </a:tabLst>
            </a:pP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Residential AC </a:t>
            </a:r>
            <a:r>
              <a:rPr lang="en-US" sz="1300">
                <a:solidFill>
                  <a:schemeClr val="tx1"/>
                </a:solidFill>
                <a:cs typeface="Times New Roman" pitchFamily="18" charset="0"/>
              </a:rPr>
              <a:t>Retrofits  </a:t>
            </a:r>
            <a:r>
              <a:rPr lang="en-US" sz="1300" smtClean="0">
                <a:solidFill>
                  <a:schemeClr val="tx1"/>
                </a:solidFill>
                <a:cs typeface="Times New Roman" pitchFamily="18" charset="0"/>
              </a:rPr>
              <a:t> (0.45 </a:t>
            </a:r>
            <a:r>
              <a:rPr lang="en-US" sz="1300" dirty="0">
                <a:solidFill>
                  <a:schemeClr val="tx1"/>
                </a:solidFill>
                <a:cs typeface="Times New Roman" pitchFamily="18" charset="0"/>
              </a:rPr>
              <a:t>tons/day) </a:t>
            </a:r>
            <a:r>
              <a:rPr lang="en-US" sz="1300" dirty="0" smtClean="0">
                <a:solidFill>
                  <a:schemeClr val="tx1"/>
                </a:solidFill>
                <a:cs typeface="Times New Roman" pitchFamily="18" charset="0"/>
              </a:rPr>
              <a:t>         </a:t>
            </a:r>
          </a:p>
          <a:p>
            <a:pPr marL="457200" lvl="2" indent="-342900" algn="l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tabLst>
                <a:tab pos="1031875" algn="l"/>
              </a:tabLst>
            </a:pP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Total (2020</a:t>
            </a:r>
            <a:r>
              <a:rPr lang="en-US" sz="1400" b="1" smtClean="0">
                <a:solidFill>
                  <a:schemeClr val="tx1"/>
                </a:solidFill>
                <a:cs typeface="Times New Roman" pitchFamily="18" charset="0"/>
              </a:rPr>
              <a:t>)                 (96.93 </a:t>
            </a:r>
            <a:r>
              <a:rPr lang="en-US" sz="1400" b="1" dirty="0" smtClean="0">
                <a:solidFill>
                  <a:schemeClr val="tx1"/>
                </a:solidFill>
                <a:cs typeface="Times New Roman" pitchFamily="18" charset="0"/>
              </a:rPr>
              <a:t>tons/day)</a:t>
            </a:r>
            <a:endParaRPr lang="en-US" sz="1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52715" y="2214927"/>
            <a:ext cx="1677853" cy="307777"/>
            <a:chOff x="4494347" y="2119577"/>
            <a:chExt cx="1677853" cy="307777"/>
          </a:xfrm>
        </p:grpSpPr>
        <p:sp>
          <p:nvSpPr>
            <p:cNvPr id="3" name="TextBox 2"/>
            <p:cNvSpPr txBox="1"/>
            <p:nvPr/>
          </p:nvSpPr>
          <p:spPr>
            <a:xfrm>
              <a:off x="4494347" y="2119577"/>
              <a:ext cx="1351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73.93 </a:t>
              </a:r>
              <a:r>
                <a:rPr lang="en-US" sz="1400" dirty="0" smtClean="0">
                  <a:solidFill>
                    <a:srgbClr val="FF0000"/>
                  </a:solidFill>
                </a:rPr>
                <a:t>tons/day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5795319" y="2289950"/>
              <a:ext cx="376881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" name="Group 4"/>
          <p:cNvGrpSpPr/>
          <p:nvPr/>
        </p:nvGrpSpPr>
        <p:grpSpPr>
          <a:xfrm>
            <a:off x="5906776" y="1741648"/>
            <a:ext cx="1790573" cy="307777"/>
            <a:chOff x="6074533" y="1565974"/>
            <a:chExt cx="1672246" cy="307777"/>
          </a:xfrm>
        </p:grpSpPr>
        <p:sp>
          <p:nvSpPr>
            <p:cNvPr id="25" name="TextBox 24"/>
            <p:cNvSpPr txBox="1"/>
            <p:nvPr/>
          </p:nvSpPr>
          <p:spPr>
            <a:xfrm>
              <a:off x="6074533" y="1565974"/>
              <a:ext cx="14667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96.93 </a:t>
              </a:r>
              <a:r>
                <a:rPr lang="en-US" sz="1400" dirty="0" smtClean="0">
                  <a:solidFill>
                    <a:srgbClr val="FF0000"/>
                  </a:solidFill>
                </a:rPr>
                <a:t>tons/day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7389882" y="1700406"/>
              <a:ext cx="356897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4036923" y="3105174"/>
            <a:ext cx="1701000" cy="307777"/>
            <a:chOff x="4471200" y="2119577"/>
            <a:chExt cx="1701000" cy="307777"/>
          </a:xfrm>
        </p:grpSpPr>
        <p:sp>
          <p:nvSpPr>
            <p:cNvPr id="30" name="TextBox 29"/>
            <p:cNvSpPr txBox="1"/>
            <p:nvPr/>
          </p:nvSpPr>
          <p:spPr>
            <a:xfrm>
              <a:off x="4471200" y="2119577"/>
              <a:ext cx="13519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34.28 </a:t>
              </a:r>
              <a:r>
                <a:rPr lang="en-US" sz="1400" dirty="0" smtClean="0">
                  <a:solidFill>
                    <a:srgbClr val="FF0000"/>
                  </a:solidFill>
                </a:rPr>
                <a:t>tons/day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>
              <a:off x="5795319" y="2289950"/>
              <a:ext cx="376881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6512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324" y="3104758"/>
            <a:ext cx="1959965" cy="25338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1" hangingPunct="1">
              <a:spcBef>
                <a:spcPct val="0"/>
              </a:spcBef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67411" y="1173028"/>
            <a:ext cx="564965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Reports: 2002 </a:t>
            </a:r>
            <a:r>
              <a:rPr kumimoji="0" lang="en-US" sz="2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through 2018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</a:rPr>
              <a:t>REPORTS AND PAPERS: 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TERP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61292" y="1721439"/>
            <a:ext cx="5303520" cy="4701568"/>
            <a:chOff x="261292" y="1721439"/>
            <a:chExt cx="5303520" cy="4701568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292" y="1721439"/>
              <a:ext cx="5303520" cy="4701568"/>
            </a:xfrm>
            <a:prstGeom prst="rect">
              <a:avLst/>
            </a:prstGeom>
          </p:spPr>
        </p:pic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3657600" y="1856421"/>
              <a:ext cx="285750" cy="137160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FontTx/>
                <a:buChar char="•"/>
              </a:pPr>
              <a:endParaRPr lang="en-US" sz="28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3657601" y="2578608"/>
              <a:ext cx="795528" cy="164592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FontTx/>
                <a:buChar char="•"/>
              </a:pPr>
              <a:endParaRPr lang="en-US" sz="28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44" name="Content Placeholder 2"/>
          <p:cNvSpPr>
            <a:spLocks/>
          </p:cNvSpPr>
          <p:nvPr/>
        </p:nvSpPr>
        <p:spPr bwMode="auto">
          <a:xfrm>
            <a:off x="5808232" y="1145588"/>
            <a:ext cx="3335767" cy="535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300" smtClean="0">
                <a:solidFill>
                  <a:srgbClr val="0000FF"/>
                </a:solidFill>
                <a:cs typeface="Arial" charset="0"/>
              </a:rPr>
              <a:t>Recent </a:t>
            </a:r>
            <a:r>
              <a:rPr lang="en-US" sz="1300" dirty="0">
                <a:solidFill>
                  <a:srgbClr val="0000FF"/>
                </a:solidFill>
                <a:cs typeface="Arial" charset="0"/>
              </a:rPr>
              <a:t>Reports:</a:t>
            </a:r>
          </a:p>
          <a:p>
            <a:pPr marL="285750" indent="-17145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100">
                <a:solidFill>
                  <a:srgbClr val="0000FF"/>
                </a:solidFill>
                <a:cs typeface="Arial" charset="0"/>
              </a:rPr>
              <a:t>Statewide </a:t>
            </a:r>
            <a:r>
              <a:rPr lang="en-US" sz="1100" smtClean="0">
                <a:solidFill>
                  <a:srgbClr val="0000FF"/>
                </a:solidFill>
                <a:cs typeface="Arial" charset="0"/>
              </a:rPr>
              <a:t>2017 Air </a:t>
            </a:r>
            <a:r>
              <a:rPr lang="en-US" sz="1100" dirty="0">
                <a:solidFill>
                  <a:srgbClr val="0000FF"/>
                </a:solidFill>
                <a:cs typeface="Arial" charset="0"/>
              </a:rPr>
              <a:t>Emission Calculations from Wind and Other Renewables</a:t>
            </a:r>
          </a:p>
          <a:p>
            <a:pPr marL="285750" indent="-17145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100" smtClean="0">
                <a:solidFill>
                  <a:srgbClr val="0000FF"/>
                </a:solidFill>
                <a:cs typeface="Arial" charset="0"/>
              </a:rPr>
              <a:t>TCEQ 2017 </a:t>
            </a:r>
            <a:r>
              <a:rPr lang="en-US" sz="1100" dirty="0" smtClean="0">
                <a:solidFill>
                  <a:srgbClr val="0000FF"/>
                </a:solidFill>
                <a:cs typeface="Arial" charset="0"/>
              </a:rPr>
              <a:t>Annual </a:t>
            </a:r>
            <a:r>
              <a:rPr lang="en-US" sz="1100" dirty="0">
                <a:solidFill>
                  <a:srgbClr val="0000FF"/>
                </a:solidFill>
                <a:cs typeface="Arial" charset="0"/>
              </a:rPr>
              <a:t>Preliminary Report: Integrated NOx Emissions Savings from EE/RE Programs </a:t>
            </a:r>
            <a:r>
              <a:rPr lang="en-US" sz="1100" dirty="0" smtClean="0">
                <a:solidFill>
                  <a:srgbClr val="0000FF"/>
                </a:solidFill>
                <a:cs typeface="Arial" charset="0"/>
              </a:rPr>
              <a:t>Statewide</a:t>
            </a:r>
            <a:endParaRPr lang="en-US" sz="1100" dirty="0">
              <a:solidFill>
                <a:srgbClr val="0000FF"/>
              </a:solidFill>
              <a:cs typeface="Arial" charset="0"/>
            </a:endParaRPr>
          </a:p>
          <a:p>
            <a:pPr marL="285750" indent="-17145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100">
                <a:solidFill>
                  <a:srgbClr val="0000FF"/>
                </a:solidFill>
                <a:cs typeface="Arial" charset="0"/>
              </a:rPr>
              <a:t>TCEQ </a:t>
            </a:r>
            <a:r>
              <a:rPr lang="en-US" sz="1100" smtClean="0">
                <a:solidFill>
                  <a:srgbClr val="0000FF"/>
                </a:solidFill>
                <a:cs typeface="Arial" charset="0"/>
              </a:rPr>
              <a:t>2017 </a:t>
            </a:r>
            <a:r>
              <a:rPr lang="en-US" sz="1100" dirty="0" smtClean="0">
                <a:solidFill>
                  <a:srgbClr val="0000FF"/>
                </a:solidFill>
                <a:cs typeface="Arial" charset="0"/>
              </a:rPr>
              <a:t>Annual </a:t>
            </a:r>
            <a:r>
              <a:rPr lang="en-US" sz="1100" dirty="0">
                <a:solidFill>
                  <a:srgbClr val="0000FF"/>
                </a:solidFill>
                <a:cs typeface="Arial" charset="0"/>
              </a:rPr>
              <a:t>Report Volume I: </a:t>
            </a:r>
            <a:r>
              <a:rPr lang="en-US" sz="1100" dirty="0" smtClean="0">
                <a:solidFill>
                  <a:srgbClr val="0000FF"/>
                </a:solidFill>
                <a:cs typeface="Arial" charset="0"/>
              </a:rPr>
              <a:t>Technical Report</a:t>
            </a:r>
            <a:endParaRPr lang="en-US" sz="1100" dirty="0">
              <a:solidFill>
                <a:srgbClr val="0000FF"/>
              </a:solidFill>
              <a:cs typeface="Arial" charset="0"/>
            </a:endParaRPr>
          </a:p>
          <a:p>
            <a:pPr marL="285750" indent="-17145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100">
                <a:solidFill>
                  <a:srgbClr val="0000FF"/>
                </a:solidFill>
                <a:cs typeface="Arial" charset="0"/>
              </a:rPr>
              <a:t>TCEQ </a:t>
            </a:r>
            <a:r>
              <a:rPr lang="en-US" sz="1100" smtClean="0">
                <a:solidFill>
                  <a:srgbClr val="0000FF"/>
                </a:solidFill>
                <a:cs typeface="Arial" charset="0"/>
              </a:rPr>
              <a:t>2017 </a:t>
            </a:r>
            <a:r>
              <a:rPr lang="en-US" sz="1100" dirty="0">
                <a:solidFill>
                  <a:srgbClr val="0000FF"/>
                </a:solidFill>
                <a:cs typeface="Arial" charset="0"/>
              </a:rPr>
              <a:t>Annual Report Volume II: Technical </a:t>
            </a:r>
            <a:r>
              <a:rPr lang="en-US" sz="1100" dirty="0" smtClean="0">
                <a:solidFill>
                  <a:srgbClr val="0000FF"/>
                </a:solidFill>
                <a:cs typeface="Arial" charset="0"/>
              </a:rPr>
              <a:t>Appendix</a:t>
            </a:r>
            <a:endParaRPr lang="en-US" sz="11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49" name="Picture 2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1928" y="3326385"/>
            <a:ext cx="1906378" cy="2464539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2552" y="3585160"/>
            <a:ext cx="1903672" cy="246104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3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0463" y="3858959"/>
            <a:ext cx="1906377" cy="24645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56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42" y="1802546"/>
            <a:ext cx="3157140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02546"/>
            <a:ext cx="3150606" cy="4084483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802546"/>
            <a:ext cx="3064409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1" hangingPunct="1">
              <a:spcBef>
                <a:spcPct val="0"/>
              </a:spcBef>
            </a:pPr>
            <a:endParaRPr lang="en-US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0" y="1143000"/>
            <a:ext cx="564965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Publications: 2017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</a:rPr>
              <a:t>REPORTS AND PAPERS: 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TERP</a:t>
            </a:r>
          </a:p>
        </p:txBody>
      </p:sp>
      <p:sp>
        <p:nvSpPr>
          <p:cNvPr id="44" name="Content Placeholder 2"/>
          <p:cNvSpPr>
            <a:spLocks/>
          </p:cNvSpPr>
          <p:nvPr/>
        </p:nvSpPr>
        <p:spPr bwMode="auto">
          <a:xfrm>
            <a:off x="5410200" y="1447800"/>
            <a:ext cx="3518095" cy="479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spcBef>
                <a:spcPct val="20000"/>
              </a:spcBef>
              <a:defRPr/>
            </a:pPr>
            <a:r>
              <a:rPr lang="en-US" sz="1300" smtClean="0">
                <a:solidFill>
                  <a:srgbClr val="0000FF"/>
                </a:solidFill>
                <a:cs typeface="Arial" charset="0"/>
              </a:rPr>
              <a:t>Dissertation 2017:</a:t>
            </a:r>
            <a:endParaRPr lang="en-US" sz="1300" dirty="0" smtClean="0">
              <a:solidFill>
                <a:srgbClr val="0000FF"/>
              </a:solidFill>
              <a:cs typeface="Arial" charset="0"/>
            </a:endParaRP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 smtClean="0">
                <a:solidFill>
                  <a:srgbClr val="0000FF"/>
                </a:solidFill>
                <a:cs typeface="Arial" charset="0"/>
              </a:rPr>
              <a:t>Oh</a:t>
            </a:r>
            <a:r>
              <a:rPr lang="en-US" sz="900">
                <a:solidFill>
                  <a:srgbClr val="0000FF"/>
                </a:solidFill>
                <a:cs typeface="Arial" charset="0"/>
              </a:rPr>
              <a:t>, S. “Quantifying the Electricity Savings from the Use of Home Automation Devices in A Residence,"PhD., Department of Architecture, December 2017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sz="900" smtClean="0">
              <a:solidFill>
                <a:srgbClr val="0000FF"/>
              </a:solidFill>
              <a:cs typeface="Arial" charset="0"/>
            </a:endParaRPr>
          </a:p>
          <a:p>
            <a:pPr algn="l">
              <a:spcBef>
                <a:spcPct val="20000"/>
              </a:spcBef>
              <a:defRPr/>
            </a:pPr>
            <a:r>
              <a:rPr lang="en-US" sz="1300" smtClean="0">
                <a:solidFill>
                  <a:srgbClr val="0000FF"/>
                </a:solidFill>
                <a:cs typeface="Arial" charset="0"/>
              </a:rPr>
              <a:t>Papers </a:t>
            </a:r>
            <a:r>
              <a:rPr lang="en-US" sz="1300">
                <a:solidFill>
                  <a:srgbClr val="0000FF"/>
                </a:solidFill>
                <a:cs typeface="Arial" charset="0"/>
              </a:rPr>
              <a:t>2017: </a:t>
            </a:r>
            <a:endParaRPr lang="en-US" sz="1300" smtClean="0">
              <a:solidFill>
                <a:srgbClr val="0000FF"/>
              </a:solidFill>
              <a:cs typeface="Arial" charset="0"/>
            </a:endParaRP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 smtClean="0">
                <a:solidFill>
                  <a:srgbClr val="0000FF"/>
                </a:solidFill>
                <a:cs typeface="Arial" charset="0"/>
              </a:rPr>
              <a:t>Do</a:t>
            </a:r>
            <a:r>
              <a:rPr lang="en-US" sz="900">
                <a:solidFill>
                  <a:srgbClr val="0000FF"/>
                </a:solidFill>
                <a:cs typeface="Arial" charset="0"/>
              </a:rPr>
              <a:t>, S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., </a:t>
            </a:r>
            <a:r>
              <a:rPr lang="en-US" sz="900">
                <a:solidFill>
                  <a:srgbClr val="0000FF"/>
                </a:solidFill>
                <a:cs typeface="Arial" charset="0"/>
              </a:rPr>
              <a:t>Haberl, J.S., 2017. “Development of a Ground-coupled Heat Pump System Simulation Model Using G-function Approximation for a Residential Code-compliant Tool.” Building Simulation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 smtClean="0">
                <a:solidFill>
                  <a:srgbClr val="0000FF"/>
                </a:solidFill>
                <a:cs typeface="Arial" charset="0"/>
              </a:rPr>
              <a:t>Do, S., Shin, M., Baltazar, J., Kim, J. 2017. "Energy Benefits from Semi-transparent BIPV Window and Daylight-dimming Systems for IECC Code-Compliance Residential Buildings in Hot and Humid Climates", Solar Energy, Vol.155, pp.291-303, (June).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>
                <a:solidFill>
                  <a:srgbClr val="0000FF"/>
                </a:solidFill>
                <a:cs typeface="Arial" charset="0"/>
              </a:rPr>
              <a:t>Kim, H., Haberl, J. 2017. “Field Test of the ASHRAE/CIBSE/USGBC Performance Measurement Protocols: Part I - Intermediate Level Protocols”, Science and Technology for the Built Environment, (September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).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>
                <a:solidFill>
                  <a:srgbClr val="0000FF"/>
                </a:solidFill>
                <a:cs typeface="Arial" charset="0"/>
              </a:rPr>
              <a:t>Kim, H., Haberl, J. 2017. “Field Test of the ASHRAE/CIBSE/USGBC Performance Measurement Protocols: Part II – Advanced Level Protocols”, Science and Technology for the Built Environment, (September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).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>
                <a:solidFill>
                  <a:srgbClr val="0000FF"/>
                </a:solidFill>
                <a:cs typeface="Arial" charset="0"/>
              </a:rPr>
              <a:t>Shin, M., Baltazar, J.C, Haberl, J, Frazier, E., Lynn, B. 2017. “Side-by-side Tests of a Net-zero Energy Building”, Building Simulation 2017 Conference, International Building Performance Simulation Association, United States Chapter, August</a:t>
            </a:r>
            <a:r>
              <a:rPr lang="en-US" sz="900" smtClean="0">
                <a:solidFill>
                  <a:srgbClr val="0000FF"/>
                </a:solidFill>
                <a:cs typeface="Arial" charset="0"/>
              </a:rPr>
              <a:t>.</a:t>
            </a:r>
          </a:p>
          <a:p>
            <a:pPr marL="280988" indent="-166688" algn="l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900">
                <a:solidFill>
                  <a:srgbClr val="0000FF"/>
                </a:solidFill>
                <a:cs typeface="Arial" charset="0"/>
              </a:rPr>
              <a:t>Song, S., Haberl, J. 2017. “Simplified Field Measurement and Verification of Global Solar Transmittance for Glazing Samples Under Natural Clear-Sky Conditions”, Solar Energy, Vol. 155, pp. 706 – 714 (July).</a:t>
            </a:r>
            <a:endParaRPr lang="en-US" sz="900" dirty="0" smtClean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02546"/>
            <a:ext cx="3067762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802546"/>
            <a:ext cx="3067762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802546"/>
            <a:ext cx="2893356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802546"/>
            <a:ext cx="3064409" cy="4087368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1898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1508"/>
            <a:ext cx="9150261" cy="5151597"/>
          </a:xfrm>
          <a:prstGeom prst="rect">
            <a:avLst/>
          </a:prstGeom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358287"/>
            <a:ext cx="9144000" cy="33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 from NASA: http://www.nasa.gov/content/goddard/new-nasa-images-highlight-us-air-quality-improvement/#.U_-CNxzKbxQ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</a:rPr>
              <a:t>U.S. AIR QUALITY </a:t>
            </a:r>
            <a:r>
              <a:rPr lang="en-US" sz="2000" b="1">
                <a:solidFill>
                  <a:schemeClr val="bg1"/>
                </a:solidFill>
                <a:latin typeface="Arial" pitchFamily="34" charset="0"/>
              </a:rPr>
              <a:t>IMPROVEMENT </a:t>
            </a: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FROM</a:t>
            </a:r>
          </a:p>
          <a:p>
            <a:pPr>
              <a:spcBef>
                <a:spcPct val="0"/>
              </a:spcBef>
              <a:defRPr/>
            </a:pP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2005 </a:t>
            </a:r>
            <a:r>
              <a:rPr lang="en-US" sz="2000" b="1">
                <a:solidFill>
                  <a:schemeClr val="bg1"/>
                </a:solidFill>
                <a:latin typeface="Arial" pitchFamily="34" charset="0"/>
              </a:rPr>
              <a:t>- </a:t>
            </a:r>
            <a:r>
              <a:rPr lang="en-US" sz="2000" b="1" smtClean="0">
                <a:solidFill>
                  <a:schemeClr val="bg1"/>
                </a:solidFill>
                <a:latin typeface="Arial" pitchFamily="34" charset="0"/>
              </a:rPr>
              <a:t>2017</a:t>
            </a:r>
            <a:endParaRPr 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5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144463" y="758825"/>
            <a:ext cx="924083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</a:t>
            </a:r>
            <a:endParaRPr kumimoji="0" lang="en-US" sz="2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  	Quantifiable: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emission reductions generated by measures to reduce emissions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must be quantifiable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and include procedures to evaluate and verify over time the level of emission reductions actually achieved.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	Surplus: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Emission reductions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are surplus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as long as they are not otherwise relied on to meet air quality attainment requirements in air quality programs related to your SIP. 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43200" y="3414713"/>
            <a:ext cx="6331183" cy="329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600" b="1" dirty="0">
                <a:solidFill>
                  <a:srgbClr val="000000"/>
                </a:solidFill>
                <a:cs typeface="Arial" charset="0"/>
              </a:rPr>
              <a:t>          </a:t>
            </a:r>
            <a:r>
              <a:rPr lang="en-US" sz="1700" b="1" dirty="0">
                <a:solidFill>
                  <a:srgbClr val="000000"/>
                </a:solidFill>
                <a:cs typeface="Arial" charset="0"/>
              </a:rPr>
              <a:t>Enforceability: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 Measures that reduce emissions from electricity generation may be: (1) </a:t>
            </a:r>
            <a:r>
              <a:rPr lang="en-US" sz="1700" i="1" dirty="0">
                <a:solidFill>
                  <a:srgbClr val="000000"/>
                </a:solidFill>
                <a:cs typeface="Arial" charset="0"/>
              </a:rPr>
              <a:t>Enforceable directly 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against a source; (2) </a:t>
            </a:r>
            <a:r>
              <a:rPr lang="en-US" sz="1700" i="1" dirty="0">
                <a:solidFill>
                  <a:srgbClr val="000000"/>
                </a:solidFill>
                <a:cs typeface="Arial" charset="0"/>
              </a:rPr>
              <a:t>Enforceable against another party 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responsible for the energy efficiency or renewable energy activity; or </a:t>
            </a:r>
            <a:r>
              <a:rPr lang="en-US" sz="1700" dirty="0" smtClean="0">
                <a:solidFill>
                  <a:srgbClr val="000000"/>
                </a:solidFill>
                <a:cs typeface="Arial" charset="0"/>
              </a:rPr>
              <a:t>(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3) Included under our </a:t>
            </a:r>
            <a:r>
              <a:rPr lang="en-US" sz="1700" i="1" dirty="0">
                <a:solidFill>
                  <a:srgbClr val="000000"/>
                </a:solidFill>
                <a:cs typeface="Arial" charset="0"/>
              </a:rPr>
              <a:t>voluntary measures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 policy. </a:t>
            </a:r>
          </a:p>
          <a:p>
            <a:pPr algn="l" eaLnBrk="1" hangingPunct="1"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  <a:cs typeface="Arial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700" dirty="0">
                <a:solidFill>
                  <a:srgbClr val="000000"/>
                </a:solidFill>
                <a:cs typeface="Arial" charset="0"/>
              </a:rPr>
              <a:t>           </a:t>
            </a:r>
            <a:r>
              <a:rPr lang="en-US" sz="1700" b="1" dirty="0">
                <a:solidFill>
                  <a:srgbClr val="000000"/>
                </a:solidFill>
                <a:cs typeface="Arial" charset="0"/>
              </a:rPr>
              <a:t>Record Keeping: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  The </a:t>
            </a:r>
            <a:r>
              <a:rPr lang="en-US" sz="1700" i="1" dirty="0">
                <a:solidFill>
                  <a:srgbClr val="000000"/>
                </a:solidFill>
                <a:cs typeface="Arial" charset="0"/>
              </a:rPr>
              <a:t>measure should be permanent </a:t>
            </a:r>
            <a:r>
              <a:rPr lang="en-US" sz="1700" dirty="0">
                <a:solidFill>
                  <a:srgbClr val="000000"/>
                </a:solidFill>
                <a:cs typeface="Arial" charset="0"/>
              </a:rPr>
              <a:t>throughout the term for which the credit is granted unless it is replaced by another measure or the State demonstrates in a SIP revision that the emission reductions from the measure are no longer needed to meet applicable requirements.</a:t>
            </a:r>
          </a:p>
          <a:p>
            <a:pPr algn="l">
              <a:lnSpc>
                <a:spcPct val="80000"/>
              </a:lnSpc>
            </a:pPr>
            <a:endParaRPr lang="en-US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chemeClr val="bg1"/>
                </a:solidFill>
              </a:rPr>
              <a:t>EPA CRITERIA FOR SIP CREDITS (2004)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lum bright="-20000" contras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3200399"/>
            <a:ext cx="2514085" cy="33359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8750" t="15926" r="43334" b="18149"/>
          <a:stretch/>
        </p:blipFill>
        <p:spPr>
          <a:xfrm>
            <a:off x="216556" y="3352800"/>
            <a:ext cx="2374244" cy="31538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1667" t="55185" r="44166" b="26296"/>
          <a:stretch/>
        </p:blipFill>
        <p:spPr>
          <a:xfrm>
            <a:off x="131149" y="5771922"/>
            <a:ext cx="2444054" cy="74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6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81000" y="990600"/>
            <a:ext cx="9136062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i="1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i="1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i="1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i="1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i="1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i="1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500" b="1" dirty="0" smtClean="0">
                <a:cs typeface="Arial" charset="0"/>
              </a:rPr>
              <a:t>Contact Information: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 smtClean="0">
                <a:cs typeface="Arial" charset="0"/>
              </a:rPr>
              <a:t>Jeff </a:t>
            </a:r>
            <a:r>
              <a:rPr lang="en-US" sz="2600" dirty="0">
                <a:cs typeface="Arial" charset="0"/>
              </a:rPr>
              <a:t>Haberl: </a:t>
            </a:r>
            <a:r>
              <a:rPr lang="en-US" sz="2600" dirty="0" smtClean="0">
                <a:cs typeface="Arial" charset="0"/>
              </a:rPr>
              <a:t>jhaberl@tamu.edu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 smtClean="0">
                <a:cs typeface="Arial" charset="0"/>
              </a:rPr>
              <a:t>Bahman </a:t>
            </a:r>
            <a:r>
              <a:rPr lang="en-US" sz="2600" dirty="0">
                <a:cs typeface="Arial" charset="0"/>
              </a:rPr>
              <a:t>Yazdani: </a:t>
            </a:r>
            <a:r>
              <a:rPr lang="en-US" sz="2600" dirty="0" smtClean="0">
                <a:cs typeface="Arial" charset="0"/>
              </a:rPr>
              <a:t>byazdani@tamu.edu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 smtClean="0">
                <a:cs typeface="Arial" charset="0"/>
              </a:rPr>
              <a:t>http</a:t>
            </a:r>
            <a:r>
              <a:rPr lang="en-US" sz="2600" dirty="0">
                <a:cs typeface="Arial" charset="0"/>
              </a:rPr>
              <a:t>://esl.tamu.edu/terp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</a:rPr>
              <a:t>ESL Contact Information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8562"/>
            <a:ext cx="9144000" cy="5495544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19400" y="1219200"/>
            <a:ext cx="6172200" cy="24368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chemeClr val="tx1"/>
                </a:solidFill>
                <a:cs typeface="Arial" charset="0"/>
              </a:rPr>
              <a:t>Contact Information: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Jeff </a:t>
            </a:r>
            <a:r>
              <a:rPr lang="en-US" sz="2000" dirty="0">
                <a:solidFill>
                  <a:schemeClr val="tx1"/>
                </a:solidFill>
                <a:cs typeface="Arial" charset="0"/>
              </a:rPr>
              <a:t>Haberl: </a:t>
            </a: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    jhaberl@tamu.edu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Bahman </a:t>
            </a:r>
            <a:r>
              <a:rPr lang="en-US" sz="2000" dirty="0">
                <a:solidFill>
                  <a:schemeClr val="tx1"/>
                </a:solidFill>
                <a:cs typeface="Arial" charset="0"/>
              </a:rPr>
              <a:t>Yazdani: </a:t>
            </a: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   byazdani@tamu.edu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dirty="0">
                <a:solidFill>
                  <a:schemeClr val="tx1"/>
                </a:solidFill>
                <a:cs typeface="Arial" charset="0"/>
              </a:rPr>
              <a:t>Juan-Carlos </a:t>
            </a: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Baltazar:    jbaltazar@tamu.edu</a:t>
            </a:r>
            <a:endParaRPr lang="en-US" sz="2000" dirty="0">
              <a:solidFill>
                <a:schemeClr val="tx1"/>
              </a:solidFill>
              <a:cs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2000" u="sng" dirty="0" smtClean="0">
              <a:solidFill>
                <a:schemeClr val="tx1"/>
              </a:solidFill>
              <a:cs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000" u="sng" dirty="0" smtClean="0">
                <a:solidFill>
                  <a:schemeClr val="tx1"/>
                </a:solidFill>
                <a:cs typeface="Arial" charset="0"/>
              </a:rPr>
              <a:t>http</a:t>
            </a:r>
            <a:r>
              <a:rPr lang="en-US" sz="2000" u="sng" dirty="0">
                <a:solidFill>
                  <a:schemeClr val="tx1"/>
                </a:solidFill>
                <a:cs typeface="Arial" charset="0"/>
              </a:rPr>
              <a:t>://esl.tamu.edu/terp</a:t>
            </a:r>
          </a:p>
        </p:txBody>
      </p:sp>
    </p:spTree>
    <p:extLst>
      <p:ext uri="{BB962C8B-B14F-4D97-AF65-F5344CB8AC3E}">
        <p14:creationId xmlns:p14="http://schemas.microsoft.com/office/powerpoint/2010/main" val="342061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00200" y="1219200"/>
            <a:ext cx="7588532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2860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000000"/>
                </a:solidFill>
                <a:latin typeface="Arial"/>
              </a:rPr>
              <a:t>ESL Calculates &amp; Reports NOx Emissions Reductions for:</a:t>
            </a:r>
          </a:p>
          <a:p>
            <a:pPr marL="22860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kern="0" dirty="0">
              <a:solidFill>
                <a:srgbClr val="000000"/>
              </a:solidFill>
              <a:latin typeface="Arial"/>
            </a:endParaRPr>
          </a:p>
          <a:p>
            <a:pPr marL="22860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000000"/>
                </a:solidFill>
                <a:latin typeface="Arial"/>
              </a:rPr>
              <a:t>1. Code-Compliant Construction: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Energy</a:t>
            </a:r>
            <a:r>
              <a:rPr kumimoji="0" lang="en-US" sz="16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savings from new construction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600" dirty="0"/>
              <a:t>ESL </a:t>
            </a:r>
            <a:r>
              <a:rPr lang="en-US" sz="1600" dirty="0" smtClean="0"/>
              <a:t>Single-family </a:t>
            </a:r>
            <a:r>
              <a:rPr lang="en-US" sz="1600" dirty="0"/>
              <a:t>construction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600" dirty="0"/>
              <a:t>ESL </a:t>
            </a:r>
            <a:r>
              <a:rPr lang="en-US" sz="1600" dirty="0" smtClean="0"/>
              <a:t>Multi-family </a:t>
            </a:r>
            <a:r>
              <a:rPr lang="en-US" sz="1600" dirty="0"/>
              <a:t>construction</a:t>
            </a:r>
          </a:p>
          <a:p>
            <a:pPr marL="914400" lvl="0">
              <a:buFont typeface="Courier New" panose="02070309020205020404" pitchFamily="49" charset="0"/>
              <a:buChar char="o"/>
            </a:pPr>
            <a:r>
              <a:rPr lang="en-US" sz="1600" dirty="0"/>
              <a:t>ESL Commercial </a:t>
            </a:r>
            <a:r>
              <a:rPr lang="en-US" sz="1600" dirty="0" smtClean="0"/>
              <a:t>construction</a:t>
            </a:r>
          </a:p>
          <a:p>
            <a:pPr marL="571500" lvl="0" indent="0">
              <a:buNone/>
            </a:pPr>
            <a:endParaRPr lang="en-US" sz="1600" dirty="0" smtClean="0"/>
          </a:p>
          <a:p>
            <a:pPr marL="227012" indent="0"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2. Green Power Production</a:t>
            </a:r>
            <a:r>
              <a:rPr lang="en-US" sz="1600" kern="0" dirty="0" smtClean="0">
                <a:solidFill>
                  <a:srgbClr val="000000"/>
                </a:solidFill>
              </a:rPr>
              <a:t>: Wind and other renewables</a:t>
            </a:r>
          </a:p>
          <a:p>
            <a:pPr marL="227012" indent="0">
              <a:buNone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1600200" indent="-1374775"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3. PUC SB7</a:t>
            </a:r>
            <a:r>
              <a:rPr lang="en-US" sz="1600" kern="0" dirty="0" smtClean="0">
                <a:solidFill>
                  <a:srgbClr val="000000"/>
                </a:solidFill>
              </a:rPr>
              <a:t>: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</a:rPr>
              <a:t>Energy </a:t>
            </a:r>
            <a:r>
              <a:rPr lang="en-US" sz="1600" kern="0" dirty="0">
                <a:solidFill>
                  <a:srgbClr val="000000"/>
                </a:solidFill>
              </a:rPr>
              <a:t>efficiency programs implemented by electric utilities under the Public Utility Regulatory Act §</a:t>
            </a:r>
            <a:r>
              <a:rPr lang="en-US" sz="1600" kern="0" dirty="0" smtClean="0">
                <a:solidFill>
                  <a:srgbClr val="000000"/>
                </a:solidFill>
              </a:rPr>
              <a:t>39.905</a:t>
            </a:r>
          </a:p>
          <a:p>
            <a:pPr marL="1600200" indent="-1374775">
              <a:buNone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227012" indent="0"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4. SECO</a:t>
            </a:r>
            <a:r>
              <a:rPr lang="en-US" sz="1600" kern="0" dirty="0" smtClean="0">
                <a:solidFill>
                  <a:srgbClr val="000000"/>
                </a:solidFill>
              </a:rPr>
              <a:t>: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</a:rPr>
              <a:t>Energy-efficiency </a:t>
            </a:r>
            <a:r>
              <a:rPr lang="en-US" sz="1600" kern="0" dirty="0">
                <a:solidFill>
                  <a:srgbClr val="000000"/>
                </a:solidFill>
              </a:rPr>
              <a:t>programs </a:t>
            </a:r>
            <a:r>
              <a:rPr lang="en-US" sz="1600" kern="0" dirty="0" smtClean="0">
                <a:solidFill>
                  <a:srgbClr val="000000"/>
                </a:solidFill>
              </a:rPr>
              <a:t>towards </a:t>
            </a:r>
            <a:r>
              <a:rPr lang="en-US" sz="1600" kern="0" dirty="0">
                <a:solidFill>
                  <a:srgbClr val="000000"/>
                </a:solidFill>
              </a:rPr>
              <a:t>school districts, government agencies, city and county governments, private industries and residential energy </a:t>
            </a:r>
            <a:r>
              <a:rPr lang="en-US" sz="1600" kern="0" dirty="0" smtClean="0">
                <a:solidFill>
                  <a:srgbClr val="000000"/>
                </a:solidFill>
              </a:rPr>
              <a:t>consumers</a:t>
            </a:r>
          </a:p>
          <a:p>
            <a:pPr marL="227012" indent="0">
              <a:buNone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227012" indent="0"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5. A/C Retrofits</a:t>
            </a:r>
            <a:r>
              <a:rPr lang="en-US" sz="1600" kern="0" dirty="0" smtClean="0">
                <a:solidFill>
                  <a:srgbClr val="000000"/>
                </a:solidFill>
              </a:rPr>
              <a:t>:</a:t>
            </a:r>
            <a:r>
              <a:rPr lang="en-US" sz="1600" kern="0" dirty="0">
                <a:solidFill>
                  <a:srgbClr val="000000"/>
                </a:solidFill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</a:rPr>
              <a:t>Installation </a:t>
            </a:r>
            <a:r>
              <a:rPr lang="en-US" sz="1600" kern="0" dirty="0">
                <a:solidFill>
                  <a:srgbClr val="000000"/>
                </a:solidFill>
              </a:rPr>
              <a:t>of SEER </a:t>
            </a:r>
            <a:r>
              <a:rPr lang="en-US" sz="1600" kern="0" dirty="0" smtClean="0">
                <a:solidFill>
                  <a:srgbClr val="000000"/>
                </a:solidFill>
              </a:rPr>
              <a:t>13/14 </a:t>
            </a:r>
            <a:r>
              <a:rPr lang="en-US" sz="1600" i="1" kern="0" dirty="0" smtClean="0">
                <a:solidFill>
                  <a:srgbClr val="000000"/>
                </a:solidFill>
              </a:rPr>
              <a:t>replacement</a:t>
            </a:r>
            <a:r>
              <a:rPr lang="en-US" sz="1600" kern="0" dirty="0" smtClean="0">
                <a:solidFill>
                  <a:srgbClr val="000000"/>
                </a:solidFill>
              </a:rPr>
              <a:t> air </a:t>
            </a:r>
            <a:r>
              <a:rPr lang="en-US" sz="1600" kern="0" dirty="0">
                <a:solidFill>
                  <a:srgbClr val="000000"/>
                </a:solidFill>
              </a:rPr>
              <a:t>conditioners in existing </a:t>
            </a:r>
            <a:r>
              <a:rPr lang="en-US" sz="1600" kern="0" dirty="0" smtClean="0">
                <a:solidFill>
                  <a:srgbClr val="000000"/>
                </a:solidFill>
              </a:rPr>
              <a:t>residences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63" y="411982"/>
            <a:ext cx="9139237" cy="5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200" b="1" kern="0" dirty="0" smtClean="0">
                <a:solidFill>
                  <a:schemeClr val="bg1"/>
                </a:solidFill>
              </a:rPr>
              <a:t>ENERGY SAVINGS &amp; NOx EMISSION REDUCTION </a:t>
            </a:r>
            <a:endParaRPr lang="en-US" sz="2200" b="1" kern="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3" y="1225246"/>
            <a:ext cx="1478230" cy="49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" r="3559"/>
          <a:stretch/>
        </p:blipFill>
        <p:spPr bwMode="auto">
          <a:xfrm>
            <a:off x="207758" y="1764555"/>
            <a:ext cx="1444752" cy="98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tate Energy Conservation Offi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34" y="4283258"/>
            <a:ext cx="1371600" cy="67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fairserviceheating.ca/images/air-conditioning-winnipe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0" y="5089332"/>
            <a:ext cx="1403068" cy="146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UCTX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20225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36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823958" y="1701901"/>
            <a:ext cx="2932475" cy="449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875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 </a:t>
            </a:r>
            <a:r>
              <a:rPr lang="en-US" sz="1875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(IC3)</a:t>
            </a:r>
            <a:endParaRPr lang="en-US" sz="1875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2007 for (2001 IECC)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Certified code compliance calculator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 certificates (2001 &amp; 2009 IECC)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compiled into registry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Registry used to track compliance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Formatted for use by PC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532DFD8F-839B-4346-A6B1-D09F2848C9C6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086" t="23455" r="36349" b="14445"/>
          <a:stretch/>
        </p:blipFill>
        <p:spPr>
          <a:xfrm>
            <a:off x="215494" y="2336007"/>
            <a:ext cx="2346968" cy="21824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-152400" y="1166236"/>
            <a:ext cx="9382125" cy="43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3300" b="1" dirty="0">
                <a:latin typeface="Arial" pitchFamily="34" charset="0"/>
              </a:rPr>
              <a:t>Evolution of the Calculator: 2004 to Present</a:t>
            </a:r>
            <a:endParaRPr lang="en-US" sz="3300" b="1" dirty="0">
              <a:latin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8417" y="1707237"/>
            <a:ext cx="2624783" cy="462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875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2004 </a:t>
            </a:r>
            <a:r>
              <a:rPr lang="en-US" sz="1875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(</a:t>
            </a:r>
            <a:r>
              <a:rPr lang="en-US" sz="1875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eCalc</a:t>
            </a:r>
            <a:r>
              <a:rPr lang="en-US" sz="1875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875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1125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Originally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of the web page for EE/RE.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Included: New buildings, Community projects, renewables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Demonstrated feasibility of web-based calculator</a:t>
            </a:r>
          </a:p>
          <a:p>
            <a:pPr algn="l" eaLnBrk="1" hangingPunct="1">
              <a:spcBef>
                <a:spcPct val="0"/>
              </a:spcBef>
            </a:pPr>
            <a:endParaRPr lang="en-US" sz="112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9"/>
          <a:stretch/>
        </p:blipFill>
        <p:spPr>
          <a:xfrm>
            <a:off x="2746912" y="2341777"/>
            <a:ext cx="2438386" cy="268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5664907" y="1701901"/>
            <a:ext cx="3383843" cy="4535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875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lang="en-US" sz="1875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(IC3)</a:t>
            </a: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sz="3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1125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112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Originally based on 2009/2012 </a:t>
            </a: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IECC 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125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Currenty</a:t>
            </a: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2015 </a:t>
            </a: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IECC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Certified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compliance</a:t>
            </a: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Reformatted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use by smart </a:t>
            </a:r>
            <a:r>
              <a:rPr lang="en-US" sz="1125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phones,etc</a:t>
            </a: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25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1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Issues </a:t>
            </a:r>
            <a:r>
              <a:rPr lang="en-US" sz="11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certificates (2015 IECC)</a:t>
            </a:r>
          </a:p>
        </p:txBody>
      </p:sp>
      <p:pic>
        <p:nvPicPr>
          <p:cNvPr id="22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5535" y="3632576"/>
            <a:ext cx="1815083" cy="1240890"/>
          </a:xfr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87775" y="2290872"/>
            <a:ext cx="3550034" cy="19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5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31156" y="6019800"/>
            <a:ext cx="57510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Login Screen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11" y="1213199"/>
            <a:ext cx="3000375" cy="84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2117493"/>
            <a:ext cx="6949440" cy="371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54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007 L -0.37344 -0.026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33" y="-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9389" y="1927735"/>
            <a:ext cx="8449811" cy="37205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09" y="6047632"/>
            <a:ext cx="9099354" cy="4770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Main Page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Current 2018 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4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009" y="135249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z="2000" dirty="0">
              <a:solidFill>
                <a:srgbClr val="6F0101"/>
              </a:solidFill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09" y="6060773"/>
            <a:ext cx="91279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Energy Code/Site Address/</a:t>
            </a:r>
            <a:r>
              <a:rPr lang="en-US" sz="2500" dirty="0">
                <a:solidFill>
                  <a:srgbClr val="0000FF"/>
                </a:solidFill>
                <a:cs typeface="Arial" charset="0"/>
              </a:rPr>
              <a:t>Project </a:t>
            </a:r>
            <a:r>
              <a:rPr lang="en-US" sz="2500" dirty="0" smtClean="0">
                <a:solidFill>
                  <a:srgbClr val="0000FF"/>
                </a:solidFill>
                <a:cs typeface="Arial" charset="0"/>
              </a:rPr>
              <a:t>Details</a:t>
            </a:r>
            <a:endParaRPr lang="en-US" sz="25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0336" y="1814916"/>
            <a:ext cx="1504821" cy="20574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9" y="1238243"/>
            <a:ext cx="1490211" cy="4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57886" y="1198344"/>
            <a:ext cx="308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smtClean="0">
                <a:solidFill>
                  <a:srgbClr val="FF0000"/>
                </a:solidFill>
                <a:cs typeface="Arial" charset="0"/>
              </a:rPr>
              <a:t>Current 2018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Version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18096" y="1866847"/>
            <a:ext cx="3230304" cy="3811122"/>
          </a:xfrm>
          <a:prstGeom prst="rect">
            <a:avLst/>
          </a:prstGeom>
          <a:ln w="38100">
            <a:solidFill>
              <a:srgbClr val="7B3F3F"/>
            </a:solidFill>
          </a:ln>
        </p:spPr>
      </p:pic>
    </p:spTree>
    <p:extLst>
      <p:ext uri="{BB962C8B-B14F-4D97-AF65-F5344CB8AC3E}">
        <p14:creationId xmlns:p14="http://schemas.microsoft.com/office/powerpoint/2010/main" val="218941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ME-likeTEES">
  <a:themeElements>
    <a:clrScheme name="TAME-1">
      <a:dk1>
        <a:srgbClr val="262626"/>
      </a:dk1>
      <a:lt1>
        <a:sysClr val="window" lastClr="FFFFFF"/>
      </a:lt1>
      <a:dk2>
        <a:srgbClr val="500000"/>
      </a:dk2>
      <a:lt2>
        <a:srgbClr val="BFBFBF"/>
      </a:lt2>
      <a:accent1>
        <a:srgbClr val="000000"/>
      </a:accent1>
      <a:accent2>
        <a:srgbClr val="500000"/>
      </a:accent2>
      <a:accent3>
        <a:srgbClr val="F4AF00"/>
      </a:accent3>
      <a:accent4>
        <a:srgbClr val="E7DED0"/>
      </a:accent4>
      <a:accent5>
        <a:srgbClr val="8F8F8C"/>
      </a:accent5>
      <a:accent6>
        <a:srgbClr val="341902"/>
      </a:accent6>
      <a:hlink>
        <a:srgbClr val="0000FF"/>
      </a:hlink>
      <a:folHlink>
        <a:srgbClr val="8F8F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500000"/>
      </a:accent6>
      <a:hlink>
        <a:srgbClr val="414141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82083</TotalTime>
  <Words>3920</Words>
  <Application>Microsoft Office PowerPoint</Application>
  <PresentationFormat>On-screen Show (4:3)</PresentationFormat>
  <Paragraphs>686</Paragraphs>
  <Slides>40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7" baseType="lpstr">
      <vt:lpstr>맑은 고딕</vt:lpstr>
      <vt:lpstr>ＭＳ Ｐゴシック</vt:lpstr>
      <vt:lpstr>宋体</vt:lpstr>
      <vt:lpstr>Arial</vt:lpstr>
      <vt:lpstr>Arial Unicode MS</vt:lpstr>
      <vt:lpstr>Calibri</vt:lpstr>
      <vt:lpstr>Calibri Light</vt:lpstr>
      <vt:lpstr>Courier New</vt:lpstr>
      <vt:lpstr>Expo M</vt:lpstr>
      <vt:lpstr>굴림</vt:lpstr>
      <vt:lpstr>Impact</vt:lpstr>
      <vt:lpstr>Times</vt:lpstr>
      <vt:lpstr>Times New Roman</vt:lpstr>
      <vt:lpstr>Wingdings</vt:lpstr>
      <vt:lpstr>TAME-likeTEES</vt:lpstr>
      <vt:lpstr>1_Custom Design</vt:lpstr>
      <vt:lpstr>Custom Design</vt:lpstr>
      <vt:lpstr>Energy Efficiency and Renewable Energy Impacts on NOx Emission Reductions in Texas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TEES Communications Division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Amy Yarbrough</dc:creator>
  <cp:lastModifiedBy>Haberl, Jeff</cp:lastModifiedBy>
  <cp:revision>2455</cp:revision>
  <cp:lastPrinted>2015-11-20T21:04:07Z</cp:lastPrinted>
  <dcterms:created xsi:type="dcterms:W3CDTF">2010-04-26T16:50:49Z</dcterms:created>
  <dcterms:modified xsi:type="dcterms:W3CDTF">2018-09-24T22:59:45Z</dcterms:modified>
</cp:coreProperties>
</file>