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58"/>
  </p:notesMasterIdLst>
  <p:sldIdLst>
    <p:sldId id="257" r:id="rId2"/>
    <p:sldId id="263" r:id="rId3"/>
    <p:sldId id="258" r:id="rId4"/>
    <p:sldId id="260" r:id="rId5"/>
    <p:sldId id="261" r:id="rId6"/>
    <p:sldId id="290" r:id="rId7"/>
    <p:sldId id="262" r:id="rId8"/>
    <p:sldId id="264" r:id="rId9"/>
    <p:sldId id="265" r:id="rId10"/>
    <p:sldId id="267" r:id="rId11"/>
    <p:sldId id="266"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1" r:id="rId35"/>
    <p:sldId id="292" r:id="rId36"/>
    <p:sldId id="293" r:id="rId37"/>
    <p:sldId id="294" r:id="rId38"/>
    <p:sldId id="295" r:id="rId39"/>
    <p:sldId id="296" r:id="rId40"/>
    <p:sldId id="297" r:id="rId41"/>
    <p:sldId id="298" r:id="rId42"/>
    <p:sldId id="299"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259" r:id="rId5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1" autoAdjust="0"/>
    <p:restoredTop sz="94660"/>
  </p:normalViewPr>
  <p:slideViewPr>
    <p:cSldViewPr snapToGrid="0">
      <p:cViewPr varScale="1">
        <p:scale>
          <a:sx n="56" d="100"/>
          <a:sy n="56" d="100"/>
        </p:scale>
        <p:origin x="96" y="11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006F7E-36DF-4B63-9567-9BDB2584314C}" type="datetimeFigureOut">
              <a:rPr lang="en-US" smtClean="0"/>
              <a:t>10/2/2017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A2F27-A26A-4D3E-B52E-97F716ADB2AF}" type="slidenum">
              <a:rPr lang="en-US" smtClean="0"/>
              <a:t>‹#›</a:t>
            </a:fld>
            <a:endParaRPr lang="en-US"/>
          </a:p>
        </p:txBody>
      </p:sp>
    </p:spTree>
    <p:extLst>
      <p:ext uri="{BB962C8B-B14F-4D97-AF65-F5344CB8AC3E}">
        <p14:creationId xmlns:p14="http://schemas.microsoft.com/office/powerpoint/2010/main" val="2011249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latin typeface="Arial" pitchFamily="34" charset="0"/>
              <a:ea typeface="MS PGothic" pitchFamily="34" charset="-128"/>
            </a:endParaRPr>
          </a:p>
        </p:txBody>
      </p:sp>
    </p:spTree>
    <p:extLst>
      <p:ext uri="{BB962C8B-B14F-4D97-AF65-F5344CB8AC3E}">
        <p14:creationId xmlns:p14="http://schemas.microsoft.com/office/powerpoint/2010/main" val="3974628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E1BD01-E1F7-4B28-9615-3F9D775B04E2}" type="datetimeFigureOut">
              <a:rPr lang="en-US" smtClean="0"/>
              <a:t>10/2/2017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8841D-79BC-460D-B09B-6DC203013F4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4254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1BD01-E1F7-4B28-9615-3F9D775B04E2}" type="datetimeFigureOut">
              <a:rPr lang="en-US" smtClean="0"/>
              <a:t>10/2/2017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8841D-79BC-460D-B09B-6DC203013F49}" type="slidenum">
              <a:rPr lang="en-US" smtClean="0"/>
              <a:t>‹#›</a:t>
            </a:fld>
            <a:endParaRPr lang="en-US"/>
          </a:p>
        </p:txBody>
      </p:sp>
    </p:spTree>
    <p:extLst>
      <p:ext uri="{BB962C8B-B14F-4D97-AF65-F5344CB8AC3E}">
        <p14:creationId xmlns:p14="http://schemas.microsoft.com/office/powerpoint/2010/main" val="616218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1BD01-E1F7-4B28-9615-3F9D775B04E2}" type="datetimeFigureOut">
              <a:rPr lang="en-US" smtClean="0"/>
              <a:t>10/2/2017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8841D-79BC-460D-B09B-6DC203013F49}" type="slidenum">
              <a:rPr lang="en-US" smtClean="0"/>
              <a:t>‹#›</a:t>
            </a:fld>
            <a:endParaRPr lang="en-US"/>
          </a:p>
        </p:txBody>
      </p:sp>
    </p:spTree>
    <p:extLst>
      <p:ext uri="{BB962C8B-B14F-4D97-AF65-F5344CB8AC3E}">
        <p14:creationId xmlns:p14="http://schemas.microsoft.com/office/powerpoint/2010/main" val="587602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Slide Number Placeholder 19"/>
          <p:cNvSpPr>
            <a:spLocks noGrp="1"/>
          </p:cNvSpPr>
          <p:nvPr>
            <p:ph type="sldNum" sz="quarter" idx="12"/>
          </p:nvPr>
        </p:nvSpPr>
        <p:spPr>
          <a:xfrm>
            <a:off x="246593" y="6388949"/>
            <a:ext cx="651835" cy="469052"/>
          </a:xfrm>
          <a:prstGeom prst="rect">
            <a:avLst/>
          </a:prstGeom>
        </p:spPr>
        <p:txBody>
          <a:bodyPr/>
          <a:lstStyle/>
          <a:p>
            <a:fld id="{307D7DFA-3E55-AD43-A953-ECE60DADFB94}" type="slidenum">
              <a:rPr lang="en-US" sz="1800" smtClean="0">
                <a:latin typeface="Century Gothic"/>
                <a:cs typeface="Century Gothic"/>
              </a:rPr>
              <a:pPr/>
              <a:t>‹#›</a:t>
            </a:fld>
            <a:endParaRPr lang="en-US" sz="1800" dirty="0">
              <a:latin typeface="Century Gothic"/>
              <a:cs typeface="Century Gothic"/>
            </a:endParaRPr>
          </a:p>
        </p:txBody>
      </p:sp>
    </p:spTree>
    <p:extLst>
      <p:ext uri="{BB962C8B-B14F-4D97-AF65-F5344CB8AC3E}">
        <p14:creationId xmlns:p14="http://schemas.microsoft.com/office/powerpoint/2010/main" val="930148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1BD01-E1F7-4B28-9615-3F9D775B04E2}" type="datetimeFigureOut">
              <a:rPr lang="en-US" smtClean="0"/>
              <a:t>10/2/2017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8841D-79BC-460D-B09B-6DC203013F49}" type="slidenum">
              <a:rPr lang="en-US" smtClean="0"/>
              <a:t>‹#›</a:t>
            </a:fld>
            <a:endParaRPr lang="en-US"/>
          </a:p>
        </p:txBody>
      </p:sp>
    </p:spTree>
    <p:extLst>
      <p:ext uri="{BB962C8B-B14F-4D97-AF65-F5344CB8AC3E}">
        <p14:creationId xmlns:p14="http://schemas.microsoft.com/office/powerpoint/2010/main" val="1833798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3E1BD01-E1F7-4B28-9615-3F9D775B04E2}" type="datetimeFigureOut">
              <a:rPr lang="en-US" smtClean="0"/>
              <a:t>10/2/2017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8841D-79BC-460D-B09B-6DC203013F4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3512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E1BD01-E1F7-4B28-9615-3F9D775B04E2}" type="datetimeFigureOut">
              <a:rPr lang="en-US" smtClean="0"/>
              <a:t>10/2/2017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8841D-79BC-460D-B09B-6DC203013F49}" type="slidenum">
              <a:rPr lang="en-US" smtClean="0"/>
              <a:t>‹#›</a:t>
            </a:fld>
            <a:endParaRPr lang="en-US"/>
          </a:p>
        </p:txBody>
      </p:sp>
    </p:spTree>
    <p:extLst>
      <p:ext uri="{BB962C8B-B14F-4D97-AF65-F5344CB8AC3E}">
        <p14:creationId xmlns:p14="http://schemas.microsoft.com/office/powerpoint/2010/main" val="215324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E1BD01-E1F7-4B28-9615-3F9D775B04E2}" type="datetimeFigureOut">
              <a:rPr lang="en-US" smtClean="0"/>
              <a:t>10/2/2017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88841D-79BC-460D-B09B-6DC203013F49}" type="slidenum">
              <a:rPr lang="en-US" smtClean="0"/>
              <a:t>‹#›</a:t>
            </a:fld>
            <a:endParaRPr lang="en-US"/>
          </a:p>
        </p:txBody>
      </p:sp>
    </p:spTree>
    <p:extLst>
      <p:ext uri="{BB962C8B-B14F-4D97-AF65-F5344CB8AC3E}">
        <p14:creationId xmlns:p14="http://schemas.microsoft.com/office/powerpoint/2010/main" val="279576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E1BD01-E1F7-4B28-9615-3F9D775B04E2}" type="datetimeFigureOut">
              <a:rPr lang="en-US" smtClean="0"/>
              <a:t>10/2/2017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88841D-79BC-460D-B09B-6DC203013F49}" type="slidenum">
              <a:rPr lang="en-US" smtClean="0"/>
              <a:t>‹#›</a:t>
            </a:fld>
            <a:endParaRPr lang="en-US"/>
          </a:p>
        </p:txBody>
      </p:sp>
    </p:spTree>
    <p:extLst>
      <p:ext uri="{BB962C8B-B14F-4D97-AF65-F5344CB8AC3E}">
        <p14:creationId xmlns:p14="http://schemas.microsoft.com/office/powerpoint/2010/main" val="281587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3E1BD01-E1F7-4B28-9615-3F9D775B04E2}" type="datetimeFigureOut">
              <a:rPr lang="en-US" smtClean="0"/>
              <a:t>10/2/2017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2688841D-79BC-460D-B09B-6DC203013F49}" type="slidenum">
              <a:rPr lang="en-US" smtClean="0"/>
              <a:t>‹#›</a:t>
            </a:fld>
            <a:endParaRPr lang="en-US"/>
          </a:p>
        </p:txBody>
      </p:sp>
    </p:spTree>
    <p:extLst>
      <p:ext uri="{BB962C8B-B14F-4D97-AF65-F5344CB8AC3E}">
        <p14:creationId xmlns:p14="http://schemas.microsoft.com/office/powerpoint/2010/main" val="685740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3E1BD01-E1F7-4B28-9615-3F9D775B04E2}" type="datetimeFigureOut">
              <a:rPr lang="en-US" smtClean="0"/>
              <a:t>10/2/2017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688841D-79BC-460D-B09B-6DC203013F49}" type="slidenum">
              <a:rPr lang="en-US" smtClean="0"/>
              <a:t>‹#›</a:t>
            </a:fld>
            <a:endParaRPr lang="en-US"/>
          </a:p>
        </p:txBody>
      </p:sp>
    </p:spTree>
    <p:extLst>
      <p:ext uri="{BB962C8B-B14F-4D97-AF65-F5344CB8AC3E}">
        <p14:creationId xmlns:p14="http://schemas.microsoft.com/office/powerpoint/2010/main" val="1746801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3E1BD01-E1F7-4B28-9615-3F9D775B04E2}" type="datetimeFigureOut">
              <a:rPr lang="en-US" smtClean="0"/>
              <a:t>10/2/2017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8841D-79BC-460D-B09B-6DC203013F49}" type="slidenum">
              <a:rPr lang="en-US" smtClean="0"/>
              <a:t>‹#›</a:t>
            </a:fld>
            <a:endParaRPr lang="en-US"/>
          </a:p>
        </p:txBody>
      </p:sp>
    </p:spTree>
    <p:extLst>
      <p:ext uri="{BB962C8B-B14F-4D97-AF65-F5344CB8AC3E}">
        <p14:creationId xmlns:p14="http://schemas.microsoft.com/office/powerpoint/2010/main" val="2387989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3E1BD01-E1F7-4B28-9615-3F9D775B04E2}" type="datetimeFigureOut">
              <a:rPr lang="en-US" smtClean="0"/>
              <a:t>10/2/2017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688841D-79BC-460D-B09B-6DC203013F4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8724266"/>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6386224"/>
            <a:ext cx="11824364" cy="483759"/>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idx="4294967295"/>
          </p:nvPr>
        </p:nvSpPr>
        <p:spPr>
          <a:xfrm>
            <a:off x="5335588" y="6389688"/>
            <a:ext cx="6856412" cy="481012"/>
          </a:xfrm>
          <a:prstGeom prst="rect">
            <a:avLst/>
          </a:prstGeom>
          <a:noFill/>
        </p:spPr>
        <p:txBody>
          <a:bodyPr>
            <a:normAutofit/>
          </a:bodyPr>
          <a:lstStyle/>
          <a:p>
            <a:pPr algn="r"/>
            <a:r>
              <a:rPr lang="en-US" sz="1200" dirty="0">
                <a:solidFill>
                  <a:schemeClr val="bg1"/>
                </a:solidFill>
                <a:latin typeface="Century Gothic"/>
                <a:cs typeface="Century Gothic"/>
              </a:rPr>
              <a:t>CATEE Conference </a:t>
            </a:r>
          </a:p>
        </p:txBody>
      </p:sp>
      <p:sp>
        <p:nvSpPr>
          <p:cNvPr id="5" name="Subtitle 2"/>
          <p:cNvSpPr>
            <a:spLocks noGrp="1"/>
          </p:cNvSpPr>
          <p:nvPr>
            <p:ph type="subTitle" idx="4294967295"/>
          </p:nvPr>
        </p:nvSpPr>
        <p:spPr>
          <a:xfrm>
            <a:off x="-1" y="4195763"/>
            <a:ext cx="9112493" cy="1295400"/>
          </a:xfrm>
          <a:prstGeom prst="rect">
            <a:avLst/>
          </a:prstGeom>
        </p:spPr>
        <p:txBody>
          <a:bodyPr>
            <a:normAutofit/>
          </a:bodyPr>
          <a:lstStyle/>
          <a:p>
            <a:r>
              <a:rPr lang="en-US" sz="3200" b="1" dirty="0">
                <a:solidFill>
                  <a:schemeClr val="tx1">
                    <a:lumMod val="65000"/>
                    <a:lumOff val="35000"/>
                  </a:schemeClr>
                </a:solidFill>
                <a:latin typeface="Century Gothic" pitchFamily="34" charset="0"/>
              </a:rPr>
              <a:t>Gerald J Kettler, PE, CCP, BEMP, LEED Fellow</a:t>
            </a:r>
            <a:endParaRPr lang="en-US" sz="3200" dirty="0">
              <a:latin typeface="Century Gothic" pitchFamily="34" charset="0"/>
            </a:endParaRPr>
          </a:p>
          <a:p>
            <a:r>
              <a:rPr lang="en-US" sz="3200" b="1" dirty="0">
                <a:latin typeface="Century Gothic" pitchFamily="34" charset="0"/>
              </a:rPr>
              <a:t>Facility Performance Associates</a:t>
            </a:r>
            <a:endParaRPr lang="en-US" sz="3200" dirty="0">
              <a:solidFill>
                <a:schemeClr val="tx1">
                  <a:lumMod val="50000"/>
                  <a:lumOff val="50000"/>
                </a:schemeClr>
              </a:solidFill>
              <a:latin typeface="Century Gothic" pitchFamily="34" charset="0"/>
            </a:endParaRPr>
          </a:p>
          <a:p>
            <a:pPr>
              <a:buNone/>
            </a:pPr>
            <a:endParaRPr lang="en-US" sz="1800" b="1" dirty="0">
              <a:latin typeface="Century Gothic" pitchFamily="34" charset="0"/>
            </a:endParaRPr>
          </a:p>
        </p:txBody>
      </p:sp>
      <p:sp>
        <p:nvSpPr>
          <p:cNvPr id="6" name="Rectangle 5"/>
          <p:cNvSpPr/>
          <p:nvPr/>
        </p:nvSpPr>
        <p:spPr>
          <a:xfrm>
            <a:off x="345058" y="2711783"/>
            <a:ext cx="7622678" cy="945819"/>
          </a:xfrm>
          <a:prstGeom prst="rect">
            <a:avLst/>
          </a:prstGeom>
          <a:solidFill>
            <a:schemeClr val="bg1">
              <a:lumMod val="95000"/>
              <a:alpha val="7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dirty="0">
                <a:solidFill>
                  <a:schemeClr val="tx1"/>
                </a:solidFill>
              </a:rPr>
              <a:t>Requirements and </a:t>
            </a:r>
          </a:p>
          <a:p>
            <a:pPr algn="ctr"/>
            <a:r>
              <a:rPr lang="en-US" sz="3200" b="1" dirty="0">
                <a:solidFill>
                  <a:schemeClr val="tx1"/>
                </a:solidFill>
              </a:rPr>
              <a:t>Performance Simulation</a:t>
            </a:r>
          </a:p>
        </p:txBody>
      </p:sp>
      <p:sp>
        <p:nvSpPr>
          <p:cNvPr id="8" name="Rectangle 7"/>
          <p:cNvSpPr/>
          <p:nvPr/>
        </p:nvSpPr>
        <p:spPr>
          <a:xfrm>
            <a:off x="0" y="0"/>
            <a:ext cx="11136893" cy="622300"/>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iStock_000015172332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12493" y="2657906"/>
            <a:ext cx="2711871" cy="1771976"/>
          </a:xfrm>
          <a:prstGeom prst="rect">
            <a:avLst/>
          </a:prstGeom>
        </p:spPr>
      </p:pic>
      <p:pic>
        <p:nvPicPr>
          <p:cNvPr id="12" name="Picture 11" descr="iStock_000013825372Larg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12493" y="763293"/>
            <a:ext cx="2712245" cy="1807497"/>
          </a:xfrm>
          <a:prstGeom prst="rect">
            <a:avLst/>
          </a:prstGeom>
        </p:spPr>
      </p:pic>
      <p:sp>
        <p:nvSpPr>
          <p:cNvPr id="13" name="Rectangle 12"/>
          <p:cNvSpPr/>
          <p:nvPr/>
        </p:nvSpPr>
        <p:spPr>
          <a:xfrm flipH="1">
            <a:off x="11136894" y="0"/>
            <a:ext cx="687468" cy="622300"/>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9112493" y="4538154"/>
            <a:ext cx="2697679" cy="48375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172528" y="1066877"/>
            <a:ext cx="9161253" cy="1569660"/>
          </a:xfrm>
          <a:prstGeom prst="rect">
            <a:avLst/>
          </a:prstGeom>
          <a:noFill/>
        </p:spPr>
        <p:txBody>
          <a:bodyPr wrap="square" rtlCol="0">
            <a:spAutoFit/>
          </a:bodyPr>
          <a:lstStyle/>
          <a:p>
            <a:r>
              <a:rPr lang="en-US" sz="4800" b="1" dirty="0">
                <a:latin typeface="Century Gothic" pitchFamily="34" charset="0"/>
              </a:rPr>
              <a:t>Energy Efficiency by the Book – IECC 2018</a:t>
            </a:r>
          </a:p>
        </p:txBody>
      </p:sp>
      <p:pic>
        <p:nvPicPr>
          <p:cNvPr id="1026" name="Picture 2" descr="FPA_3D_Logo">
            <a:extLst>
              <a:ext uri="{FF2B5EF4-FFF2-40B4-BE49-F238E27FC236}">
                <a16:creationId xmlns:a16="http://schemas.microsoft.com/office/drawing/2014/main" id="{B143D828-A5F9-4DF8-BDC3-AA07FD6352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3866" y="5530432"/>
            <a:ext cx="316916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583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id="{F4B626B2-ED6B-4834-8BA2-FC38DEFE506F}"/>
              </a:ext>
            </a:extLst>
          </p:cNvPr>
          <p:cNvSpPr>
            <a:spLocks noGrp="1" noRot="1" noChangeArrowheads="1"/>
          </p:cNvSpPr>
          <p:nvPr>
            <p:ph type="title"/>
          </p:nvPr>
        </p:nvSpPr>
        <p:spPr>
          <a:xfrm>
            <a:off x="2346325" y="287338"/>
            <a:ext cx="7543800" cy="855662"/>
          </a:xfrm>
        </p:spPr>
        <p:txBody>
          <a:bodyPr>
            <a:normAutofit fontScale="90000"/>
          </a:bodyPr>
          <a:lstStyle/>
          <a:p>
            <a:pPr>
              <a:defRPr/>
            </a:pPr>
            <a:r>
              <a:rPr lang="en-US" dirty="0">
                <a:solidFill>
                  <a:schemeClr val="tx1">
                    <a:lumMod val="75000"/>
                    <a:lumOff val="25000"/>
                  </a:schemeClr>
                </a:solidFill>
              </a:rPr>
              <a:t> </a:t>
            </a:r>
            <a:r>
              <a:rPr lang="en-US" sz="6700" b="1" dirty="0"/>
              <a:t>Climate Zones  </a:t>
            </a:r>
          </a:p>
        </p:txBody>
      </p:sp>
      <p:sp>
        <p:nvSpPr>
          <p:cNvPr id="18435" name="Rectangle 3">
            <a:extLst>
              <a:ext uri="{FF2B5EF4-FFF2-40B4-BE49-F238E27FC236}">
                <a16:creationId xmlns:a16="http://schemas.microsoft.com/office/drawing/2014/main" id="{52FCA87B-61ED-4AD8-9428-586E7DA03EC3}"/>
              </a:ext>
            </a:extLst>
          </p:cNvPr>
          <p:cNvSpPr>
            <a:spLocks noGrp="1" noChangeArrowheads="1"/>
          </p:cNvSpPr>
          <p:nvPr>
            <p:ph idx="1"/>
          </p:nvPr>
        </p:nvSpPr>
        <p:spPr>
          <a:xfrm>
            <a:off x="2133600" y="1219200"/>
            <a:ext cx="8305800" cy="4953000"/>
          </a:xfrm>
        </p:spPr>
        <p:txBody>
          <a:bodyPr/>
          <a:lstStyle/>
          <a:p>
            <a:pPr eaLnBrk="1" hangingPunct="1"/>
            <a:r>
              <a:rPr lang="en-US" altLang="en-US"/>
              <a:t> </a:t>
            </a:r>
          </a:p>
        </p:txBody>
      </p:sp>
      <p:pic>
        <p:nvPicPr>
          <p:cNvPr id="18436" name="Picture 4">
            <a:extLst>
              <a:ext uri="{FF2B5EF4-FFF2-40B4-BE49-F238E27FC236}">
                <a16:creationId xmlns:a16="http://schemas.microsoft.com/office/drawing/2014/main" id="{EBC8B247-33AB-40B4-814F-3B6391E165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5284" y="1219200"/>
            <a:ext cx="8005312"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884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11D0D-FF7E-46D4-930F-CCE9691B19AA}"/>
              </a:ext>
            </a:extLst>
          </p:cNvPr>
          <p:cNvSpPr>
            <a:spLocks noGrp="1"/>
          </p:cNvSpPr>
          <p:nvPr>
            <p:ph type="title"/>
          </p:nvPr>
        </p:nvSpPr>
        <p:spPr>
          <a:xfrm>
            <a:off x="690113" y="286604"/>
            <a:ext cx="11059063" cy="679554"/>
          </a:xfrm>
        </p:spPr>
        <p:txBody>
          <a:bodyPr>
            <a:noAutofit/>
          </a:bodyPr>
          <a:lstStyle/>
          <a:p>
            <a:r>
              <a:rPr lang="en-US" sz="6600" b="1" dirty="0">
                <a:solidFill>
                  <a:srgbClr val="0070C0"/>
                </a:solidFill>
              </a:rPr>
              <a:t> </a:t>
            </a:r>
            <a:r>
              <a:rPr lang="en-US" sz="6600" b="1" dirty="0"/>
              <a:t>Commercial – Envelope – Zone 3</a:t>
            </a:r>
            <a:endParaRPr lang="en-US" sz="6600" dirty="0">
              <a:solidFill>
                <a:srgbClr val="0070C0"/>
              </a:solidFill>
            </a:endParaRPr>
          </a:p>
        </p:txBody>
      </p:sp>
      <p:sp>
        <p:nvSpPr>
          <p:cNvPr id="3" name="Content Placeholder 2">
            <a:extLst>
              <a:ext uri="{FF2B5EF4-FFF2-40B4-BE49-F238E27FC236}">
                <a16:creationId xmlns:a16="http://schemas.microsoft.com/office/drawing/2014/main" id="{E8E2F5B7-F4E0-4511-A7EB-2466F351B010}"/>
              </a:ext>
            </a:extLst>
          </p:cNvPr>
          <p:cNvSpPr>
            <a:spLocks noGrp="1"/>
          </p:cNvSpPr>
          <p:nvPr>
            <p:ph idx="1"/>
          </p:nvPr>
        </p:nvSpPr>
        <p:spPr>
          <a:xfrm>
            <a:off x="569343" y="966157"/>
            <a:ext cx="11179833" cy="5210355"/>
          </a:xfrm>
        </p:spPr>
        <p:txBody>
          <a:bodyPr>
            <a:normAutofit lnSpcReduction="10000"/>
          </a:bodyPr>
          <a:lstStyle/>
          <a:p>
            <a:r>
              <a:rPr lang="en-US" altLang="en-US" sz="3200" b="1" dirty="0"/>
              <a:t>Roof-insulation above deck = U of </a:t>
            </a:r>
            <a:r>
              <a:rPr lang="en-US" altLang="en-US" sz="3200" b="1" dirty="0">
                <a:solidFill>
                  <a:srgbClr val="FF0000"/>
                </a:solidFill>
              </a:rPr>
              <a:t>.039 ci</a:t>
            </a:r>
          </a:p>
          <a:p>
            <a:pPr lvl="1"/>
            <a:r>
              <a:rPr lang="en-US" altLang="en-US" sz="3200" b="1" dirty="0"/>
              <a:t>Insulation on ceilings not included</a:t>
            </a:r>
          </a:p>
          <a:p>
            <a:r>
              <a:rPr lang="en-US" altLang="en-US" sz="3200" b="1" dirty="0"/>
              <a:t>Walls above grade – Mass = U of </a:t>
            </a:r>
            <a:r>
              <a:rPr lang="en-US" altLang="en-US" sz="3200" b="1" dirty="0">
                <a:solidFill>
                  <a:srgbClr val="FF0000"/>
                </a:solidFill>
              </a:rPr>
              <a:t>.123  </a:t>
            </a:r>
            <a:r>
              <a:rPr lang="en-US" altLang="en-US" sz="3200" b="1" dirty="0">
                <a:solidFill>
                  <a:srgbClr val="FFC000"/>
                </a:solidFill>
              </a:rPr>
              <a:t>       </a:t>
            </a:r>
          </a:p>
          <a:p>
            <a:r>
              <a:rPr lang="en-US" altLang="en-US" sz="3200" b="1" dirty="0"/>
              <a:t>Metal Framed = U of </a:t>
            </a:r>
            <a:r>
              <a:rPr lang="en-US" altLang="en-US" sz="3200" b="1" dirty="0">
                <a:solidFill>
                  <a:srgbClr val="0070C0"/>
                </a:solidFill>
              </a:rPr>
              <a:t>.064</a:t>
            </a:r>
          </a:p>
          <a:p>
            <a:r>
              <a:rPr lang="en-US" altLang="en-US" sz="3200" b="1" dirty="0"/>
              <a:t>Floors -Mass= U of </a:t>
            </a:r>
            <a:r>
              <a:rPr lang="en-US" altLang="en-US" sz="3200" b="1" dirty="0">
                <a:solidFill>
                  <a:srgbClr val="0070C0"/>
                </a:solidFill>
              </a:rPr>
              <a:t>.076                                </a:t>
            </a:r>
          </a:p>
          <a:p>
            <a:r>
              <a:rPr lang="en-US" altLang="en-US" sz="3200" b="1" dirty="0"/>
              <a:t>Slab on grade = U of .730</a:t>
            </a:r>
          </a:p>
          <a:p>
            <a:r>
              <a:rPr lang="en-US" altLang="en-US" sz="3200" b="1" dirty="0" err="1"/>
              <a:t>Fenstration</a:t>
            </a:r>
            <a:r>
              <a:rPr lang="en-US" altLang="en-US" sz="3200" b="1" dirty="0"/>
              <a:t> – Curtain wall = U of </a:t>
            </a:r>
            <a:r>
              <a:rPr lang="en-US" altLang="en-US" sz="3200" b="1" dirty="0">
                <a:solidFill>
                  <a:srgbClr val="0070C0"/>
                </a:solidFill>
              </a:rPr>
              <a:t>.46</a:t>
            </a:r>
            <a:r>
              <a:rPr lang="en-US" altLang="en-US" sz="3200" b="1" dirty="0"/>
              <a:t>,       </a:t>
            </a:r>
          </a:p>
          <a:p>
            <a:r>
              <a:rPr lang="en-US" altLang="en-US" sz="3200" b="1" dirty="0"/>
              <a:t>SHGC = .25  to .40 depending on PF &amp; direction</a:t>
            </a:r>
          </a:p>
          <a:p>
            <a:r>
              <a:rPr lang="en-US" altLang="en-US" sz="3200" b="1" dirty="0"/>
              <a:t>Skylights = U of </a:t>
            </a:r>
            <a:r>
              <a:rPr lang="en-US" altLang="en-US" sz="3200" b="1" dirty="0">
                <a:solidFill>
                  <a:srgbClr val="0070C0"/>
                </a:solidFill>
              </a:rPr>
              <a:t>.55</a:t>
            </a:r>
            <a:r>
              <a:rPr lang="en-US" altLang="en-US" sz="3200" b="1" dirty="0"/>
              <a:t>, SHGC = .35 </a:t>
            </a:r>
          </a:p>
          <a:p>
            <a:endParaRPr lang="en-US" dirty="0"/>
          </a:p>
        </p:txBody>
      </p:sp>
    </p:spTree>
    <p:extLst>
      <p:ext uri="{BB962C8B-B14F-4D97-AF65-F5344CB8AC3E}">
        <p14:creationId xmlns:p14="http://schemas.microsoft.com/office/powerpoint/2010/main" val="2333416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DB9AD-F0A9-4E9B-891F-05301324E7D7}"/>
              </a:ext>
            </a:extLst>
          </p:cNvPr>
          <p:cNvSpPr>
            <a:spLocks noGrp="1"/>
          </p:cNvSpPr>
          <p:nvPr>
            <p:ph type="title"/>
          </p:nvPr>
        </p:nvSpPr>
        <p:spPr>
          <a:xfrm>
            <a:off x="759125" y="286604"/>
            <a:ext cx="10396555" cy="645049"/>
          </a:xfrm>
        </p:spPr>
        <p:txBody>
          <a:bodyPr>
            <a:normAutofit fontScale="90000"/>
          </a:bodyPr>
          <a:lstStyle/>
          <a:p>
            <a:r>
              <a:rPr lang="en-US" sz="6600" b="1" dirty="0">
                <a:solidFill>
                  <a:srgbClr val="0070C0"/>
                </a:solidFill>
              </a:rPr>
              <a:t>2015 IECC- Commercial – Envelope </a:t>
            </a:r>
            <a:endParaRPr lang="en-US" sz="6600" dirty="0">
              <a:solidFill>
                <a:srgbClr val="0070C0"/>
              </a:solidFill>
            </a:endParaRPr>
          </a:p>
        </p:txBody>
      </p:sp>
      <p:sp>
        <p:nvSpPr>
          <p:cNvPr id="3" name="Content Placeholder 2">
            <a:extLst>
              <a:ext uri="{FF2B5EF4-FFF2-40B4-BE49-F238E27FC236}">
                <a16:creationId xmlns:a16="http://schemas.microsoft.com/office/drawing/2014/main" id="{55411FA2-0B75-4549-9D20-AA9622F75E01}"/>
              </a:ext>
            </a:extLst>
          </p:cNvPr>
          <p:cNvSpPr>
            <a:spLocks noGrp="1"/>
          </p:cNvSpPr>
          <p:nvPr>
            <p:ph idx="1"/>
          </p:nvPr>
        </p:nvSpPr>
        <p:spPr>
          <a:xfrm>
            <a:off x="759125" y="1069675"/>
            <a:ext cx="10748513" cy="5106837"/>
          </a:xfrm>
        </p:spPr>
        <p:txBody>
          <a:bodyPr>
            <a:noAutofit/>
          </a:bodyPr>
          <a:lstStyle/>
          <a:p>
            <a:pPr>
              <a:defRPr/>
            </a:pPr>
            <a:r>
              <a:rPr lang="en-US" sz="3600" dirty="0" err="1">
                <a:solidFill>
                  <a:schemeClr val="tx1">
                    <a:lumMod val="95000"/>
                    <a:lumOff val="5000"/>
                  </a:schemeClr>
                </a:solidFill>
              </a:rPr>
              <a:t>Fenstration</a:t>
            </a:r>
            <a:r>
              <a:rPr lang="en-US" sz="3600" dirty="0">
                <a:solidFill>
                  <a:schemeClr val="tx1">
                    <a:lumMod val="95000"/>
                    <a:lumOff val="5000"/>
                  </a:schemeClr>
                </a:solidFill>
              </a:rPr>
              <a:t>  limited to </a:t>
            </a:r>
            <a:r>
              <a:rPr lang="en-US" sz="3600" u="sng" dirty="0">
                <a:solidFill>
                  <a:schemeClr val="tx1">
                    <a:lumMod val="95000"/>
                    <a:lumOff val="5000"/>
                  </a:schemeClr>
                </a:solidFill>
              </a:rPr>
              <a:t>30% </a:t>
            </a:r>
            <a:r>
              <a:rPr lang="en-US" sz="3600" dirty="0">
                <a:solidFill>
                  <a:schemeClr val="tx1">
                    <a:lumMod val="95000"/>
                    <a:lumOff val="5000"/>
                  </a:schemeClr>
                </a:solidFill>
              </a:rPr>
              <a:t>of above grade walls</a:t>
            </a:r>
          </a:p>
          <a:p>
            <a:pPr marL="742950" lvl="2" indent="-342900">
              <a:buClr>
                <a:schemeClr val="hlink"/>
              </a:buClr>
              <a:defRPr/>
            </a:pPr>
            <a:r>
              <a:rPr lang="en-US" sz="3600" dirty="0">
                <a:solidFill>
                  <a:schemeClr val="tx1">
                    <a:lumMod val="95000"/>
                    <a:lumOff val="5000"/>
                  </a:schemeClr>
                </a:solidFill>
              </a:rPr>
              <a:t>Up to 40% with day lighting requirements</a:t>
            </a:r>
          </a:p>
          <a:p>
            <a:pPr>
              <a:defRPr/>
            </a:pPr>
            <a:r>
              <a:rPr lang="en-US" sz="3600" dirty="0">
                <a:solidFill>
                  <a:schemeClr val="tx1">
                    <a:lumMod val="95000"/>
                    <a:lumOff val="5000"/>
                  </a:schemeClr>
                </a:solidFill>
              </a:rPr>
              <a:t>Skylights limited to 3% of roof with auto day lighting controls</a:t>
            </a:r>
          </a:p>
          <a:p>
            <a:pPr>
              <a:defRPr/>
            </a:pPr>
            <a:r>
              <a:rPr lang="en-US" sz="3600" dirty="0">
                <a:solidFill>
                  <a:schemeClr val="tx1">
                    <a:lumMod val="95000"/>
                    <a:lumOff val="5000"/>
                  </a:schemeClr>
                </a:solidFill>
              </a:rPr>
              <a:t>Buildings &gt;2500 S.F. and ceiling height &gt;15 feet must have 50% day lighting</a:t>
            </a:r>
          </a:p>
          <a:p>
            <a:pPr lvl="1">
              <a:defRPr/>
            </a:pPr>
            <a:r>
              <a:rPr lang="en-US" sz="3600" dirty="0">
                <a:solidFill>
                  <a:schemeClr val="tx1">
                    <a:lumMod val="95000"/>
                    <a:lumOff val="5000"/>
                  </a:schemeClr>
                </a:solidFill>
              </a:rPr>
              <a:t>Multiple options and restrictions </a:t>
            </a:r>
          </a:p>
          <a:p>
            <a:pPr>
              <a:defRPr/>
            </a:pPr>
            <a:r>
              <a:rPr lang="en-US" sz="3600" dirty="0">
                <a:solidFill>
                  <a:schemeClr val="tx1">
                    <a:lumMod val="95000"/>
                    <a:lumOff val="5000"/>
                  </a:schemeClr>
                </a:solidFill>
              </a:rPr>
              <a:t>Dynamic Glazing options</a:t>
            </a:r>
          </a:p>
          <a:p>
            <a:pPr>
              <a:defRPr/>
            </a:pPr>
            <a:r>
              <a:rPr lang="en-US" sz="3600" dirty="0">
                <a:solidFill>
                  <a:schemeClr val="tx1">
                    <a:lumMod val="95000"/>
                    <a:lumOff val="5000"/>
                  </a:schemeClr>
                </a:solidFill>
              </a:rPr>
              <a:t>Continuous Air Barriers required.</a:t>
            </a:r>
          </a:p>
        </p:txBody>
      </p:sp>
    </p:spTree>
    <p:extLst>
      <p:ext uri="{BB962C8B-B14F-4D97-AF65-F5344CB8AC3E}">
        <p14:creationId xmlns:p14="http://schemas.microsoft.com/office/powerpoint/2010/main" val="580282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F2389-1D7B-4706-B5AE-C9050461AFF5}"/>
              </a:ext>
            </a:extLst>
          </p:cNvPr>
          <p:cNvSpPr>
            <a:spLocks noGrp="1"/>
          </p:cNvSpPr>
          <p:nvPr>
            <p:ph type="title"/>
          </p:nvPr>
        </p:nvSpPr>
        <p:spPr>
          <a:xfrm>
            <a:off x="1097280" y="286604"/>
            <a:ext cx="10058400" cy="783071"/>
          </a:xfrm>
        </p:spPr>
        <p:txBody>
          <a:bodyPr>
            <a:normAutofit fontScale="90000"/>
          </a:bodyPr>
          <a:lstStyle/>
          <a:p>
            <a:r>
              <a:rPr lang="en-US" sz="6600" b="1" dirty="0">
                <a:solidFill>
                  <a:srgbClr val="0070C0"/>
                </a:solidFill>
              </a:rPr>
              <a:t>2015 IECC Commercial</a:t>
            </a:r>
            <a:endParaRPr lang="en-US" sz="6600" dirty="0">
              <a:solidFill>
                <a:srgbClr val="0070C0"/>
              </a:solidFill>
            </a:endParaRPr>
          </a:p>
        </p:txBody>
      </p:sp>
      <p:sp>
        <p:nvSpPr>
          <p:cNvPr id="3" name="Content Placeholder 2">
            <a:extLst>
              <a:ext uri="{FF2B5EF4-FFF2-40B4-BE49-F238E27FC236}">
                <a16:creationId xmlns:a16="http://schemas.microsoft.com/office/drawing/2014/main" id="{00563CF3-3EFF-440B-9F75-C6062E402107}"/>
              </a:ext>
            </a:extLst>
          </p:cNvPr>
          <p:cNvSpPr>
            <a:spLocks noGrp="1"/>
          </p:cNvSpPr>
          <p:nvPr>
            <p:ph idx="1"/>
          </p:nvPr>
        </p:nvSpPr>
        <p:spPr>
          <a:xfrm>
            <a:off x="810883" y="1293962"/>
            <a:ext cx="10344797" cy="5227607"/>
          </a:xfrm>
        </p:spPr>
        <p:txBody>
          <a:bodyPr>
            <a:normAutofit/>
          </a:bodyPr>
          <a:lstStyle/>
          <a:p>
            <a:r>
              <a:rPr lang="en-US" altLang="en-US" sz="3600" b="1" dirty="0"/>
              <a:t>Outdoor air intakes and </a:t>
            </a:r>
            <a:r>
              <a:rPr lang="en-US" altLang="en-US" sz="3600" dirty="0"/>
              <a:t>exhausts</a:t>
            </a:r>
            <a:r>
              <a:rPr lang="en-US" altLang="en-US" sz="3600" b="1" dirty="0"/>
              <a:t> shall be equipped with Class 1 motorized, leakage rated dampers. Gravity dampers allowed in buildings in Zones 1, 2 and 3 with limitations.</a:t>
            </a:r>
          </a:p>
          <a:p>
            <a:r>
              <a:rPr lang="en-US" altLang="en-US" sz="3600" b="1" dirty="0"/>
              <a:t>Vestibules required on outside doors with some exceptions.</a:t>
            </a:r>
          </a:p>
          <a:p>
            <a:r>
              <a:rPr lang="en-US" altLang="en-US" sz="3600" b="1" dirty="0"/>
              <a:t>Loading docks and cargo doors require weather seals.</a:t>
            </a:r>
          </a:p>
          <a:p>
            <a:r>
              <a:rPr lang="en-US" altLang="en-US" sz="3600" b="1" dirty="0"/>
              <a:t>Recessed lighting shall limit air leakage</a:t>
            </a:r>
            <a:endParaRPr lang="en-US" altLang="en-US" sz="3600" b="1" dirty="0">
              <a:solidFill>
                <a:srgbClr val="FFC000"/>
              </a:solidFill>
            </a:endParaRPr>
          </a:p>
          <a:p>
            <a:endParaRPr lang="en-US" dirty="0"/>
          </a:p>
        </p:txBody>
      </p:sp>
    </p:spTree>
    <p:extLst>
      <p:ext uri="{BB962C8B-B14F-4D97-AF65-F5344CB8AC3E}">
        <p14:creationId xmlns:p14="http://schemas.microsoft.com/office/powerpoint/2010/main" val="438680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15D5C-4AA6-4AFC-BF14-F13E45DCF466}"/>
              </a:ext>
            </a:extLst>
          </p:cNvPr>
          <p:cNvSpPr>
            <a:spLocks noGrp="1"/>
          </p:cNvSpPr>
          <p:nvPr>
            <p:ph type="title"/>
          </p:nvPr>
        </p:nvSpPr>
        <p:spPr>
          <a:xfrm>
            <a:off x="1425085" y="303855"/>
            <a:ext cx="10058400" cy="748567"/>
          </a:xfrm>
        </p:spPr>
        <p:txBody>
          <a:bodyPr>
            <a:noAutofit/>
          </a:bodyPr>
          <a:lstStyle/>
          <a:p>
            <a:r>
              <a:rPr lang="en-US" sz="5400" b="1" dirty="0">
                <a:solidFill>
                  <a:srgbClr val="0070C0"/>
                </a:solidFill>
              </a:rPr>
              <a:t>2015 IECC Commercial-Mechanical</a:t>
            </a:r>
            <a:endParaRPr lang="en-US" sz="5400" dirty="0">
              <a:solidFill>
                <a:srgbClr val="0070C0"/>
              </a:solidFill>
            </a:endParaRPr>
          </a:p>
        </p:txBody>
      </p:sp>
      <p:sp>
        <p:nvSpPr>
          <p:cNvPr id="3" name="Content Placeholder 2">
            <a:extLst>
              <a:ext uri="{FF2B5EF4-FFF2-40B4-BE49-F238E27FC236}">
                <a16:creationId xmlns:a16="http://schemas.microsoft.com/office/drawing/2014/main" id="{C38B5503-6F73-4131-89BA-745F64865572}"/>
              </a:ext>
            </a:extLst>
          </p:cNvPr>
          <p:cNvSpPr>
            <a:spLocks noGrp="1"/>
          </p:cNvSpPr>
          <p:nvPr>
            <p:ph idx="1"/>
          </p:nvPr>
        </p:nvSpPr>
        <p:spPr>
          <a:xfrm>
            <a:off x="655607" y="1052422"/>
            <a:ext cx="10827877" cy="5141344"/>
          </a:xfrm>
        </p:spPr>
        <p:txBody>
          <a:bodyPr>
            <a:normAutofit/>
          </a:bodyPr>
          <a:lstStyle/>
          <a:p>
            <a:r>
              <a:rPr lang="en-US" altLang="en-US" sz="4400" b="1" dirty="0"/>
              <a:t>C403.2.1 Design Load Calculation shall be determined by procedures in ASHRAE Standard 183, Peak Cooling and Heating Load Calculations</a:t>
            </a:r>
          </a:p>
          <a:p>
            <a:r>
              <a:rPr lang="en-US" altLang="en-US" sz="4400" b="1" dirty="0"/>
              <a:t>C403.2.2 Equipment and system sizing – Heating and cooling equipment and systems capacity shall not exceed the loads calculated in Section C403.2.1</a:t>
            </a:r>
          </a:p>
          <a:p>
            <a:endParaRPr lang="en-US" dirty="0"/>
          </a:p>
        </p:txBody>
      </p:sp>
    </p:spTree>
    <p:extLst>
      <p:ext uri="{BB962C8B-B14F-4D97-AF65-F5344CB8AC3E}">
        <p14:creationId xmlns:p14="http://schemas.microsoft.com/office/powerpoint/2010/main" val="14735223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DD4C4-4A8B-4267-8C21-2A40B1AF9CD8}"/>
              </a:ext>
            </a:extLst>
          </p:cNvPr>
          <p:cNvSpPr>
            <a:spLocks noGrp="1"/>
          </p:cNvSpPr>
          <p:nvPr>
            <p:ph type="title"/>
          </p:nvPr>
        </p:nvSpPr>
        <p:spPr>
          <a:xfrm>
            <a:off x="605574" y="269351"/>
            <a:ext cx="11041811" cy="783072"/>
          </a:xfrm>
        </p:spPr>
        <p:txBody>
          <a:bodyPr>
            <a:noAutofit/>
          </a:bodyPr>
          <a:lstStyle/>
          <a:p>
            <a:r>
              <a:rPr lang="en-US" sz="5400" b="1" dirty="0">
                <a:solidFill>
                  <a:srgbClr val="002060"/>
                </a:solidFill>
              </a:rPr>
              <a:t>2015 Commercial Equipment Efficiency</a:t>
            </a:r>
            <a:endParaRPr lang="en-US" sz="5400" dirty="0"/>
          </a:p>
        </p:txBody>
      </p:sp>
      <p:sp>
        <p:nvSpPr>
          <p:cNvPr id="3" name="Content Placeholder 2">
            <a:extLst>
              <a:ext uri="{FF2B5EF4-FFF2-40B4-BE49-F238E27FC236}">
                <a16:creationId xmlns:a16="http://schemas.microsoft.com/office/drawing/2014/main" id="{E3390DFB-5023-4EB2-80F9-7AF2641CC092}"/>
              </a:ext>
            </a:extLst>
          </p:cNvPr>
          <p:cNvSpPr>
            <a:spLocks noGrp="1"/>
          </p:cNvSpPr>
          <p:nvPr>
            <p:ph idx="1"/>
          </p:nvPr>
        </p:nvSpPr>
        <p:spPr>
          <a:xfrm>
            <a:off x="448574" y="1052423"/>
            <a:ext cx="10707106" cy="5089585"/>
          </a:xfrm>
        </p:spPr>
        <p:txBody>
          <a:bodyPr>
            <a:normAutofit lnSpcReduction="10000"/>
          </a:bodyPr>
          <a:lstStyle/>
          <a:p>
            <a:r>
              <a:rPr lang="en-US" altLang="en-US" sz="4000" b="1" dirty="0"/>
              <a:t>Air cooled </a:t>
            </a:r>
            <a:r>
              <a:rPr lang="en-US" altLang="en-US" sz="4000" b="1" dirty="0" err="1"/>
              <a:t>Pkg</a:t>
            </a:r>
            <a:r>
              <a:rPr lang="en-US" altLang="en-US" sz="4000" b="1" dirty="0"/>
              <a:t>– </a:t>
            </a:r>
            <a:r>
              <a:rPr lang="en-US" altLang="en-US" sz="4000" b="1" dirty="0">
                <a:solidFill>
                  <a:srgbClr val="FF0000"/>
                </a:solidFill>
              </a:rPr>
              <a:t>14.0</a:t>
            </a:r>
            <a:r>
              <a:rPr lang="en-US" altLang="en-US" sz="4000" b="1" dirty="0"/>
              <a:t> SEER (5 Ton and less)</a:t>
            </a:r>
          </a:p>
          <a:p>
            <a:r>
              <a:rPr lang="en-US" altLang="en-US" sz="4000" b="1" dirty="0"/>
              <a:t>Air cooled </a:t>
            </a:r>
            <a:r>
              <a:rPr lang="en-US" altLang="en-US" sz="4000" b="1" dirty="0" err="1"/>
              <a:t>Pkg</a:t>
            </a:r>
            <a:r>
              <a:rPr lang="en-US" altLang="en-US" sz="4000" b="1" dirty="0"/>
              <a:t> – </a:t>
            </a:r>
            <a:r>
              <a:rPr lang="en-US" altLang="en-US" sz="4000" b="1" dirty="0">
                <a:solidFill>
                  <a:srgbClr val="FF0000"/>
                </a:solidFill>
              </a:rPr>
              <a:t>12.8</a:t>
            </a:r>
            <a:r>
              <a:rPr lang="en-US" altLang="en-US" sz="4000" b="1" dirty="0"/>
              <a:t> IEER (5 to 10 Ton)</a:t>
            </a:r>
          </a:p>
          <a:p>
            <a:r>
              <a:rPr lang="en-US" altLang="en-US" sz="4000" b="1" dirty="0"/>
              <a:t>Water cooled </a:t>
            </a:r>
            <a:r>
              <a:rPr lang="en-US" altLang="en-US" sz="4000" b="1" dirty="0" err="1"/>
              <a:t>Pkg</a:t>
            </a:r>
            <a:r>
              <a:rPr lang="en-US" altLang="en-US" sz="4000" b="1" dirty="0"/>
              <a:t>– </a:t>
            </a:r>
            <a:r>
              <a:rPr lang="en-US" altLang="en-US" sz="4000" b="1" dirty="0">
                <a:solidFill>
                  <a:srgbClr val="FF0000"/>
                </a:solidFill>
              </a:rPr>
              <a:t>13.9</a:t>
            </a:r>
            <a:r>
              <a:rPr lang="en-US" altLang="en-US" sz="4000" b="1" dirty="0"/>
              <a:t> IEER (5 to 10 Ton)      </a:t>
            </a:r>
          </a:p>
          <a:p>
            <a:r>
              <a:rPr lang="en-US" altLang="en-US" sz="4000" b="1" dirty="0"/>
              <a:t>Water source HP– </a:t>
            </a:r>
            <a:r>
              <a:rPr lang="en-US" altLang="en-US" sz="4000" b="1" dirty="0">
                <a:solidFill>
                  <a:srgbClr val="FF0000"/>
                </a:solidFill>
              </a:rPr>
              <a:t>13.0</a:t>
            </a:r>
            <a:r>
              <a:rPr lang="en-US" altLang="en-US" sz="4000" b="1" dirty="0"/>
              <a:t> EER at 86 F entering water</a:t>
            </a:r>
          </a:p>
          <a:p>
            <a:r>
              <a:rPr lang="en-US" altLang="en-US" sz="4000" b="1" dirty="0"/>
              <a:t>Ground source cooling  HP– </a:t>
            </a:r>
            <a:r>
              <a:rPr lang="en-US" altLang="en-US" sz="4000" b="1" dirty="0">
                <a:solidFill>
                  <a:srgbClr val="FF0000"/>
                </a:solidFill>
              </a:rPr>
              <a:t>18</a:t>
            </a:r>
            <a:r>
              <a:rPr lang="en-US" altLang="en-US" sz="4000" b="1" dirty="0"/>
              <a:t> EER at 59 F entering water</a:t>
            </a:r>
          </a:p>
          <a:p>
            <a:r>
              <a:rPr lang="en-US" altLang="en-US" sz="4000" b="1" dirty="0"/>
              <a:t>Warm air furnace – gas- 80%</a:t>
            </a:r>
          </a:p>
          <a:p>
            <a:r>
              <a:rPr lang="en-US" altLang="en-US" sz="4000" b="1" dirty="0"/>
              <a:t>Boiler –hot water– gas fired – 80%</a:t>
            </a:r>
          </a:p>
          <a:p>
            <a:endParaRPr lang="en-US" dirty="0"/>
          </a:p>
        </p:txBody>
      </p:sp>
    </p:spTree>
    <p:extLst>
      <p:ext uri="{BB962C8B-B14F-4D97-AF65-F5344CB8AC3E}">
        <p14:creationId xmlns:p14="http://schemas.microsoft.com/office/powerpoint/2010/main" val="3740104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597DE-CF0D-49B4-9E39-69704C248A26}"/>
              </a:ext>
            </a:extLst>
          </p:cNvPr>
          <p:cNvSpPr>
            <a:spLocks noGrp="1"/>
          </p:cNvSpPr>
          <p:nvPr>
            <p:ph type="title"/>
          </p:nvPr>
        </p:nvSpPr>
        <p:spPr>
          <a:xfrm>
            <a:off x="759125" y="286604"/>
            <a:ext cx="11059063" cy="903842"/>
          </a:xfrm>
        </p:spPr>
        <p:txBody>
          <a:bodyPr>
            <a:normAutofit/>
          </a:bodyPr>
          <a:lstStyle/>
          <a:p>
            <a:r>
              <a:rPr lang="en-US" sz="6000" b="1" dirty="0">
                <a:solidFill>
                  <a:srgbClr val="0070C0"/>
                </a:solidFill>
              </a:rPr>
              <a:t>2015 IECC Commercial Controls</a:t>
            </a:r>
            <a:endParaRPr lang="en-US" sz="6000" dirty="0">
              <a:solidFill>
                <a:srgbClr val="0070C0"/>
              </a:solidFill>
            </a:endParaRPr>
          </a:p>
        </p:txBody>
      </p:sp>
      <p:sp>
        <p:nvSpPr>
          <p:cNvPr id="3" name="Content Placeholder 2">
            <a:extLst>
              <a:ext uri="{FF2B5EF4-FFF2-40B4-BE49-F238E27FC236}">
                <a16:creationId xmlns:a16="http://schemas.microsoft.com/office/drawing/2014/main" id="{5EB9F2FA-8593-402D-850B-7EDD60F445E2}"/>
              </a:ext>
            </a:extLst>
          </p:cNvPr>
          <p:cNvSpPr>
            <a:spLocks noGrp="1"/>
          </p:cNvSpPr>
          <p:nvPr>
            <p:ph idx="1"/>
          </p:nvPr>
        </p:nvSpPr>
        <p:spPr>
          <a:xfrm>
            <a:off x="621102" y="1190445"/>
            <a:ext cx="10972800" cy="5296619"/>
          </a:xfrm>
        </p:spPr>
        <p:txBody>
          <a:bodyPr>
            <a:normAutofit/>
          </a:bodyPr>
          <a:lstStyle/>
          <a:p>
            <a:r>
              <a:rPr lang="en-US" altLang="en-US" sz="3200" b="1" dirty="0"/>
              <a:t>Each heating or cooling </a:t>
            </a:r>
            <a:r>
              <a:rPr lang="en-US" altLang="en-US" sz="3200" b="1" u="sng" dirty="0"/>
              <a:t>zone </a:t>
            </a:r>
            <a:r>
              <a:rPr lang="en-US" altLang="en-US" sz="3200" b="1" dirty="0"/>
              <a:t>shall have a thermostat</a:t>
            </a:r>
          </a:p>
          <a:p>
            <a:r>
              <a:rPr lang="en-US" altLang="en-US" sz="3200" b="1" dirty="0"/>
              <a:t>Humidistat is required if humidity control is required.</a:t>
            </a:r>
          </a:p>
          <a:p>
            <a:r>
              <a:rPr lang="en-US" altLang="en-US" sz="3200" b="1" dirty="0"/>
              <a:t>Set-point overlap – dead band of &gt;5F required</a:t>
            </a:r>
          </a:p>
          <a:p>
            <a:r>
              <a:rPr lang="en-US" altLang="en-US" sz="3200" b="1" dirty="0"/>
              <a:t>Setback and shut down controls required and must capable of 55F to 85F for 7 different schedules and have battery backup and manual overr1ide</a:t>
            </a:r>
          </a:p>
          <a:p>
            <a:r>
              <a:rPr lang="en-US" altLang="en-US" sz="3200" b="1" dirty="0">
                <a:solidFill>
                  <a:srgbClr val="0070C0"/>
                </a:solidFill>
              </a:rPr>
              <a:t>Optimum start controls required.</a:t>
            </a:r>
          </a:p>
          <a:p>
            <a:r>
              <a:rPr lang="en-US" altLang="en-US" sz="3200" b="1" dirty="0">
                <a:solidFill>
                  <a:srgbClr val="0070C0"/>
                </a:solidFill>
              </a:rPr>
              <a:t>Zone isolation required.</a:t>
            </a:r>
          </a:p>
          <a:p>
            <a:r>
              <a:rPr lang="en-US" altLang="en-US" sz="3200" b="1" dirty="0">
                <a:solidFill>
                  <a:srgbClr val="0070C0"/>
                </a:solidFill>
              </a:rPr>
              <a:t>Air cooled and VRF units require economizer fault detection. </a:t>
            </a:r>
          </a:p>
          <a:p>
            <a:endParaRPr lang="en-US" dirty="0"/>
          </a:p>
        </p:txBody>
      </p:sp>
    </p:spTree>
    <p:extLst>
      <p:ext uri="{BB962C8B-B14F-4D97-AF65-F5344CB8AC3E}">
        <p14:creationId xmlns:p14="http://schemas.microsoft.com/office/powerpoint/2010/main" val="3117619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0827A-F56B-4A6B-B479-31FDBDA67D62}"/>
              </a:ext>
            </a:extLst>
          </p:cNvPr>
          <p:cNvSpPr>
            <a:spLocks noGrp="1"/>
          </p:cNvSpPr>
          <p:nvPr>
            <p:ph type="title"/>
          </p:nvPr>
        </p:nvSpPr>
        <p:spPr>
          <a:xfrm>
            <a:off x="1147313" y="286603"/>
            <a:ext cx="10058400" cy="886589"/>
          </a:xfrm>
        </p:spPr>
        <p:txBody>
          <a:bodyPr>
            <a:normAutofit/>
          </a:bodyPr>
          <a:lstStyle/>
          <a:p>
            <a:r>
              <a:rPr lang="en-US" sz="5400" b="1" dirty="0">
                <a:solidFill>
                  <a:srgbClr val="0070C0"/>
                </a:solidFill>
              </a:rPr>
              <a:t>2015 IECC – Commercial Ventilation</a:t>
            </a:r>
            <a:endParaRPr lang="en-US" sz="5400" dirty="0">
              <a:solidFill>
                <a:srgbClr val="0070C0"/>
              </a:solidFill>
            </a:endParaRPr>
          </a:p>
        </p:txBody>
      </p:sp>
      <p:sp>
        <p:nvSpPr>
          <p:cNvPr id="3" name="Content Placeholder 2">
            <a:extLst>
              <a:ext uri="{FF2B5EF4-FFF2-40B4-BE49-F238E27FC236}">
                <a16:creationId xmlns:a16="http://schemas.microsoft.com/office/drawing/2014/main" id="{56557712-AE15-458D-AAE0-D5E205A721B3}"/>
              </a:ext>
            </a:extLst>
          </p:cNvPr>
          <p:cNvSpPr>
            <a:spLocks noGrp="1"/>
          </p:cNvSpPr>
          <p:nvPr>
            <p:ph idx="1"/>
          </p:nvPr>
        </p:nvSpPr>
        <p:spPr>
          <a:xfrm>
            <a:off x="793630" y="1173192"/>
            <a:ext cx="10765766" cy="4695902"/>
          </a:xfrm>
        </p:spPr>
        <p:txBody>
          <a:bodyPr/>
          <a:lstStyle/>
          <a:p>
            <a:r>
              <a:rPr lang="en-US" altLang="en-US" sz="3600" b="1" u="sng" dirty="0"/>
              <a:t>Ventilation</a:t>
            </a:r>
            <a:r>
              <a:rPr lang="en-US" altLang="en-US" sz="3600" b="1" dirty="0"/>
              <a:t> is required per Chapter four of International Mechanical Code</a:t>
            </a:r>
          </a:p>
          <a:p>
            <a:r>
              <a:rPr lang="en-US" altLang="en-US" sz="3600" b="1" u="sng" dirty="0"/>
              <a:t>Demand control ventilation</a:t>
            </a:r>
            <a:r>
              <a:rPr lang="en-US" altLang="en-US" sz="3600" b="1" dirty="0"/>
              <a:t> is required for spaces larger than 500 feet and with an occupant load of &gt; </a:t>
            </a:r>
            <a:r>
              <a:rPr lang="en-US" altLang="en-US" sz="3600" b="1" dirty="0">
                <a:solidFill>
                  <a:srgbClr val="0070C0"/>
                </a:solidFill>
              </a:rPr>
              <a:t>25</a:t>
            </a:r>
            <a:r>
              <a:rPr lang="en-US" altLang="en-US" sz="3600" b="1" dirty="0"/>
              <a:t> people per 1000 </a:t>
            </a:r>
            <a:r>
              <a:rPr lang="en-US" altLang="en-US" sz="3600" b="1" dirty="0" err="1"/>
              <a:t>sq.ft</a:t>
            </a:r>
            <a:r>
              <a:rPr lang="en-US" altLang="en-US" sz="3600" b="1" dirty="0"/>
              <a:t>. </a:t>
            </a:r>
          </a:p>
          <a:p>
            <a:r>
              <a:rPr lang="en-US" altLang="en-US" sz="3600" b="1" u="sng" dirty="0"/>
              <a:t>Energy recovery</a:t>
            </a:r>
            <a:r>
              <a:rPr lang="en-US" altLang="en-US" sz="3600" b="1" dirty="0"/>
              <a:t> systems are required on systems  with limitations and exceptions.</a:t>
            </a:r>
          </a:p>
          <a:p>
            <a:r>
              <a:rPr lang="en-US" altLang="en-US" sz="3600" b="1" dirty="0">
                <a:solidFill>
                  <a:srgbClr val="FF0000"/>
                </a:solidFill>
              </a:rPr>
              <a:t>Kitchen exhaust, makeup air and controls</a:t>
            </a:r>
          </a:p>
          <a:p>
            <a:endParaRPr lang="en-US" dirty="0"/>
          </a:p>
        </p:txBody>
      </p:sp>
    </p:spTree>
    <p:extLst>
      <p:ext uri="{BB962C8B-B14F-4D97-AF65-F5344CB8AC3E}">
        <p14:creationId xmlns:p14="http://schemas.microsoft.com/office/powerpoint/2010/main" val="42306659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43880-F9D1-4D0D-92DA-CE3FDA063F22}"/>
              </a:ext>
            </a:extLst>
          </p:cNvPr>
          <p:cNvSpPr>
            <a:spLocks noGrp="1"/>
          </p:cNvSpPr>
          <p:nvPr>
            <p:ph type="title"/>
          </p:nvPr>
        </p:nvSpPr>
        <p:spPr>
          <a:xfrm>
            <a:off x="1097280" y="286603"/>
            <a:ext cx="10058400" cy="921095"/>
          </a:xfrm>
        </p:spPr>
        <p:txBody>
          <a:bodyPr>
            <a:noAutofit/>
          </a:bodyPr>
          <a:lstStyle/>
          <a:p>
            <a:r>
              <a:rPr lang="en-US" sz="6600" b="1" dirty="0">
                <a:solidFill>
                  <a:srgbClr val="002060"/>
                </a:solidFill>
              </a:rPr>
              <a:t>2015 IECC Commercial</a:t>
            </a:r>
            <a:endParaRPr lang="en-US" sz="6600" dirty="0"/>
          </a:p>
        </p:txBody>
      </p:sp>
      <p:sp>
        <p:nvSpPr>
          <p:cNvPr id="3" name="Content Placeholder 2">
            <a:extLst>
              <a:ext uri="{FF2B5EF4-FFF2-40B4-BE49-F238E27FC236}">
                <a16:creationId xmlns:a16="http://schemas.microsoft.com/office/drawing/2014/main" id="{386BC9FE-FDAB-4745-BFCF-58AE0F0B3732}"/>
              </a:ext>
            </a:extLst>
          </p:cNvPr>
          <p:cNvSpPr>
            <a:spLocks noGrp="1"/>
          </p:cNvSpPr>
          <p:nvPr>
            <p:ph idx="1"/>
          </p:nvPr>
        </p:nvSpPr>
        <p:spPr>
          <a:xfrm>
            <a:off x="465827" y="1207697"/>
            <a:ext cx="11507638" cy="4934311"/>
          </a:xfrm>
        </p:spPr>
        <p:txBody>
          <a:bodyPr>
            <a:noAutofit/>
          </a:bodyPr>
          <a:lstStyle/>
          <a:p>
            <a:r>
              <a:rPr lang="en-US" altLang="en-US" sz="3600" b="1" dirty="0"/>
              <a:t>Supply and return ducts shall be insulated with R-</a:t>
            </a:r>
            <a:r>
              <a:rPr lang="en-US" altLang="en-US" sz="3600" b="1" dirty="0">
                <a:solidFill>
                  <a:srgbClr val="0070C0"/>
                </a:solidFill>
              </a:rPr>
              <a:t>6</a:t>
            </a:r>
            <a:r>
              <a:rPr lang="en-US" altLang="en-US" sz="3600" b="1" dirty="0"/>
              <a:t> or greater inside and R-8 outside.</a:t>
            </a:r>
          </a:p>
          <a:p>
            <a:r>
              <a:rPr lang="en-US" altLang="en-US" sz="3600" b="1" dirty="0"/>
              <a:t>Duct insulation and sealing – built to IMC 603.9  </a:t>
            </a:r>
          </a:p>
          <a:p>
            <a:pPr lvl="1"/>
            <a:r>
              <a:rPr lang="en-US" altLang="en-US" sz="2800" b="1" dirty="0"/>
              <a:t>Low pressure &lt; 2” </a:t>
            </a:r>
            <a:r>
              <a:rPr lang="en-US" altLang="en-US" sz="2800" b="1" dirty="0" err="1"/>
              <a:t>wg</a:t>
            </a:r>
            <a:endParaRPr lang="en-US" altLang="en-US" sz="2800" b="1" dirty="0"/>
          </a:p>
          <a:p>
            <a:pPr lvl="1"/>
            <a:r>
              <a:rPr lang="en-US" altLang="en-US" sz="2800" b="1" dirty="0"/>
              <a:t>Medium pressure 2” to 3” </a:t>
            </a:r>
            <a:r>
              <a:rPr lang="en-US" altLang="en-US" sz="2800" b="1" dirty="0" err="1"/>
              <a:t>wg</a:t>
            </a:r>
            <a:endParaRPr lang="en-US" altLang="en-US" sz="2800" b="1" dirty="0"/>
          </a:p>
          <a:p>
            <a:pPr lvl="1"/>
            <a:r>
              <a:rPr lang="en-US" altLang="en-US" sz="2800" b="1" dirty="0"/>
              <a:t>High pressure &gt;3”wg Must be tested to SMACNA test manual, </a:t>
            </a:r>
            <a:r>
              <a:rPr lang="en-US" altLang="en-US" sz="2800" b="1" u="sng" dirty="0"/>
              <a:t>designer must furnish </a:t>
            </a:r>
            <a:r>
              <a:rPr lang="en-US" altLang="en-US" sz="2800" b="1" dirty="0"/>
              <a:t>documentation demonstrating that representative samples &gt; 25% have been successfully tested</a:t>
            </a:r>
          </a:p>
          <a:p>
            <a:r>
              <a:rPr lang="en-US" altLang="en-US" sz="3600" b="1" dirty="0"/>
              <a:t>Piping must be insulated per Table C403.2.10</a:t>
            </a:r>
            <a:endParaRPr lang="en-US" sz="3600" dirty="0"/>
          </a:p>
        </p:txBody>
      </p:sp>
    </p:spTree>
    <p:extLst>
      <p:ext uri="{BB962C8B-B14F-4D97-AF65-F5344CB8AC3E}">
        <p14:creationId xmlns:p14="http://schemas.microsoft.com/office/powerpoint/2010/main" val="3706912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56CAA-191B-4448-BCC1-3ABFC3C76288}"/>
              </a:ext>
            </a:extLst>
          </p:cNvPr>
          <p:cNvSpPr>
            <a:spLocks noGrp="1"/>
          </p:cNvSpPr>
          <p:nvPr>
            <p:ph type="title"/>
          </p:nvPr>
        </p:nvSpPr>
        <p:spPr>
          <a:xfrm>
            <a:off x="1097280" y="286604"/>
            <a:ext cx="10058400" cy="972853"/>
          </a:xfrm>
        </p:spPr>
        <p:txBody>
          <a:bodyPr>
            <a:normAutofit/>
          </a:bodyPr>
          <a:lstStyle/>
          <a:p>
            <a:r>
              <a:rPr lang="en-US" sz="6600" b="1" dirty="0">
                <a:solidFill>
                  <a:srgbClr val="0070C0"/>
                </a:solidFill>
              </a:rPr>
              <a:t>2015 IECC Commercial</a:t>
            </a:r>
            <a:endParaRPr lang="en-US" sz="6600" dirty="0">
              <a:solidFill>
                <a:srgbClr val="0070C0"/>
              </a:solidFill>
            </a:endParaRPr>
          </a:p>
        </p:txBody>
      </p:sp>
      <p:sp>
        <p:nvSpPr>
          <p:cNvPr id="3" name="Content Placeholder 2">
            <a:extLst>
              <a:ext uri="{FF2B5EF4-FFF2-40B4-BE49-F238E27FC236}">
                <a16:creationId xmlns:a16="http://schemas.microsoft.com/office/drawing/2014/main" id="{FE3F535D-D379-4503-9A1D-74C8B140293F}"/>
              </a:ext>
            </a:extLst>
          </p:cNvPr>
          <p:cNvSpPr>
            <a:spLocks noGrp="1"/>
          </p:cNvSpPr>
          <p:nvPr>
            <p:ph idx="1"/>
          </p:nvPr>
        </p:nvSpPr>
        <p:spPr>
          <a:xfrm>
            <a:off x="759125" y="1259457"/>
            <a:ext cx="10396555" cy="5003320"/>
          </a:xfrm>
        </p:spPr>
        <p:txBody>
          <a:bodyPr>
            <a:normAutofit/>
          </a:bodyPr>
          <a:lstStyle/>
          <a:p>
            <a:pPr>
              <a:defRPr/>
            </a:pPr>
            <a:r>
              <a:rPr lang="en-US" sz="3600" b="1" dirty="0"/>
              <a:t>Allowable fan horsepower design conditions are limited with exceptions. </a:t>
            </a:r>
          </a:p>
          <a:p>
            <a:pPr>
              <a:defRPr/>
            </a:pPr>
            <a:r>
              <a:rPr lang="en-US" sz="3600" b="1" dirty="0"/>
              <a:t>Fan efficiency must have FEG &lt;67 w/exceptions</a:t>
            </a:r>
          </a:p>
          <a:p>
            <a:pPr>
              <a:defRPr/>
            </a:pPr>
            <a:r>
              <a:rPr lang="en-US" sz="3600" b="1" dirty="0"/>
              <a:t>Economizers are required on most systems.  </a:t>
            </a:r>
          </a:p>
          <a:p>
            <a:pPr>
              <a:defRPr/>
            </a:pPr>
            <a:r>
              <a:rPr lang="en-US" sz="3600" b="1" dirty="0">
                <a:solidFill>
                  <a:srgbClr val="FF0000"/>
                </a:solidFill>
              </a:rPr>
              <a:t>Hydronic and Multi-zone systems must use variable speed drives with exceptions</a:t>
            </a:r>
          </a:p>
          <a:p>
            <a:pPr>
              <a:defRPr/>
            </a:pPr>
            <a:r>
              <a:rPr lang="en-US" sz="3600" b="1" dirty="0">
                <a:solidFill>
                  <a:srgbClr val="0070C0"/>
                </a:solidFill>
              </a:rPr>
              <a:t>Static Pressure Sensor locations controlled and be &lt;1.2 “</a:t>
            </a:r>
            <a:r>
              <a:rPr lang="en-US" sz="3600" b="1" dirty="0" err="1">
                <a:solidFill>
                  <a:srgbClr val="0070C0"/>
                </a:solidFill>
              </a:rPr>
              <a:t>wg</a:t>
            </a:r>
            <a:r>
              <a:rPr lang="en-US" sz="3600" b="1" dirty="0">
                <a:solidFill>
                  <a:srgbClr val="0070C0"/>
                </a:solidFill>
              </a:rPr>
              <a:t>.</a:t>
            </a:r>
          </a:p>
          <a:p>
            <a:endParaRPr lang="en-US" dirty="0"/>
          </a:p>
        </p:txBody>
      </p:sp>
    </p:spTree>
    <p:extLst>
      <p:ext uri="{BB962C8B-B14F-4D97-AF65-F5344CB8AC3E}">
        <p14:creationId xmlns:p14="http://schemas.microsoft.com/office/powerpoint/2010/main" val="1033337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991A8-97D7-4A94-B67F-6A6AD6174A5E}"/>
              </a:ext>
            </a:extLst>
          </p:cNvPr>
          <p:cNvSpPr>
            <a:spLocks noGrp="1"/>
          </p:cNvSpPr>
          <p:nvPr>
            <p:ph type="title"/>
          </p:nvPr>
        </p:nvSpPr>
        <p:spPr>
          <a:xfrm>
            <a:off x="1097280" y="286604"/>
            <a:ext cx="11094720" cy="627796"/>
          </a:xfrm>
        </p:spPr>
        <p:txBody>
          <a:bodyPr>
            <a:normAutofit fontScale="90000"/>
          </a:bodyPr>
          <a:lstStyle/>
          <a:p>
            <a:r>
              <a:rPr lang="en-US" b="1" u="sng" dirty="0">
                <a:solidFill>
                  <a:srgbClr val="0070C0"/>
                </a:solidFill>
              </a:rPr>
              <a:t>Building Codes by International Code Council</a:t>
            </a:r>
          </a:p>
        </p:txBody>
      </p:sp>
      <p:sp>
        <p:nvSpPr>
          <p:cNvPr id="3" name="Content Placeholder 2">
            <a:extLst>
              <a:ext uri="{FF2B5EF4-FFF2-40B4-BE49-F238E27FC236}">
                <a16:creationId xmlns:a16="http://schemas.microsoft.com/office/drawing/2014/main" id="{FF7DD89F-1CC4-4879-BD14-660C92AF671A}"/>
              </a:ext>
            </a:extLst>
          </p:cNvPr>
          <p:cNvSpPr>
            <a:spLocks noGrp="1"/>
          </p:cNvSpPr>
          <p:nvPr>
            <p:ph idx="1"/>
          </p:nvPr>
        </p:nvSpPr>
        <p:spPr>
          <a:xfrm>
            <a:off x="603849" y="1138689"/>
            <a:ext cx="11283351" cy="4865296"/>
          </a:xfrm>
        </p:spPr>
        <p:txBody>
          <a:bodyPr>
            <a:normAutofit/>
          </a:bodyPr>
          <a:lstStyle/>
          <a:p>
            <a:r>
              <a:rPr lang="en-US" sz="4400" dirty="0"/>
              <a:t>Building Code</a:t>
            </a:r>
          </a:p>
          <a:p>
            <a:r>
              <a:rPr lang="en-US" sz="4400" dirty="0"/>
              <a:t>Mechanical Code</a:t>
            </a:r>
          </a:p>
          <a:p>
            <a:r>
              <a:rPr lang="en-US" sz="4400" dirty="0"/>
              <a:t>Plumbing Code</a:t>
            </a:r>
          </a:p>
          <a:p>
            <a:r>
              <a:rPr lang="en-US" sz="4400" dirty="0"/>
              <a:t>Energy Code – based on ASHRAE 90.1</a:t>
            </a:r>
          </a:p>
          <a:p>
            <a:r>
              <a:rPr lang="en-US" sz="4400" dirty="0"/>
              <a:t>Green Code –soon to be based on ASHRAE 189.1</a:t>
            </a:r>
          </a:p>
        </p:txBody>
      </p:sp>
    </p:spTree>
    <p:extLst>
      <p:ext uri="{BB962C8B-B14F-4D97-AF65-F5344CB8AC3E}">
        <p14:creationId xmlns:p14="http://schemas.microsoft.com/office/powerpoint/2010/main" val="2453083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F455C-5265-4A92-A04E-806A5227ED46}"/>
              </a:ext>
            </a:extLst>
          </p:cNvPr>
          <p:cNvSpPr>
            <a:spLocks noGrp="1"/>
          </p:cNvSpPr>
          <p:nvPr>
            <p:ph type="title"/>
          </p:nvPr>
        </p:nvSpPr>
        <p:spPr>
          <a:xfrm>
            <a:off x="1097280" y="286603"/>
            <a:ext cx="10058400" cy="921095"/>
          </a:xfrm>
        </p:spPr>
        <p:txBody>
          <a:bodyPr>
            <a:normAutofit fontScale="90000"/>
          </a:bodyPr>
          <a:lstStyle/>
          <a:p>
            <a:r>
              <a:rPr lang="en-US" sz="6600" b="1" dirty="0">
                <a:solidFill>
                  <a:srgbClr val="0070C0"/>
                </a:solidFill>
              </a:rPr>
              <a:t>2015 IECC Commercial</a:t>
            </a:r>
            <a:endParaRPr lang="en-US" sz="6600" dirty="0">
              <a:solidFill>
                <a:srgbClr val="0070C0"/>
              </a:solidFill>
            </a:endParaRPr>
          </a:p>
        </p:txBody>
      </p:sp>
      <p:sp>
        <p:nvSpPr>
          <p:cNvPr id="3" name="Content Placeholder 2">
            <a:extLst>
              <a:ext uri="{FF2B5EF4-FFF2-40B4-BE49-F238E27FC236}">
                <a16:creationId xmlns:a16="http://schemas.microsoft.com/office/drawing/2014/main" id="{D5E8F658-21C0-4E63-A11B-BDDF70886784}"/>
              </a:ext>
            </a:extLst>
          </p:cNvPr>
          <p:cNvSpPr>
            <a:spLocks noGrp="1"/>
          </p:cNvSpPr>
          <p:nvPr>
            <p:ph idx="1"/>
          </p:nvPr>
        </p:nvSpPr>
        <p:spPr>
          <a:xfrm>
            <a:off x="793629" y="1207698"/>
            <a:ext cx="10731261" cy="4951562"/>
          </a:xfrm>
        </p:spPr>
        <p:txBody>
          <a:bodyPr/>
          <a:lstStyle/>
          <a:p>
            <a:pPr>
              <a:defRPr/>
            </a:pPr>
            <a:r>
              <a:rPr lang="en-US" sz="4000" b="1" dirty="0"/>
              <a:t>Multiple zone HVAC systems shall include temperature reset controls.</a:t>
            </a:r>
          </a:p>
          <a:p>
            <a:pPr>
              <a:defRPr/>
            </a:pPr>
            <a:r>
              <a:rPr lang="en-US" sz="4000" b="1" dirty="0"/>
              <a:t>Zone isolation required in larger systems</a:t>
            </a:r>
          </a:p>
          <a:p>
            <a:pPr>
              <a:defRPr/>
            </a:pPr>
            <a:r>
              <a:rPr lang="en-US" sz="4000" b="1" dirty="0"/>
              <a:t>Hot gas bypass systems have limitations.</a:t>
            </a:r>
          </a:p>
          <a:p>
            <a:pPr>
              <a:defRPr/>
            </a:pPr>
            <a:r>
              <a:rPr lang="en-US" sz="4000" b="1" dirty="0">
                <a:solidFill>
                  <a:srgbClr val="FF0000"/>
                </a:solidFill>
              </a:rPr>
              <a:t>Fractional HP motors must be ECM motors</a:t>
            </a:r>
          </a:p>
          <a:p>
            <a:pPr>
              <a:defRPr/>
            </a:pPr>
            <a:r>
              <a:rPr lang="en-US" sz="4000" b="1" dirty="0"/>
              <a:t>Two pipe and three pipe systems have limitations</a:t>
            </a:r>
          </a:p>
          <a:p>
            <a:endParaRPr lang="en-US" dirty="0"/>
          </a:p>
        </p:txBody>
      </p:sp>
    </p:spTree>
    <p:extLst>
      <p:ext uri="{BB962C8B-B14F-4D97-AF65-F5344CB8AC3E}">
        <p14:creationId xmlns:p14="http://schemas.microsoft.com/office/powerpoint/2010/main" val="5657465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C5ABF-02E6-4577-8035-98B8256B11C7}"/>
              </a:ext>
            </a:extLst>
          </p:cNvPr>
          <p:cNvSpPr>
            <a:spLocks noGrp="1"/>
          </p:cNvSpPr>
          <p:nvPr>
            <p:ph type="title"/>
          </p:nvPr>
        </p:nvSpPr>
        <p:spPr/>
        <p:txBody>
          <a:bodyPr>
            <a:noAutofit/>
          </a:bodyPr>
          <a:lstStyle/>
          <a:p>
            <a:r>
              <a:rPr lang="en-US" sz="6000" b="1" dirty="0">
                <a:solidFill>
                  <a:srgbClr val="002060"/>
                </a:solidFill>
              </a:rPr>
              <a:t>2015 IECC Commercial      </a:t>
            </a:r>
            <a:br>
              <a:rPr lang="en-US" sz="6000" b="1" dirty="0">
                <a:solidFill>
                  <a:srgbClr val="002060"/>
                </a:solidFill>
              </a:rPr>
            </a:br>
            <a:r>
              <a:rPr lang="en-US" sz="6000" b="1" dirty="0">
                <a:solidFill>
                  <a:srgbClr val="002060"/>
                </a:solidFill>
              </a:rPr>
              <a:t>Service Water Heating</a:t>
            </a:r>
            <a:endParaRPr lang="en-US" sz="6000" dirty="0"/>
          </a:p>
        </p:txBody>
      </p:sp>
      <p:sp>
        <p:nvSpPr>
          <p:cNvPr id="3" name="Content Placeholder 2">
            <a:extLst>
              <a:ext uri="{FF2B5EF4-FFF2-40B4-BE49-F238E27FC236}">
                <a16:creationId xmlns:a16="http://schemas.microsoft.com/office/drawing/2014/main" id="{C25A282F-9B11-410C-8F12-C013D2DC8FF6}"/>
              </a:ext>
            </a:extLst>
          </p:cNvPr>
          <p:cNvSpPr>
            <a:spLocks noGrp="1"/>
          </p:cNvSpPr>
          <p:nvPr>
            <p:ph idx="1"/>
          </p:nvPr>
        </p:nvSpPr>
        <p:spPr>
          <a:xfrm>
            <a:off x="707367" y="1845733"/>
            <a:ext cx="10817524" cy="4210009"/>
          </a:xfrm>
        </p:spPr>
        <p:txBody>
          <a:bodyPr>
            <a:normAutofit/>
          </a:bodyPr>
          <a:lstStyle/>
          <a:p>
            <a:r>
              <a:rPr lang="en-US" altLang="en-US" sz="4000" dirty="0">
                <a:solidFill>
                  <a:srgbClr val="0070C0"/>
                </a:solidFill>
              </a:rPr>
              <a:t>Service water heating with a recirculating pump shall have capacity controls</a:t>
            </a:r>
          </a:p>
          <a:p>
            <a:r>
              <a:rPr lang="en-US" altLang="en-US" sz="4000" dirty="0"/>
              <a:t>Service water heating piping shall be insulated</a:t>
            </a:r>
          </a:p>
          <a:p>
            <a:r>
              <a:rPr lang="en-US" altLang="en-US" sz="4000" dirty="0">
                <a:solidFill>
                  <a:srgbClr val="0070C0"/>
                </a:solidFill>
              </a:rPr>
              <a:t>Limitations on unheated maximum pipe length</a:t>
            </a:r>
          </a:p>
          <a:p>
            <a:r>
              <a:rPr lang="en-US" altLang="en-US" sz="4000" dirty="0"/>
              <a:t>Service water heating systems shall have automatic or manual controls</a:t>
            </a:r>
            <a:endParaRPr lang="en-US" sz="4000" dirty="0"/>
          </a:p>
        </p:txBody>
      </p:sp>
    </p:spTree>
    <p:extLst>
      <p:ext uri="{BB962C8B-B14F-4D97-AF65-F5344CB8AC3E}">
        <p14:creationId xmlns:p14="http://schemas.microsoft.com/office/powerpoint/2010/main" val="8454017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0A445-0FF4-48D3-B7E7-B2FE8071F2C0}"/>
              </a:ext>
            </a:extLst>
          </p:cNvPr>
          <p:cNvSpPr>
            <a:spLocks noGrp="1"/>
          </p:cNvSpPr>
          <p:nvPr>
            <p:ph type="title"/>
          </p:nvPr>
        </p:nvSpPr>
        <p:spPr>
          <a:xfrm>
            <a:off x="586596" y="286604"/>
            <a:ext cx="10972800" cy="990106"/>
          </a:xfrm>
        </p:spPr>
        <p:txBody>
          <a:bodyPr>
            <a:normAutofit/>
          </a:bodyPr>
          <a:lstStyle/>
          <a:p>
            <a:r>
              <a:rPr lang="en-US" sz="6000" b="1" dirty="0">
                <a:solidFill>
                  <a:srgbClr val="002060"/>
                </a:solidFill>
              </a:rPr>
              <a:t>2015 IECC Commercial  Lighting </a:t>
            </a:r>
            <a:r>
              <a:rPr lang="en-US" sz="6000" b="1" dirty="0">
                <a:solidFill>
                  <a:srgbClr val="FF0000"/>
                </a:solidFill>
              </a:rPr>
              <a:t>(M)</a:t>
            </a:r>
            <a:endParaRPr lang="en-US" sz="6000" dirty="0"/>
          </a:p>
        </p:txBody>
      </p:sp>
      <p:sp>
        <p:nvSpPr>
          <p:cNvPr id="3" name="Content Placeholder 2">
            <a:extLst>
              <a:ext uri="{FF2B5EF4-FFF2-40B4-BE49-F238E27FC236}">
                <a16:creationId xmlns:a16="http://schemas.microsoft.com/office/drawing/2014/main" id="{B7230DB3-FC54-474D-B31A-1B31DD893D03}"/>
              </a:ext>
            </a:extLst>
          </p:cNvPr>
          <p:cNvSpPr>
            <a:spLocks noGrp="1"/>
          </p:cNvSpPr>
          <p:nvPr>
            <p:ph idx="1"/>
          </p:nvPr>
        </p:nvSpPr>
        <p:spPr>
          <a:xfrm>
            <a:off x="379563" y="1276709"/>
            <a:ext cx="11455880" cy="5055079"/>
          </a:xfrm>
        </p:spPr>
        <p:txBody>
          <a:bodyPr>
            <a:normAutofit lnSpcReduction="10000"/>
          </a:bodyPr>
          <a:lstStyle/>
          <a:p>
            <a:r>
              <a:rPr lang="en-US" altLang="en-US" sz="3600" b="1" dirty="0">
                <a:solidFill>
                  <a:srgbClr val="FF0000"/>
                </a:solidFill>
              </a:rPr>
              <a:t>Occupant sensor controls required in most rooms</a:t>
            </a:r>
            <a:r>
              <a:rPr lang="en-US" altLang="en-US" sz="3600" b="1" dirty="0"/>
              <a:t>.</a:t>
            </a:r>
          </a:p>
          <a:p>
            <a:r>
              <a:rPr lang="en-US" altLang="en-US" sz="3600" b="1" dirty="0"/>
              <a:t>Light reduction controls required to reduce lighting power by at least 50%</a:t>
            </a:r>
          </a:p>
          <a:p>
            <a:r>
              <a:rPr lang="en-US" altLang="en-US" sz="3600" b="1" dirty="0"/>
              <a:t>Buildings shall have automatic shut off devices with schedules or occupancy sensors and manual over rides with 30 minute shut off and manual on.</a:t>
            </a:r>
          </a:p>
          <a:p>
            <a:r>
              <a:rPr lang="en-US" altLang="en-US" sz="3600" b="1" dirty="0">
                <a:solidFill>
                  <a:srgbClr val="FF0000"/>
                </a:solidFill>
              </a:rPr>
              <a:t>Day lighting zones shall have specific controls </a:t>
            </a:r>
          </a:p>
          <a:p>
            <a:r>
              <a:rPr lang="en-US" altLang="en-US" sz="3600" b="1" dirty="0"/>
              <a:t>Exterior lighting shall have time switch or photo cell controls </a:t>
            </a:r>
          </a:p>
          <a:p>
            <a:endParaRPr lang="en-US" dirty="0"/>
          </a:p>
        </p:txBody>
      </p:sp>
    </p:spTree>
    <p:extLst>
      <p:ext uri="{BB962C8B-B14F-4D97-AF65-F5344CB8AC3E}">
        <p14:creationId xmlns:p14="http://schemas.microsoft.com/office/powerpoint/2010/main" val="21864381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70B07-E93D-4638-9C29-ABAD1AB4D983}"/>
              </a:ext>
            </a:extLst>
          </p:cNvPr>
          <p:cNvSpPr>
            <a:spLocks noGrp="1"/>
          </p:cNvSpPr>
          <p:nvPr>
            <p:ph type="title"/>
          </p:nvPr>
        </p:nvSpPr>
        <p:spPr>
          <a:xfrm>
            <a:off x="1097280" y="286603"/>
            <a:ext cx="10058400" cy="834831"/>
          </a:xfrm>
        </p:spPr>
        <p:txBody>
          <a:bodyPr>
            <a:normAutofit fontScale="90000"/>
          </a:bodyPr>
          <a:lstStyle/>
          <a:p>
            <a:r>
              <a:rPr lang="en-US" sz="6000" b="1" dirty="0">
                <a:solidFill>
                  <a:srgbClr val="0070C0"/>
                </a:solidFill>
              </a:rPr>
              <a:t>2015 IECC Commercial Lighting</a:t>
            </a:r>
          </a:p>
        </p:txBody>
      </p:sp>
      <p:sp>
        <p:nvSpPr>
          <p:cNvPr id="3" name="Content Placeholder 2">
            <a:extLst>
              <a:ext uri="{FF2B5EF4-FFF2-40B4-BE49-F238E27FC236}">
                <a16:creationId xmlns:a16="http://schemas.microsoft.com/office/drawing/2014/main" id="{A609EDD4-066B-4B90-A0E3-4B7464C0F780}"/>
              </a:ext>
            </a:extLst>
          </p:cNvPr>
          <p:cNvSpPr>
            <a:spLocks noGrp="1"/>
          </p:cNvSpPr>
          <p:nvPr>
            <p:ph idx="1"/>
          </p:nvPr>
        </p:nvSpPr>
        <p:spPr>
          <a:xfrm>
            <a:off x="810883" y="1242204"/>
            <a:ext cx="10748513" cy="5124090"/>
          </a:xfrm>
        </p:spPr>
        <p:txBody>
          <a:bodyPr/>
          <a:lstStyle/>
          <a:p>
            <a:pPr>
              <a:defRPr/>
            </a:pPr>
            <a:r>
              <a:rPr lang="en-US" sz="4000" b="1" dirty="0"/>
              <a:t>Exit signs shall not exceed 5 Watts per side </a:t>
            </a:r>
          </a:p>
          <a:p>
            <a:pPr>
              <a:defRPr/>
            </a:pPr>
            <a:r>
              <a:rPr lang="en-US" sz="4000" b="1" dirty="0"/>
              <a:t>Interior lighting power is limited by function from </a:t>
            </a:r>
            <a:r>
              <a:rPr lang="en-US" sz="4000" b="1" dirty="0">
                <a:solidFill>
                  <a:srgbClr val="FF0000"/>
                </a:solidFill>
              </a:rPr>
              <a:t>.21 </a:t>
            </a:r>
            <a:r>
              <a:rPr lang="en-US" sz="4000" b="1" dirty="0"/>
              <a:t>to </a:t>
            </a:r>
            <a:r>
              <a:rPr lang="en-US" sz="4000" b="1" dirty="0">
                <a:solidFill>
                  <a:srgbClr val="FF0000"/>
                </a:solidFill>
              </a:rPr>
              <a:t>1.26</a:t>
            </a:r>
            <a:r>
              <a:rPr lang="en-US" sz="4000" b="1" dirty="0"/>
              <a:t> watts/</a:t>
            </a:r>
            <a:r>
              <a:rPr lang="en-US" sz="4000" b="1" dirty="0" err="1"/>
              <a:t>sq.ft</a:t>
            </a:r>
            <a:r>
              <a:rPr lang="en-US" sz="4000" b="1" dirty="0"/>
              <a:t>. by building area or </a:t>
            </a:r>
            <a:r>
              <a:rPr lang="en-US" sz="4000" b="1" dirty="0">
                <a:solidFill>
                  <a:srgbClr val="FF0000"/>
                </a:solidFill>
              </a:rPr>
              <a:t>.19 </a:t>
            </a:r>
            <a:r>
              <a:rPr lang="en-US" sz="4000" b="1" dirty="0"/>
              <a:t>to </a:t>
            </a:r>
            <a:r>
              <a:rPr lang="en-US" sz="4000" b="1" dirty="0">
                <a:solidFill>
                  <a:srgbClr val="FF0000"/>
                </a:solidFill>
              </a:rPr>
              <a:t>3.68</a:t>
            </a:r>
            <a:r>
              <a:rPr lang="en-US" sz="4000" b="1" dirty="0"/>
              <a:t> watts/</a:t>
            </a:r>
            <a:r>
              <a:rPr lang="en-US" sz="4000" b="1" dirty="0" err="1"/>
              <a:t>sq.ft</a:t>
            </a:r>
            <a:r>
              <a:rPr lang="en-US" sz="4000" b="1" dirty="0"/>
              <a:t>. by space method.</a:t>
            </a:r>
          </a:p>
          <a:p>
            <a:pPr>
              <a:defRPr/>
            </a:pPr>
            <a:r>
              <a:rPr lang="en-US" sz="4000" b="1" dirty="0"/>
              <a:t>Exterior lighting power is limited by zone location</a:t>
            </a:r>
          </a:p>
          <a:p>
            <a:endParaRPr lang="en-US" dirty="0"/>
          </a:p>
        </p:txBody>
      </p:sp>
    </p:spTree>
    <p:extLst>
      <p:ext uri="{BB962C8B-B14F-4D97-AF65-F5344CB8AC3E}">
        <p14:creationId xmlns:p14="http://schemas.microsoft.com/office/powerpoint/2010/main" val="13682237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FE9D7-A248-4312-9459-BE1CD5E18926}"/>
              </a:ext>
            </a:extLst>
          </p:cNvPr>
          <p:cNvSpPr>
            <a:spLocks noGrp="1"/>
          </p:cNvSpPr>
          <p:nvPr>
            <p:ph type="title"/>
          </p:nvPr>
        </p:nvSpPr>
        <p:spPr>
          <a:xfrm>
            <a:off x="483079" y="286603"/>
            <a:ext cx="11404121" cy="955601"/>
          </a:xfrm>
        </p:spPr>
        <p:txBody>
          <a:bodyPr>
            <a:noAutofit/>
          </a:bodyPr>
          <a:lstStyle/>
          <a:p>
            <a:r>
              <a:rPr lang="en-US" sz="6000" b="1" dirty="0">
                <a:solidFill>
                  <a:srgbClr val="0070C0"/>
                </a:solidFill>
              </a:rPr>
              <a:t>2015 IECC Commercial Power Systems</a:t>
            </a:r>
            <a:endParaRPr lang="en-US" sz="6000" dirty="0">
              <a:solidFill>
                <a:srgbClr val="0070C0"/>
              </a:solidFill>
            </a:endParaRPr>
          </a:p>
        </p:txBody>
      </p:sp>
      <p:sp>
        <p:nvSpPr>
          <p:cNvPr id="3" name="Content Placeholder 2">
            <a:extLst>
              <a:ext uri="{FF2B5EF4-FFF2-40B4-BE49-F238E27FC236}">
                <a16:creationId xmlns:a16="http://schemas.microsoft.com/office/drawing/2014/main" id="{F10AF5CA-5DAA-41D6-AC0C-125B12C31D6C}"/>
              </a:ext>
            </a:extLst>
          </p:cNvPr>
          <p:cNvSpPr>
            <a:spLocks noGrp="1"/>
          </p:cNvSpPr>
          <p:nvPr>
            <p:ph idx="1"/>
          </p:nvPr>
        </p:nvSpPr>
        <p:spPr>
          <a:xfrm>
            <a:off x="741871" y="1242204"/>
            <a:ext cx="10869283" cy="4899804"/>
          </a:xfrm>
        </p:spPr>
        <p:txBody>
          <a:bodyPr>
            <a:normAutofit/>
          </a:bodyPr>
          <a:lstStyle/>
          <a:p>
            <a:pPr>
              <a:defRPr/>
            </a:pPr>
            <a:r>
              <a:rPr lang="en-US" sz="4000" b="1" dirty="0"/>
              <a:t>Individual living units must be metered.</a:t>
            </a:r>
          </a:p>
          <a:p>
            <a:pPr>
              <a:defRPr/>
            </a:pPr>
            <a:r>
              <a:rPr lang="en-US" sz="4000" b="1" dirty="0">
                <a:solidFill>
                  <a:srgbClr val="FF0000"/>
                </a:solidFill>
              </a:rPr>
              <a:t>Power transformers must have minimum efficiency and be rated</a:t>
            </a:r>
            <a:r>
              <a:rPr lang="en-US" sz="4000" b="1" dirty="0"/>
              <a:t>.</a:t>
            </a:r>
          </a:p>
          <a:p>
            <a:pPr>
              <a:defRPr/>
            </a:pPr>
            <a:r>
              <a:rPr lang="en-US" sz="4000" b="1" dirty="0">
                <a:solidFill>
                  <a:srgbClr val="FF0000"/>
                </a:solidFill>
              </a:rPr>
              <a:t>Electric motors must have minimum efficiency and be rated</a:t>
            </a:r>
            <a:r>
              <a:rPr lang="en-US" sz="4000" b="1" dirty="0"/>
              <a:t>.</a:t>
            </a:r>
          </a:p>
          <a:p>
            <a:pPr>
              <a:defRPr/>
            </a:pPr>
            <a:r>
              <a:rPr lang="en-US" sz="4000" b="1" dirty="0">
                <a:solidFill>
                  <a:srgbClr val="FF0000"/>
                </a:solidFill>
              </a:rPr>
              <a:t>Elevators and escalators must meet efficiency requirements</a:t>
            </a:r>
            <a:endParaRPr lang="en-US" sz="4000" dirty="0"/>
          </a:p>
        </p:txBody>
      </p:sp>
    </p:spTree>
    <p:extLst>
      <p:ext uri="{BB962C8B-B14F-4D97-AF65-F5344CB8AC3E}">
        <p14:creationId xmlns:p14="http://schemas.microsoft.com/office/powerpoint/2010/main" val="82864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BCB7D-A329-4B57-972C-2E428A02C2D7}"/>
              </a:ext>
            </a:extLst>
          </p:cNvPr>
          <p:cNvSpPr>
            <a:spLocks noGrp="1"/>
          </p:cNvSpPr>
          <p:nvPr>
            <p:ph type="title"/>
          </p:nvPr>
        </p:nvSpPr>
        <p:spPr>
          <a:xfrm>
            <a:off x="1055873" y="327804"/>
            <a:ext cx="10841678" cy="862642"/>
          </a:xfrm>
        </p:spPr>
        <p:txBody>
          <a:bodyPr>
            <a:noAutofit/>
          </a:bodyPr>
          <a:lstStyle/>
          <a:p>
            <a:br>
              <a:rPr lang="en-US" sz="5400" b="1" dirty="0">
                <a:solidFill>
                  <a:srgbClr val="002060"/>
                </a:solidFill>
              </a:rPr>
            </a:br>
            <a:r>
              <a:rPr lang="en-US" sz="5400" b="1" dirty="0">
                <a:solidFill>
                  <a:srgbClr val="002060"/>
                </a:solidFill>
              </a:rPr>
              <a:t>2015 IECC C406 Efficiency Package  </a:t>
            </a:r>
            <a:endParaRPr lang="en-US" sz="5400" b="1" dirty="0"/>
          </a:p>
        </p:txBody>
      </p:sp>
      <p:sp>
        <p:nvSpPr>
          <p:cNvPr id="3" name="Content Placeholder 2">
            <a:extLst>
              <a:ext uri="{FF2B5EF4-FFF2-40B4-BE49-F238E27FC236}">
                <a16:creationId xmlns:a16="http://schemas.microsoft.com/office/drawing/2014/main" id="{2E01F5A1-48F0-4F1C-A899-8F86DDBC466C}"/>
              </a:ext>
            </a:extLst>
          </p:cNvPr>
          <p:cNvSpPr>
            <a:spLocks noGrp="1"/>
          </p:cNvSpPr>
          <p:nvPr>
            <p:ph idx="1"/>
          </p:nvPr>
        </p:nvSpPr>
        <p:spPr>
          <a:xfrm>
            <a:off x="569343" y="1190447"/>
            <a:ext cx="11007305" cy="5106836"/>
          </a:xfrm>
        </p:spPr>
        <p:txBody>
          <a:bodyPr>
            <a:normAutofit/>
          </a:bodyPr>
          <a:lstStyle/>
          <a:p>
            <a:pPr>
              <a:defRPr/>
            </a:pPr>
            <a:r>
              <a:rPr lang="en-US" sz="3200" b="1" dirty="0"/>
              <a:t>Comply with one of the following</a:t>
            </a:r>
          </a:p>
          <a:p>
            <a:pPr lvl="1">
              <a:defRPr/>
            </a:pPr>
            <a:r>
              <a:rPr lang="en-US" sz="3200" b="1" dirty="0">
                <a:solidFill>
                  <a:srgbClr val="FF0000"/>
                </a:solidFill>
              </a:rPr>
              <a:t>1. Efficient HVAC performance per tables (+10%)</a:t>
            </a:r>
          </a:p>
          <a:p>
            <a:pPr lvl="1">
              <a:defRPr/>
            </a:pPr>
            <a:r>
              <a:rPr lang="en-US" sz="3200" b="1" dirty="0">
                <a:solidFill>
                  <a:srgbClr val="FF0000"/>
                </a:solidFill>
              </a:rPr>
              <a:t>2. Efficient Lighting Systems per table (-10%)</a:t>
            </a:r>
          </a:p>
          <a:p>
            <a:pPr lvl="1">
              <a:defRPr/>
            </a:pPr>
            <a:r>
              <a:rPr lang="en-US" sz="3200" b="1" dirty="0">
                <a:solidFill>
                  <a:srgbClr val="FF0000"/>
                </a:solidFill>
              </a:rPr>
              <a:t>3. Enhanced lighting controls</a:t>
            </a:r>
          </a:p>
          <a:p>
            <a:pPr lvl="1">
              <a:defRPr/>
            </a:pPr>
            <a:r>
              <a:rPr lang="en-US" sz="3200" b="1" dirty="0"/>
              <a:t>4. On-site Renewable Energy  </a:t>
            </a:r>
          </a:p>
          <a:p>
            <a:pPr lvl="2">
              <a:defRPr/>
            </a:pPr>
            <a:r>
              <a:rPr lang="en-US" sz="3200" b="1" dirty="0"/>
              <a:t>1.75 Btu or .5 watts per </a:t>
            </a:r>
            <a:r>
              <a:rPr lang="en-US" sz="3200" b="1" dirty="0" err="1"/>
              <a:t>Sq.Ft</a:t>
            </a:r>
            <a:r>
              <a:rPr lang="en-US" sz="3200" b="1" dirty="0"/>
              <a:t>. or</a:t>
            </a:r>
          </a:p>
          <a:p>
            <a:pPr lvl="2">
              <a:defRPr/>
            </a:pPr>
            <a:r>
              <a:rPr lang="en-US" sz="3200" b="1" dirty="0"/>
              <a:t>3% of energy for mechanical and service water heating</a:t>
            </a:r>
          </a:p>
          <a:p>
            <a:pPr lvl="1">
              <a:defRPr/>
            </a:pPr>
            <a:r>
              <a:rPr lang="en-US" sz="3200" b="1" dirty="0"/>
              <a:t>5. </a:t>
            </a:r>
            <a:r>
              <a:rPr lang="en-US" sz="3200" b="1" dirty="0">
                <a:solidFill>
                  <a:srgbClr val="FF0000"/>
                </a:solidFill>
              </a:rPr>
              <a:t>Use of DOA system </a:t>
            </a:r>
          </a:p>
          <a:p>
            <a:pPr lvl="1">
              <a:defRPr/>
            </a:pPr>
            <a:r>
              <a:rPr lang="en-US" sz="3200" b="1" dirty="0"/>
              <a:t>6. </a:t>
            </a:r>
            <a:r>
              <a:rPr lang="en-US" sz="3200" b="1" dirty="0">
                <a:solidFill>
                  <a:srgbClr val="FF0000"/>
                </a:solidFill>
              </a:rPr>
              <a:t>Use of high efficiency hot water system</a:t>
            </a:r>
          </a:p>
          <a:p>
            <a:endParaRPr lang="en-US" dirty="0"/>
          </a:p>
        </p:txBody>
      </p:sp>
    </p:spTree>
    <p:extLst>
      <p:ext uri="{BB962C8B-B14F-4D97-AF65-F5344CB8AC3E}">
        <p14:creationId xmlns:p14="http://schemas.microsoft.com/office/powerpoint/2010/main" val="3716136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F507C-B60E-47B7-AA62-166C7CE6002D}"/>
              </a:ext>
            </a:extLst>
          </p:cNvPr>
          <p:cNvSpPr>
            <a:spLocks noGrp="1"/>
          </p:cNvSpPr>
          <p:nvPr>
            <p:ph type="title"/>
          </p:nvPr>
        </p:nvSpPr>
        <p:spPr/>
        <p:txBody>
          <a:bodyPr>
            <a:noAutofit/>
          </a:bodyPr>
          <a:lstStyle/>
          <a:p>
            <a:r>
              <a:rPr lang="en-US" sz="6000" b="1" dirty="0">
                <a:solidFill>
                  <a:srgbClr val="0070C0"/>
                </a:solidFill>
              </a:rPr>
              <a:t>2015 IECC - C407</a:t>
            </a:r>
            <a:br>
              <a:rPr lang="en-US" sz="6000" b="1" dirty="0">
                <a:solidFill>
                  <a:srgbClr val="0070C0"/>
                </a:solidFill>
              </a:rPr>
            </a:br>
            <a:r>
              <a:rPr lang="en-US" sz="6000" b="1" dirty="0">
                <a:solidFill>
                  <a:srgbClr val="0070C0"/>
                </a:solidFill>
              </a:rPr>
              <a:t>Total Building Performance</a:t>
            </a:r>
            <a:endParaRPr lang="en-US" sz="6000" dirty="0">
              <a:solidFill>
                <a:srgbClr val="0070C0"/>
              </a:solidFill>
            </a:endParaRPr>
          </a:p>
        </p:txBody>
      </p:sp>
      <p:sp>
        <p:nvSpPr>
          <p:cNvPr id="3" name="Content Placeholder 2">
            <a:extLst>
              <a:ext uri="{FF2B5EF4-FFF2-40B4-BE49-F238E27FC236}">
                <a16:creationId xmlns:a16="http://schemas.microsoft.com/office/drawing/2014/main" id="{AFCA77F7-F0E7-4CE2-AB30-AACA300A69F1}"/>
              </a:ext>
            </a:extLst>
          </p:cNvPr>
          <p:cNvSpPr>
            <a:spLocks noGrp="1"/>
          </p:cNvSpPr>
          <p:nvPr>
            <p:ph idx="1"/>
          </p:nvPr>
        </p:nvSpPr>
        <p:spPr>
          <a:xfrm>
            <a:off x="672861" y="1737360"/>
            <a:ext cx="11110822" cy="4131733"/>
          </a:xfrm>
        </p:spPr>
        <p:txBody>
          <a:bodyPr>
            <a:noAutofit/>
          </a:bodyPr>
          <a:lstStyle/>
          <a:p>
            <a:r>
              <a:rPr lang="en-US" altLang="en-US" sz="3600" b="1" u="sng" dirty="0"/>
              <a:t>Compliance with C402.5 Air Leakage, C403.2 Provisions of Mechanical Systems, C404 Service Water Heating , and C405 Electric Power and Lighting</a:t>
            </a:r>
          </a:p>
          <a:p>
            <a:r>
              <a:rPr lang="en-US" altLang="en-US" sz="3600" b="1" u="sng" dirty="0"/>
              <a:t>Total building performance modeling (ASHRAE Std. 140 compliant) requires that the proposed building to have an annual energy cost less than or no higher than the standard reference design.</a:t>
            </a:r>
          </a:p>
          <a:p>
            <a:r>
              <a:rPr lang="en-US" altLang="en-US" sz="3600" b="1" u="sng" dirty="0"/>
              <a:t>Detailed compliance documentation is </a:t>
            </a:r>
            <a:r>
              <a:rPr lang="en-US" altLang="en-US" sz="3600" b="1" dirty="0"/>
              <a:t>required</a:t>
            </a:r>
            <a:endParaRPr lang="en-US" sz="3600" dirty="0"/>
          </a:p>
        </p:txBody>
      </p:sp>
    </p:spTree>
    <p:extLst>
      <p:ext uri="{BB962C8B-B14F-4D97-AF65-F5344CB8AC3E}">
        <p14:creationId xmlns:p14="http://schemas.microsoft.com/office/powerpoint/2010/main" val="40014591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2FEE9-E2DF-45E1-985C-F23B55C9A5C6}"/>
              </a:ext>
            </a:extLst>
          </p:cNvPr>
          <p:cNvSpPr>
            <a:spLocks noGrp="1"/>
          </p:cNvSpPr>
          <p:nvPr>
            <p:ph type="title"/>
          </p:nvPr>
        </p:nvSpPr>
        <p:spPr>
          <a:xfrm>
            <a:off x="586596" y="286604"/>
            <a:ext cx="11266097" cy="852084"/>
          </a:xfrm>
        </p:spPr>
        <p:txBody>
          <a:bodyPr/>
          <a:lstStyle/>
          <a:p>
            <a:r>
              <a:rPr lang="en-US" b="1" dirty="0">
                <a:solidFill>
                  <a:srgbClr val="002060"/>
                </a:solidFill>
              </a:rPr>
              <a:t>2015 IECC  </a:t>
            </a:r>
            <a:r>
              <a:rPr lang="en-US" b="1" dirty="0">
                <a:solidFill>
                  <a:srgbClr val="0070C0"/>
                </a:solidFill>
              </a:rPr>
              <a:t>Mechanical System Commissioning  </a:t>
            </a:r>
            <a:endParaRPr lang="en-US" dirty="0"/>
          </a:p>
        </p:txBody>
      </p:sp>
      <p:sp>
        <p:nvSpPr>
          <p:cNvPr id="3" name="Content Placeholder 2">
            <a:extLst>
              <a:ext uri="{FF2B5EF4-FFF2-40B4-BE49-F238E27FC236}">
                <a16:creationId xmlns:a16="http://schemas.microsoft.com/office/drawing/2014/main" id="{2DA90D8F-7A49-4EBF-8CAA-7350FB4A1F3F}"/>
              </a:ext>
            </a:extLst>
          </p:cNvPr>
          <p:cNvSpPr>
            <a:spLocks noGrp="1"/>
          </p:cNvSpPr>
          <p:nvPr>
            <p:ph idx="1"/>
          </p:nvPr>
        </p:nvSpPr>
        <p:spPr>
          <a:xfrm>
            <a:off x="707366" y="1138688"/>
            <a:ext cx="10886536" cy="5072331"/>
          </a:xfrm>
        </p:spPr>
        <p:txBody>
          <a:bodyPr/>
          <a:lstStyle/>
          <a:p>
            <a:r>
              <a:rPr lang="en-US" altLang="en-US" sz="4000" dirty="0"/>
              <a:t>Mechanical an Service Water Heating System Commissioning and Completion- </a:t>
            </a:r>
            <a:r>
              <a:rPr lang="en-US" altLang="en-US" sz="4000" dirty="0">
                <a:solidFill>
                  <a:srgbClr val="0070C0"/>
                </a:solidFill>
              </a:rPr>
              <a:t>Prior to final mechanical inspection, </a:t>
            </a:r>
            <a:r>
              <a:rPr lang="en-US" altLang="en-US" sz="4000" u="sng" dirty="0">
                <a:solidFill>
                  <a:srgbClr val="0070C0"/>
                </a:solidFill>
              </a:rPr>
              <a:t>registered design professional or approved agency</a:t>
            </a:r>
            <a:r>
              <a:rPr lang="en-US" altLang="en-US" sz="4000" dirty="0">
                <a:solidFill>
                  <a:srgbClr val="0070C0"/>
                </a:solidFill>
              </a:rPr>
              <a:t> shall provide evidence of mechanical system commissioning and completion</a:t>
            </a:r>
          </a:p>
          <a:p>
            <a:pPr lvl="1"/>
            <a:r>
              <a:rPr lang="en-US" altLang="en-US" sz="4000" dirty="0">
                <a:solidFill>
                  <a:srgbClr val="0070C0"/>
                </a:solidFill>
              </a:rPr>
              <a:t>System size limitations</a:t>
            </a:r>
          </a:p>
          <a:p>
            <a:pPr lvl="1"/>
            <a:r>
              <a:rPr lang="en-US" altLang="en-US" sz="4000" dirty="0">
                <a:solidFill>
                  <a:srgbClr val="0070C0"/>
                </a:solidFill>
              </a:rPr>
              <a:t>Excludes hotel room and apartments</a:t>
            </a:r>
          </a:p>
          <a:p>
            <a:endParaRPr lang="en-US" dirty="0"/>
          </a:p>
        </p:txBody>
      </p:sp>
    </p:spTree>
    <p:extLst>
      <p:ext uri="{BB962C8B-B14F-4D97-AF65-F5344CB8AC3E}">
        <p14:creationId xmlns:p14="http://schemas.microsoft.com/office/powerpoint/2010/main" val="26969990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DE734-875A-476E-8195-286A343B2955}"/>
              </a:ext>
            </a:extLst>
          </p:cNvPr>
          <p:cNvSpPr>
            <a:spLocks noGrp="1"/>
          </p:cNvSpPr>
          <p:nvPr>
            <p:ph type="title"/>
          </p:nvPr>
        </p:nvSpPr>
        <p:spPr>
          <a:xfrm>
            <a:off x="638355" y="286603"/>
            <a:ext cx="11093569" cy="869337"/>
          </a:xfrm>
        </p:spPr>
        <p:txBody>
          <a:bodyPr/>
          <a:lstStyle/>
          <a:p>
            <a:r>
              <a:rPr lang="en-US" b="1" dirty="0">
                <a:solidFill>
                  <a:srgbClr val="002060"/>
                </a:solidFill>
              </a:rPr>
              <a:t>2015 IECC  </a:t>
            </a:r>
            <a:r>
              <a:rPr lang="en-US" b="1" dirty="0">
                <a:solidFill>
                  <a:srgbClr val="0070C0"/>
                </a:solidFill>
              </a:rPr>
              <a:t>Mechanical System Commissioning </a:t>
            </a:r>
            <a:endParaRPr lang="en-US" dirty="0"/>
          </a:p>
        </p:txBody>
      </p:sp>
      <p:sp>
        <p:nvSpPr>
          <p:cNvPr id="3" name="Content Placeholder 2">
            <a:extLst>
              <a:ext uri="{FF2B5EF4-FFF2-40B4-BE49-F238E27FC236}">
                <a16:creationId xmlns:a16="http://schemas.microsoft.com/office/drawing/2014/main" id="{C21B225D-868E-4C1C-845E-0F7FE68BC9AC}"/>
              </a:ext>
            </a:extLst>
          </p:cNvPr>
          <p:cNvSpPr>
            <a:spLocks noGrp="1"/>
          </p:cNvSpPr>
          <p:nvPr>
            <p:ph idx="1"/>
          </p:nvPr>
        </p:nvSpPr>
        <p:spPr>
          <a:xfrm>
            <a:off x="741871" y="1155940"/>
            <a:ext cx="10886535" cy="4661396"/>
          </a:xfrm>
        </p:spPr>
        <p:txBody>
          <a:bodyPr>
            <a:normAutofit/>
          </a:bodyPr>
          <a:lstStyle/>
          <a:p>
            <a:pPr marL="0" indent="0">
              <a:buNone/>
            </a:pPr>
            <a:r>
              <a:rPr lang="en-US" altLang="en-US" sz="4000" b="1" dirty="0"/>
              <a:t>Commissioning Plan developed by </a:t>
            </a:r>
            <a:r>
              <a:rPr lang="en-US" altLang="en-US" sz="4000" b="1" u="sng" dirty="0">
                <a:solidFill>
                  <a:srgbClr val="0070C0"/>
                </a:solidFill>
              </a:rPr>
              <a:t>registered design professional or approved agency</a:t>
            </a:r>
          </a:p>
          <a:p>
            <a:pPr lvl="1"/>
            <a:r>
              <a:rPr lang="en-US" altLang="en-US" sz="4000" b="1" dirty="0"/>
              <a:t>Narrative of activities and personnel included</a:t>
            </a:r>
          </a:p>
          <a:p>
            <a:pPr lvl="1"/>
            <a:r>
              <a:rPr lang="en-US" altLang="en-US" sz="4000" b="1" dirty="0"/>
              <a:t>Listing of equipment and systems</a:t>
            </a:r>
          </a:p>
          <a:p>
            <a:pPr lvl="1"/>
            <a:r>
              <a:rPr lang="en-US" altLang="en-US" sz="4000" b="1" dirty="0"/>
              <a:t>Functions to be tested</a:t>
            </a:r>
          </a:p>
          <a:p>
            <a:pPr lvl="1"/>
            <a:r>
              <a:rPr lang="en-US" altLang="en-US" sz="4000" b="1" dirty="0"/>
              <a:t>Test conditions</a:t>
            </a:r>
          </a:p>
          <a:p>
            <a:pPr lvl="1"/>
            <a:r>
              <a:rPr lang="en-US" altLang="en-US" sz="4000" b="1" dirty="0"/>
              <a:t>Measurable criteria</a:t>
            </a:r>
            <a:endParaRPr lang="en-US" sz="4000" dirty="0"/>
          </a:p>
        </p:txBody>
      </p:sp>
    </p:spTree>
    <p:extLst>
      <p:ext uri="{BB962C8B-B14F-4D97-AF65-F5344CB8AC3E}">
        <p14:creationId xmlns:p14="http://schemas.microsoft.com/office/powerpoint/2010/main" val="1405390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11AE-2FF8-43BF-8CF3-1A787202A504}"/>
              </a:ext>
            </a:extLst>
          </p:cNvPr>
          <p:cNvSpPr>
            <a:spLocks noGrp="1"/>
          </p:cNvSpPr>
          <p:nvPr>
            <p:ph type="title"/>
          </p:nvPr>
        </p:nvSpPr>
        <p:spPr>
          <a:xfrm>
            <a:off x="690113" y="286604"/>
            <a:ext cx="11266098" cy="903842"/>
          </a:xfrm>
        </p:spPr>
        <p:txBody>
          <a:bodyPr/>
          <a:lstStyle/>
          <a:p>
            <a:r>
              <a:rPr lang="en-US" b="1" dirty="0">
                <a:solidFill>
                  <a:srgbClr val="002060"/>
                </a:solidFill>
              </a:rPr>
              <a:t>2015 IECC  </a:t>
            </a:r>
            <a:r>
              <a:rPr lang="en-US" b="1" dirty="0">
                <a:solidFill>
                  <a:srgbClr val="0070C0"/>
                </a:solidFill>
              </a:rPr>
              <a:t>Mechanical System Commissioning </a:t>
            </a:r>
            <a:endParaRPr lang="en-US" dirty="0"/>
          </a:p>
        </p:txBody>
      </p:sp>
      <p:sp>
        <p:nvSpPr>
          <p:cNvPr id="3" name="Content Placeholder 2">
            <a:extLst>
              <a:ext uri="{FF2B5EF4-FFF2-40B4-BE49-F238E27FC236}">
                <a16:creationId xmlns:a16="http://schemas.microsoft.com/office/drawing/2014/main" id="{40E4F998-9D12-4666-B9DA-AC94970A00B6}"/>
              </a:ext>
            </a:extLst>
          </p:cNvPr>
          <p:cNvSpPr>
            <a:spLocks noGrp="1"/>
          </p:cNvSpPr>
          <p:nvPr>
            <p:ph idx="1"/>
          </p:nvPr>
        </p:nvSpPr>
        <p:spPr>
          <a:xfrm>
            <a:off x="690113" y="1190445"/>
            <a:ext cx="10765766" cy="5227608"/>
          </a:xfrm>
        </p:spPr>
        <p:txBody>
          <a:bodyPr>
            <a:normAutofit/>
          </a:bodyPr>
          <a:lstStyle/>
          <a:p>
            <a:pPr lvl="1"/>
            <a:r>
              <a:rPr lang="en-US" altLang="en-US" sz="4000" b="1" dirty="0"/>
              <a:t>Functional Performance Testing – Equipment</a:t>
            </a:r>
          </a:p>
          <a:p>
            <a:pPr lvl="2"/>
            <a:r>
              <a:rPr lang="en-US" altLang="en-US" sz="4000" b="1" dirty="0"/>
              <a:t>Installation and operation</a:t>
            </a:r>
          </a:p>
          <a:p>
            <a:pPr lvl="2"/>
            <a:r>
              <a:rPr lang="en-US" altLang="en-US" sz="4000" b="1" dirty="0"/>
              <a:t>Sequence of operation</a:t>
            </a:r>
          </a:p>
          <a:p>
            <a:pPr lvl="2"/>
            <a:r>
              <a:rPr lang="en-US" altLang="en-US" sz="4000" b="1" dirty="0"/>
              <a:t>Maintenance serviceability</a:t>
            </a:r>
          </a:p>
          <a:p>
            <a:pPr lvl="1"/>
            <a:r>
              <a:rPr lang="en-US" altLang="en-US" sz="4000" b="1" dirty="0"/>
              <a:t>  Controls and Economizers</a:t>
            </a:r>
          </a:p>
          <a:p>
            <a:pPr lvl="2"/>
            <a:r>
              <a:rPr lang="en-US" altLang="en-US" sz="4000" b="1" dirty="0"/>
              <a:t>Calibrated </a:t>
            </a:r>
          </a:p>
          <a:p>
            <a:pPr lvl="2"/>
            <a:r>
              <a:rPr lang="en-US" altLang="en-US" sz="4000" b="1" dirty="0"/>
              <a:t>Adjusted</a:t>
            </a:r>
          </a:p>
          <a:p>
            <a:pPr lvl="2"/>
            <a:r>
              <a:rPr lang="en-US" altLang="en-US" sz="4000" b="1" dirty="0"/>
              <a:t>Operate to approved plans and specifications</a:t>
            </a:r>
          </a:p>
          <a:p>
            <a:endParaRPr lang="en-US" dirty="0"/>
          </a:p>
        </p:txBody>
      </p:sp>
    </p:spTree>
    <p:extLst>
      <p:ext uri="{BB962C8B-B14F-4D97-AF65-F5344CB8AC3E}">
        <p14:creationId xmlns:p14="http://schemas.microsoft.com/office/powerpoint/2010/main" val="2339412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0BA9F-4F14-4332-B2F8-F1A3E9E5E772}"/>
              </a:ext>
            </a:extLst>
          </p:cNvPr>
          <p:cNvSpPr>
            <a:spLocks noGrp="1"/>
          </p:cNvSpPr>
          <p:nvPr>
            <p:ph type="title"/>
          </p:nvPr>
        </p:nvSpPr>
        <p:spPr/>
        <p:txBody>
          <a:bodyPr>
            <a:normAutofit fontScale="90000"/>
          </a:bodyPr>
          <a:lstStyle/>
          <a:p>
            <a:r>
              <a:rPr lang="en-US" sz="6600" b="1" u="sng" dirty="0">
                <a:solidFill>
                  <a:srgbClr val="0070C0"/>
                </a:solidFill>
              </a:rPr>
              <a:t>Building Code – IBC 2015</a:t>
            </a:r>
            <a:br>
              <a:rPr lang="en-US" dirty="0"/>
            </a:br>
            <a:endParaRPr lang="en-US" dirty="0"/>
          </a:p>
        </p:txBody>
      </p:sp>
      <p:sp>
        <p:nvSpPr>
          <p:cNvPr id="3" name="Content Placeholder 2">
            <a:extLst>
              <a:ext uri="{FF2B5EF4-FFF2-40B4-BE49-F238E27FC236}">
                <a16:creationId xmlns:a16="http://schemas.microsoft.com/office/drawing/2014/main" id="{19205194-D9B5-4397-9E9A-4A348B28428B}"/>
              </a:ext>
            </a:extLst>
          </p:cNvPr>
          <p:cNvSpPr>
            <a:spLocks noGrp="1"/>
          </p:cNvSpPr>
          <p:nvPr>
            <p:ph idx="1"/>
          </p:nvPr>
        </p:nvSpPr>
        <p:spPr>
          <a:xfrm>
            <a:off x="603849" y="1242204"/>
            <a:ext cx="11248845" cy="5141343"/>
          </a:xfrm>
        </p:spPr>
        <p:txBody>
          <a:bodyPr>
            <a:normAutofit fontScale="92500" lnSpcReduction="10000"/>
          </a:bodyPr>
          <a:lstStyle/>
          <a:p>
            <a:r>
              <a:rPr lang="en-US" sz="3600" dirty="0"/>
              <a:t>International Building Code - 2015  includes Special Inspector Requirements ‘to verify proper commissioning of Smoke Control Systems’ in Section 909.3. </a:t>
            </a:r>
          </a:p>
          <a:p>
            <a:r>
              <a:rPr lang="en-US" sz="3600" dirty="0"/>
              <a:t>	Commissioning shall be by accepted engineering practice  	and published standards.</a:t>
            </a:r>
          </a:p>
          <a:p>
            <a:r>
              <a:rPr lang="en-US" sz="3600" dirty="0"/>
              <a:t>	1703 Approved agency qualifications include:  	independence, adequate calibrated equipment, experienced 	personnel</a:t>
            </a:r>
          </a:p>
          <a:p>
            <a:r>
              <a:rPr lang="en-US" sz="3600" dirty="0"/>
              <a:t>	No ASHRAE Standards are referenced</a:t>
            </a:r>
          </a:p>
          <a:p>
            <a:r>
              <a:rPr lang="en-US" sz="3600" u="sng" dirty="0"/>
              <a:t>IBC-2018</a:t>
            </a:r>
            <a:r>
              <a:rPr lang="en-US" sz="3600" dirty="0"/>
              <a:t> = No changes to Commissioning requirements</a:t>
            </a:r>
          </a:p>
          <a:p>
            <a:endParaRPr lang="en-US" dirty="0"/>
          </a:p>
        </p:txBody>
      </p:sp>
    </p:spTree>
    <p:extLst>
      <p:ext uri="{BB962C8B-B14F-4D97-AF65-F5344CB8AC3E}">
        <p14:creationId xmlns:p14="http://schemas.microsoft.com/office/powerpoint/2010/main" val="12140709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18731-8829-47CE-9E90-036CE3EB0DE2}"/>
              </a:ext>
            </a:extLst>
          </p:cNvPr>
          <p:cNvSpPr>
            <a:spLocks noGrp="1"/>
          </p:cNvSpPr>
          <p:nvPr>
            <p:ph type="title"/>
          </p:nvPr>
        </p:nvSpPr>
        <p:spPr>
          <a:xfrm>
            <a:off x="621102" y="286603"/>
            <a:ext cx="11059064" cy="886589"/>
          </a:xfrm>
        </p:spPr>
        <p:txBody>
          <a:bodyPr/>
          <a:lstStyle/>
          <a:p>
            <a:r>
              <a:rPr lang="en-US" b="1" dirty="0">
                <a:solidFill>
                  <a:srgbClr val="002060"/>
                </a:solidFill>
              </a:rPr>
              <a:t>2015 IECC  </a:t>
            </a:r>
            <a:r>
              <a:rPr lang="en-US" b="1" dirty="0">
                <a:solidFill>
                  <a:srgbClr val="0070C0"/>
                </a:solidFill>
              </a:rPr>
              <a:t>Mechanical System Commissioning </a:t>
            </a:r>
            <a:endParaRPr lang="en-US" dirty="0"/>
          </a:p>
        </p:txBody>
      </p:sp>
      <p:sp>
        <p:nvSpPr>
          <p:cNvPr id="3" name="Content Placeholder 2">
            <a:extLst>
              <a:ext uri="{FF2B5EF4-FFF2-40B4-BE49-F238E27FC236}">
                <a16:creationId xmlns:a16="http://schemas.microsoft.com/office/drawing/2014/main" id="{5FE7A291-C34A-4963-A469-93AFDE5909AD}"/>
              </a:ext>
            </a:extLst>
          </p:cNvPr>
          <p:cNvSpPr>
            <a:spLocks noGrp="1"/>
          </p:cNvSpPr>
          <p:nvPr>
            <p:ph idx="1"/>
          </p:nvPr>
        </p:nvSpPr>
        <p:spPr>
          <a:xfrm>
            <a:off x="621102" y="1173192"/>
            <a:ext cx="11059064" cy="4695902"/>
          </a:xfrm>
        </p:spPr>
        <p:txBody>
          <a:bodyPr/>
          <a:lstStyle/>
          <a:p>
            <a:pPr>
              <a:defRPr/>
            </a:pPr>
            <a:r>
              <a:rPr lang="en-US" sz="4400" b="1" dirty="0"/>
              <a:t>Preliminary Commissioning Report (by </a:t>
            </a:r>
            <a:r>
              <a:rPr lang="en-US" sz="4400" b="1" u="sng" dirty="0"/>
              <a:t>Design Professional or Approved Agency</a:t>
            </a:r>
            <a:r>
              <a:rPr lang="en-US" sz="4400" b="1" dirty="0"/>
              <a:t>) with deficiencies, deferred testing and conditions required.</a:t>
            </a:r>
          </a:p>
          <a:p>
            <a:pPr marL="742950" lvl="2" indent="-342900">
              <a:buClr>
                <a:schemeClr val="hlink"/>
              </a:buClr>
              <a:defRPr/>
            </a:pPr>
            <a:r>
              <a:rPr lang="en-US" sz="4400" b="1" u="sng" dirty="0">
                <a:solidFill>
                  <a:srgbClr val="0070C0"/>
                </a:solidFill>
              </a:rPr>
              <a:t>Owner shall certify receipt of the preliminary report prior to final inspection  </a:t>
            </a:r>
          </a:p>
          <a:p>
            <a:pPr marL="742950" lvl="2" indent="-342900">
              <a:buClr>
                <a:schemeClr val="hlink"/>
              </a:buClr>
              <a:defRPr/>
            </a:pPr>
            <a:r>
              <a:rPr lang="en-US" sz="4400" b="1" u="sng" dirty="0">
                <a:solidFill>
                  <a:srgbClr val="0070C0"/>
                </a:solidFill>
              </a:rPr>
              <a:t>Code official can request a copy</a:t>
            </a:r>
          </a:p>
          <a:p>
            <a:endParaRPr lang="en-US" dirty="0"/>
          </a:p>
        </p:txBody>
      </p:sp>
    </p:spTree>
    <p:extLst>
      <p:ext uri="{BB962C8B-B14F-4D97-AF65-F5344CB8AC3E}">
        <p14:creationId xmlns:p14="http://schemas.microsoft.com/office/powerpoint/2010/main" val="2202152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00E5E-CBB6-4AB8-857E-FB5B7900381C}"/>
              </a:ext>
            </a:extLst>
          </p:cNvPr>
          <p:cNvSpPr>
            <a:spLocks noGrp="1"/>
          </p:cNvSpPr>
          <p:nvPr>
            <p:ph type="title"/>
          </p:nvPr>
        </p:nvSpPr>
        <p:spPr>
          <a:xfrm>
            <a:off x="534838" y="286604"/>
            <a:ext cx="11179834" cy="817578"/>
          </a:xfrm>
        </p:spPr>
        <p:txBody>
          <a:bodyPr/>
          <a:lstStyle/>
          <a:p>
            <a:r>
              <a:rPr lang="en-US" b="1" dirty="0">
                <a:solidFill>
                  <a:srgbClr val="002060"/>
                </a:solidFill>
              </a:rPr>
              <a:t>2015 IECC  </a:t>
            </a:r>
            <a:r>
              <a:rPr lang="en-US" b="1" dirty="0">
                <a:solidFill>
                  <a:srgbClr val="0070C0"/>
                </a:solidFill>
              </a:rPr>
              <a:t>Mechanical System Commissioning </a:t>
            </a:r>
            <a:endParaRPr lang="en-US" dirty="0"/>
          </a:p>
        </p:txBody>
      </p:sp>
      <p:sp>
        <p:nvSpPr>
          <p:cNvPr id="3" name="Content Placeholder 2">
            <a:extLst>
              <a:ext uri="{FF2B5EF4-FFF2-40B4-BE49-F238E27FC236}">
                <a16:creationId xmlns:a16="http://schemas.microsoft.com/office/drawing/2014/main" id="{05CDA828-844A-46AD-8213-302933E94C37}"/>
              </a:ext>
            </a:extLst>
          </p:cNvPr>
          <p:cNvSpPr>
            <a:spLocks noGrp="1"/>
          </p:cNvSpPr>
          <p:nvPr>
            <p:ph idx="1"/>
          </p:nvPr>
        </p:nvSpPr>
        <p:spPr>
          <a:xfrm>
            <a:off x="741873" y="1276709"/>
            <a:ext cx="10972800" cy="4830793"/>
          </a:xfrm>
        </p:spPr>
        <p:txBody>
          <a:bodyPr>
            <a:normAutofit lnSpcReduction="10000"/>
          </a:bodyPr>
          <a:lstStyle/>
          <a:p>
            <a:r>
              <a:rPr lang="en-US" altLang="en-US" sz="4000" b="1" dirty="0"/>
              <a:t>Construction documents shall require documentation – Within 90 days of Certificate of Occupancy be delivered to owner:</a:t>
            </a:r>
          </a:p>
          <a:p>
            <a:pPr lvl="1"/>
            <a:r>
              <a:rPr lang="en-US" altLang="en-US" sz="4000" b="1" dirty="0"/>
              <a:t>Record Drawings with performance data</a:t>
            </a:r>
          </a:p>
          <a:p>
            <a:pPr lvl="1"/>
            <a:r>
              <a:rPr lang="en-US" altLang="en-US" sz="4000" b="1" dirty="0"/>
              <a:t>Systems Manual with submittals, O&amp;M manuals, control system data with sequence of operation, service and maintenance data and schedules</a:t>
            </a:r>
          </a:p>
          <a:p>
            <a:pPr lvl="1"/>
            <a:r>
              <a:rPr lang="en-US" altLang="en-US" sz="4000" b="1" dirty="0"/>
              <a:t>Systems Balancing Report</a:t>
            </a:r>
          </a:p>
          <a:p>
            <a:pPr lvl="1"/>
            <a:r>
              <a:rPr lang="en-US" altLang="en-US" sz="4000" b="1" dirty="0"/>
              <a:t>Final Commissioning Report with testing results</a:t>
            </a:r>
          </a:p>
          <a:p>
            <a:endParaRPr lang="en-US" dirty="0"/>
          </a:p>
        </p:txBody>
      </p:sp>
    </p:spTree>
    <p:extLst>
      <p:ext uri="{BB962C8B-B14F-4D97-AF65-F5344CB8AC3E}">
        <p14:creationId xmlns:p14="http://schemas.microsoft.com/office/powerpoint/2010/main" val="31691057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29A2C-7E25-4418-AFEA-FC8527159A92}"/>
              </a:ext>
            </a:extLst>
          </p:cNvPr>
          <p:cNvSpPr>
            <a:spLocks noGrp="1"/>
          </p:cNvSpPr>
          <p:nvPr>
            <p:ph type="title"/>
          </p:nvPr>
        </p:nvSpPr>
        <p:spPr>
          <a:xfrm>
            <a:off x="1097280" y="0"/>
            <a:ext cx="10582886" cy="1483743"/>
          </a:xfrm>
        </p:spPr>
        <p:txBody>
          <a:bodyPr>
            <a:normAutofit/>
          </a:bodyPr>
          <a:lstStyle/>
          <a:p>
            <a:r>
              <a:rPr lang="en-US" b="1" dirty="0"/>
              <a:t>2015 IECC Commercial</a:t>
            </a:r>
            <a:br>
              <a:rPr lang="en-US" b="1" dirty="0"/>
            </a:br>
            <a:r>
              <a:rPr lang="en-US" b="1" dirty="0">
                <a:solidFill>
                  <a:srgbClr val="FF0000"/>
                </a:solidFill>
              </a:rPr>
              <a:t>Lighting Commissioning-C408.3</a:t>
            </a:r>
            <a:endParaRPr lang="en-US" dirty="0"/>
          </a:p>
        </p:txBody>
      </p:sp>
      <p:sp>
        <p:nvSpPr>
          <p:cNvPr id="3" name="Content Placeholder 2">
            <a:extLst>
              <a:ext uri="{FF2B5EF4-FFF2-40B4-BE49-F238E27FC236}">
                <a16:creationId xmlns:a16="http://schemas.microsoft.com/office/drawing/2014/main" id="{5786D71A-155D-4AC7-8DE2-937E40E0F6C8}"/>
              </a:ext>
            </a:extLst>
          </p:cNvPr>
          <p:cNvSpPr>
            <a:spLocks noGrp="1"/>
          </p:cNvSpPr>
          <p:nvPr>
            <p:ph idx="1"/>
          </p:nvPr>
        </p:nvSpPr>
        <p:spPr>
          <a:xfrm>
            <a:off x="672860" y="1656272"/>
            <a:ext cx="10748513" cy="4572000"/>
          </a:xfrm>
        </p:spPr>
        <p:txBody>
          <a:bodyPr>
            <a:normAutofit/>
          </a:bodyPr>
          <a:lstStyle/>
          <a:p>
            <a:pPr>
              <a:defRPr/>
            </a:pPr>
            <a:r>
              <a:rPr lang="en-US" sz="3200" b="1" dirty="0"/>
              <a:t>Lighting system functional testing- </a:t>
            </a:r>
            <a:r>
              <a:rPr lang="en-US" sz="3200" b="1" dirty="0">
                <a:solidFill>
                  <a:srgbClr val="0070C0"/>
                </a:solidFill>
              </a:rPr>
              <a:t>Prior to final  inspection, </a:t>
            </a:r>
            <a:r>
              <a:rPr lang="en-US" sz="3200" b="1" u="sng" dirty="0">
                <a:solidFill>
                  <a:srgbClr val="0070C0"/>
                </a:solidFill>
              </a:rPr>
              <a:t>registered design professional  </a:t>
            </a:r>
            <a:r>
              <a:rPr lang="en-US" sz="3200" b="1" dirty="0">
                <a:solidFill>
                  <a:srgbClr val="0070C0"/>
                </a:solidFill>
              </a:rPr>
              <a:t>shall provide evidence of lighting control system testing  including hardware and software programming and adjustment.</a:t>
            </a:r>
          </a:p>
          <a:p>
            <a:pPr lvl="1">
              <a:defRPr/>
            </a:pPr>
            <a:r>
              <a:rPr lang="en-US" sz="3200" b="1" dirty="0">
                <a:solidFill>
                  <a:srgbClr val="0070C0"/>
                </a:solidFill>
              </a:rPr>
              <a:t>Occupant sensor controls</a:t>
            </a:r>
          </a:p>
          <a:p>
            <a:pPr lvl="1">
              <a:defRPr/>
            </a:pPr>
            <a:r>
              <a:rPr lang="en-US" sz="3200" b="1" dirty="0">
                <a:solidFill>
                  <a:srgbClr val="0070C0"/>
                </a:solidFill>
              </a:rPr>
              <a:t>Time switch controls</a:t>
            </a:r>
          </a:p>
          <a:p>
            <a:pPr lvl="1">
              <a:defRPr/>
            </a:pPr>
            <a:r>
              <a:rPr lang="en-US" sz="3200" b="1" dirty="0">
                <a:solidFill>
                  <a:srgbClr val="0070C0"/>
                </a:solidFill>
              </a:rPr>
              <a:t>Daylight responsive controls</a:t>
            </a:r>
          </a:p>
          <a:p>
            <a:pPr>
              <a:defRPr/>
            </a:pPr>
            <a:r>
              <a:rPr lang="en-US" sz="3200" b="1" dirty="0">
                <a:solidFill>
                  <a:srgbClr val="0070C0"/>
                </a:solidFill>
              </a:rPr>
              <a:t>Construction documents shall require a final report to owner within 90 days of CO.</a:t>
            </a:r>
          </a:p>
        </p:txBody>
      </p:sp>
    </p:spTree>
    <p:extLst>
      <p:ext uri="{BB962C8B-B14F-4D97-AF65-F5344CB8AC3E}">
        <p14:creationId xmlns:p14="http://schemas.microsoft.com/office/powerpoint/2010/main" val="397820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54DB0-8C2E-4F42-BB69-0AD37D2DEB93}"/>
              </a:ext>
            </a:extLst>
          </p:cNvPr>
          <p:cNvSpPr>
            <a:spLocks noGrp="1"/>
          </p:cNvSpPr>
          <p:nvPr>
            <p:ph type="title"/>
          </p:nvPr>
        </p:nvSpPr>
        <p:spPr>
          <a:xfrm>
            <a:off x="1097280" y="286604"/>
            <a:ext cx="10058400" cy="817578"/>
          </a:xfrm>
        </p:spPr>
        <p:txBody>
          <a:bodyPr>
            <a:noAutofit/>
          </a:bodyPr>
          <a:lstStyle/>
          <a:p>
            <a:r>
              <a:rPr lang="en-US" sz="6000" b="1" dirty="0">
                <a:solidFill>
                  <a:srgbClr val="FF0000"/>
                </a:solidFill>
              </a:rPr>
              <a:t>2015 IECC - Existing Buildings</a:t>
            </a:r>
            <a:endParaRPr lang="en-US" sz="6000" dirty="0"/>
          </a:p>
        </p:txBody>
      </p:sp>
      <p:sp>
        <p:nvSpPr>
          <p:cNvPr id="3" name="Content Placeholder 2">
            <a:extLst>
              <a:ext uri="{FF2B5EF4-FFF2-40B4-BE49-F238E27FC236}">
                <a16:creationId xmlns:a16="http://schemas.microsoft.com/office/drawing/2014/main" id="{A5F4DABD-A8FB-499F-B3B2-8BF489AC4ED9}"/>
              </a:ext>
            </a:extLst>
          </p:cNvPr>
          <p:cNvSpPr>
            <a:spLocks noGrp="1"/>
          </p:cNvSpPr>
          <p:nvPr>
            <p:ph idx="1"/>
          </p:nvPr>
        </p:nvSpPr>
        <p:spPr>
          <a:xfrm>
            <a:off x="1097280" y="1104182"/>
            <a:ext cx="10496622" cy="4764912"/>
          </a:xfrm>
        </p:spPr>
        <p:txBody>
          <a:bodyPr/>
          <a:lstStyle/>
          <a:p>
            <a:r>
              <a:rPr lang="en-US" altLang="en-US" sz="4000" b="1" dirty="0"/>
              <a:t>C502 </a:t>
            </a:r>
            <a:r>
              <a:rPr lang="en-US" altLang="en-US" sz="4000" b="1" u="sng" dirty="0"/>
              <a:t>Additions</a:t>
            </a:r>
            <a:r>
              <a:rPr lang="en-US" altLang="en-US" sz="4000" b="1" dirty="0"/>
              <a:t> shall comply with new construction requirements</a:t>
            </a:r>
          </a:p>
          <a:p>
            <a:r>
              <a:rPr lang="en-US" altLang="en-US" sz="4000" b="1" dirty="0"/>
              <a:t>C503 </a:t>
            </a:r>
            <a:r>
              <a:rPr lang="en-US" altLang="en-US" sz="4000" b="1" u="sng" dirty="0"/>
              <a:t>Alterations</a:t>
            </a:r>
            <a:r>
              <a:rPr lang="en-US" altLang="en-US" sz="4000" b="1" dirty="0"/>
              <a:t> shall comply with new construction requirements with some variations</a:t>
            </a:r>
          </a:p>
          <a:p>
            <a:r>
              <a:rPr lang="en-US" altLang="en-US" sz="4000" b="1" dirty="0"/>
              <a:t>C504 </a:t>
            </a:r>
            <a:r>
              <a:rPr lang="en-US" altLang="en-US" sz="4000" b="1" u="sng" dirty="0"/>
              <a:t>Repairs</a:t>
            </a:r>
            <a:r>
              <a:rPr lang="en-US" altLang="en-US" sz="4000" b="1" dirty="0"/>
              <a:t> not normally required to comply.</a:t>
            </a:r>
          </a:p>
          <a:p>
            <a:r>
              <a:rPr lang="en-US" altLang="en-US" sz="4000" b="1" dirty="0"/>
              <a:t>C505 </a:t>
            </a:r>
            <a:r>
              <a:rPr lang="en-US" altLang="en-US" sz="4000" b="1" u="sng" dirty="0"/>
              <a:t>Change in Occupancy </a:t>
            </a:r>
            <a:r>
              <a:rPr lang="en-US" altLang="en-US" sz="4000" b="1" dirty="0"/>
              <a:t>requires IECC compliance if energy use is increased</a:t>
            </a:r>
          </a:p>
          <a:p>
            <a:endParaRPr lang="en-US" dirty="0"/>
          </a:p>
        </p:txBody>
      </p:sp>
    </p:spTree>
    <p:extLst>
      <p:ext uri="{BB962C8B-B14F-4D97-AF65-F5344CB8AC3E}">
        <p14:creationId xmlns:p14="http://schemas.microsoft.com/office/powerpoint/2010/main" val="39965502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26B04-A396-4EC4-BF75-EF286B16122C}"/>
              </a:ext>
            </a:extLst>
          </p:cNvPr>
          <p:cNvSpPr>
            <a:spLocks noGrp="1"/>
          </p:cNvSpPr>
          <p:nvPr>
            <p:ph type="title"/>
          </p:nvPr>
        </p:nvSpPr>
        <p:spPr>
          <a:xfrm>
            <a:off x="396815" y="286603"/>
            <a:ext cx="11645660" cy="800325"/>
          </a:xfrm>
        </p:spPr>
        <p:txBody>
          <a:bodyPr/>
          <a:lstStyle/>
          <a:p>
            <a:r>
              <a:rPr lang="en-US" b="1" dirty="0">
                <a:solidFill>
                  <a:srgbClr val="0070C0"/>
                </a:solidFill>
              </a:rPr>
              <a:t>International Energy Conservation Code </a:t>
            </a:r>
            <a:r>
              <a:rPr lang="en-US" dirty="0">
                <a:solidFill>
                  <a:srgbClr val="0070C0"/>
                </a:solidFill>
              </a:rPr>
              <a:t>– </a:t>
            </a:r>
            <a:r>
              <a:rPr lang="en-US" u="sng" dirty="0">
                <a:solidFill>
                  <a:srgbClr val="FF0000"/>
                </a:solidFill>
              </a:rPr>
              <a:t>2018 </a:t>
            </a:r>
            <a:endParaRPr lang="en-US" dirty="0"/>
          </a:p>
        </p:txBody>
      </p:sp>
      <p:sp>
        <p:nvSpPr>
          <p:cNvPr id="3" name="Content Placeholder 2">
            <a:extLst>
              <a:ext uri="{FF2B5EF4-FFF2-40B4-BE49-F238E27FC236}">
                <a16:creationId xmlns:a16="http://schemas.microsoft.com/office/drawing/2014/main" id="{744FD558-943F-40A7-9886-1EE4C560E27A}"/>
              </a:ext>
            </a:extLst>
          </p:cNvPr>
          <p:cNvSpPr>
            <a:spLocks noGrp="1"/>
          </p:cNvSpPr>
          <p:nvPr>
            <p:ph idx="1"/>
          </p:nvPr>
        </p:nvSpPr>
        <p:spPr>
          <a:xfrm>
            <a:off x="396815" y="1293962"/>
            <a:ext cx="11421373" cy="5227608"/>
          </a:xfrm>
        </p:spPr>
        <p:txBody>
          <a:bodyPr>
            <a:normAutofit/>
          </a:bodyPr>
          <a:lstStyle/>
          <a:p>
            <a:r>
              <a:rPr lang="en-US" sz="3200" b="1" dirty="0"/>
              <a:t>C408.1.1 Building Operations and Maintenance Information - Replaces C408.2.5.2</a:t>
            </a:r>
          </a:p>
          <a:p>
            <a:pPr indent="0">
              <a:buNone/>
            </a:pPr>
            <a:r>
              <a:rPr lang="en-US" sz="3200" b="1" dirty="0"/>
              <a:t>  - includes O&amp;M information requirements</a:t>
            </a:r>
          </a:p>
          <a:p>
            <a:pPr indent="0">
              <a:buNone/>
            </a:pPr>
            <a:r>
              <a:rPr lang="en-US" sz="3200" b="1" dirty="0"/>
              <a:t>  - adds equipment label with maintenance requirements and 	reference to O&amp;M Manual</a:t>
            </a:r>
          </a:p>
          <a:p>
            <a:r>
              <a:rPr lang="en-US" sz="3200" b="1" dirty="0"/>
              <a:t>C408.2.4 Preliminary Cx Report</a:t>
            </a:r>
          </a:p>
          <a:p>
            <a:pPr lvl="1">
              <a:lnSpc>
                <a:spcPct val="100000"/>
              </a:lnSpc>
              <a:buFontTx/>
              <a:buChar char="-"/>
            </a:pPr>
            <a:r>
              <a:rPr lang="en-US" sz="3200" b="1" dirty="0"/>
              <a:t>adds figure 408.2.4 = checklist for Cx and approval form for owner signature</a:t>
            </a:r>
          </a:p>
          <a:p>
            <a:pPr lvl="1">
              <a:lnSpc>
                <a:spcPct val="100000"/>
              </a:lnSpc>
              <a:buFontTx/>
              <a:buChar char="-"/>
            </a:pPr>
            <a:r>
              <a:rPr lang="en-US" sz="3200" b="1" dirty="0"/>
              <a:t>Adds FPT procedures, measurable criteria and results </a:t>
            </a:r>
          </a:p>
          <a:p>
            <a:endParaRPr lang="en-US" dirty="0"/>
          </a:p>
        </p:txBody>
      </p:sp>
    </p:spTree>
    <p:extLst>
      <p:ext uri="{BB962C8B-B14F-4D97-AF65-F5344CB8AC3E}">
        <p14:creationId xmlns:p14="http://schemas.microsoft.com/office/powerpoint/2010/main" val="16539213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03A5E-7CFB-47EA-AFD9-E012F51A0760}"/>
              </a:ext>
            </a:extLst>
          </p:cNvPr>
          <p:cNvSpPr>
            <a:spLocks noGrp="1"/>
          </p:cNvSpPr>
          <p:nvPr>
            <p:ph type="title"/>
          </p:nvPr>
        </p:nvSpPr>
        <p:spPr>
          <a:xfrm>
            <a:off x="396815" y="286603"/>
            <a:ext cx="11611155" cy="834831"/>
          </a:xfrm>
        </p:spPr>
        <p:txBody>
          <a:bodyPr/>
          <a:lstStyle/>
          <a:p>
            <a:r>
              <a:rPr lang="en-US" b="1" dirty="0">
                <a:solidFill>
                  <a:srgbClr val="0070C0"/>
                </a:solidFill>
              </a:rPr>
              <a:t>International Energy Conservation Code </a:t>
            </a:r>
            <a:r>
              <a:rPr lang="en-US" dirty="0">
                <a:solidFill>
                  <a:srgbClr val="0070C0"/>
                </a:solidFill>
              </a:rPr>
              <a:t>– </a:t>
            </a:r>
            <a:r>
              <a:rPr lang="en-US" u="sng" dirty="0">
                <a:solidFill>
                  <a:srgbClr val="FF0000"/>
                </a:solidFill>
              </a:rPr>
              <a:t>2018 </a:t>
            </a:r>
            <a:endParaRPr lang="en-US" dirty="0"/>
          </a:p>
        </p:txBody>
      </p:sp>
      <p:sp>
        <p:nvSpPr>
          <p:cNvPr id="3" name="Content Placeholder 2">
            <a:extLst>
              <a:ext uri="{FF2B5EF4-FFF2-40B4-BE49-F238E27FC236}">
                <a16:creationId xmlns:a16="http://schemas.microsoft.com/office/drawing/2014/main" id="{F9566944-F8E3-4143-8DAB-CACE9E08991E}"/>
              </a:ext>
            </a:extLst>
          </p:cNvPr>
          <p:cNvSpPr>
            <a:spLocks noGrp="1"/>
          </p:cNvSpPr>
          <p:nvPr>
            <p:ph idx="1"/>
          </p:nvPr>
        </p:nvSpPr>
        <p:spPr>
          <a:xfrm>
            <a:off x="1005839" y="1673525"/>
            <a:ext cx="10393105" cy="4968814"/>
          </a:xfrm>
        </p:spPr>
        <p:txBody>
          <a:bodyPr/>
          <a:lstStyle/>
          <a:p>
            <a:r>
              <a:rPr lang="en-US" sz="3600" b="1" dirty="0"/>
              <a:t>C408.2.4.1 Acceptance of Report</a:t>
            </a:r>
          </a:p>
          <a:p>
            <a:pPr lvl="1"/>
            <a:r>
              <a:rPr lang="en-US" sz="3600" b="1" dirty="0"/>
              <a:t>Adds report provided to AHJ</a:t>
            </a:r>
          </a:p>
          <a:p>
            <a:r>
              <a:rPr lang="en-US" sz="3600" b="1" dirty="0"/>
              <a:t>C408.3.2 Documentation Requirements (Lighting)</a:t>
            </a:r>
          </a:p>
          <a:p>
            <a:pPr lvl="1"/>
            <a:r>
              <a:rPr lang="en-US" sz="3600" b="1" dirty="0"/>
              <a:t>Adds requirements to drawings including the location and catalog number for all equipment</a:t>
            </a:r>
          </a:p>
          <a:p>
            <a:pPr lvl="1"/>
            <a:r>
              <a:rPr lang="en-US" sz="3600" b="1" dirty="0"/>
              <a:t>Adds O&amp;M manuals for lighting</a:t>
            </a:r>
          </a:p>
          <a:p>
            <a:pPr lvl="1"/>
            <a:r>
              <a:rPr lang="en-US" sz="3600" b="1" dirty="0"/>
              <a:t>Adds testing results and disposition of deficiencies for lighting</a:t>
            </a:r>
          </a:p>
          <a:p>
            <a:endParaRPr lang="en-US" dirty="0"/>
          </a:p>
        </p:txBody>
      </p:sp>
    </p:spTree>
    <p:extLst>
      <p:ext uri="{BB962C8B-B14F-4D97-AF65-F5344CB8AC3E}">
        <p14:creationId xmlns:p14="http://schemas.microsoft.com/office/powerpoint/2010/main" val="19503748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CF05D-CD84-4816-B44C-FFE8CD1DB964}"/>
              </a:ext>
            </a:extLst>
          </p:cNvPr>
          <p:cNvSpPr>
            <a:spLocks noGrp="1"/>
          </p:cNvSpPr>
          <p:nvPr>
            <p:ph type="title"/>
          </p:nvPr>
        </p:nvSpPr>
        <p:spPr>
          <a:xfrm>
            <a:off x="1097280" y="286603"/>
            <a:ext cx="10058400" cy="1041865"/>
          </a:xfrm>
        </p:spPr>
        <p:txBody>
          <a:bodyPr>
            <a:normAutofit fontScale="90000"/>
          </a:bodyPr>
          <a:lstStyle/>
          <a:p>
            <a:r>
              <a:rPr lang="en-US" sz="8000" b="1" dirty="0">
                <a:solidFill>
                  <a:srgbClr val="0070C0"/>
                </a:solidFill>
              </a:rPr>
              <a:t>Why Simulation</a:t>
            </a:r>
          </a:p>
        </p:txBody>
      </p:sp>
      <p:sp>
        <p:nvSpPr>
          <p:cNvPr id="3" name="Content Placeholder 2">
            <a:extLst>
              <a:ext uri="{FF2B5EF4-FFF2-40B4-BE49-F238E27FC236}">
                <a16:creationId xmlns:a16="http://schemas.microsoft.com/office/drawing/2014/main" id="{5A9B607E-648A-497F-91A5-DB47A0D5F490}"/>
              </a:ext>
            </a:extLst>
          </p:cNvPr>
          <p:cNvSpPr>
            <a:spLocks noGrp="1"/>
          </p:cNvSpPr>
          <p:nvPr>
            <p:ph idx="1"/>
          </p:nvPr>
        </p:nvSpPr>
        <p:spPr>
          <a:xfrm>
            <a:off x="707366" y="1155940"/>
            <a:ext cx="10448314" cy="4695902"/>
          </a:xfrm>
        </p:spPr>
        <p:txBody>
          <a:bodyPr/>
          <a:lstStyle/>
          <a:p>
            <a:pPr lvl="1"/>
            <a:r>
              <a:rPr lang="en-US" sz="4800" b="1" dirty="0"/>
              <a:t>Methodology to Predict the    Performance of Buildings</a:t>
            </a:r>
          </a:p>
          <a:p>
            <a:pPr lvl="1"/>
            <a:r>
              <a:rPr lang="en-US" sz="4800" b="1" dirty="0"/>
              <a:t>Being Required by Codes</a:t>
            </a:r>
          </a:p>
          <a:p>
            <a:pPr lvl="1"/>
            <a:r>
              <a:rPr lang="en-US" sz="4800" b="1" dirty="0"/>
              <a:t>Required by Green Building Programs</a:t>
            </a:r>
          </a:p>
          <a:p>
            <a:pPr lvl="1"/>
            <a:r>
              <a:rPr lang="en-US" sz="4800" b="1" dirty="0"/>
              <a:t>Included in Integrated Design Processes</a:t>
            </a:r>
          </a:p>
          <a:p>
            <a:pPr lvl="1"/>
            <a:r>
              <a:rPr lang="en-US" sz="4800" b="1" dirty="0"/>
              <a:t>Included in Design Standards</a:t>
            </a:r>
          </a:p>
          <a:p>
            <a:endParaRPr lang="en-US" dirty="0"/>
          </a:p>
        </p:txBody>
      </p:sp>
    </p:spTree>
    <p:extLst>
      <p:ext uri="{BB962C8B-B14F-4D97-AF65-F5344CB8AC3E}">
        <p14:creationId xmlns:p14="http://schemas.microsoft.com/office/powerpoint/2010/main" val="29613376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43F6D-AFE1-46B2-811A-282F8FDECCB0}"/>
              </a:ext>
            </a:extLst>
          </p:cNvPr>
          <p:cNvSpPr>
            <a:spLocks noGrp="1"/>
          </p:cNvSpPr>
          <p:nvPr>
            <p:ph type="title"/>
          </p:nvPr>
        </p:nvSpPr>
        <p:spPr>
          <a:xfrm>
            <a:off x="1097280" y="286603"/>
            <a:ext cx="10058400" cy="955601"/>
          </a:xfrm>
        </p:spPr>
        <p:txBody>
          <a:bodyPr>
            <a:normAutofit/>
          </a:bodyPr>
          <a:lstStyle/>
          <a:p>
            <a:r>
              <a:rPr lang="en-US" sz="6000" b="1" dirty="0">
                <a:solidFill>
                  <a:srgbClr val="0070C0"/>
                </a:solidFill>
              </a:rPr>
              <a:t>Building Codes and Standards</a:t>
            </a:r>
          </a:p>
        </p:txBody>
      </p:sp>
      <p:sp>
        <p:nvSpPr>
          <p:cNvPr id="3" name="Content Placeholder 2">
            <a:extLst>
              <a:ext uri="{FF2B5EF4-FFF2-40B4-BE49-F238E27FC236}">
                <a16:creationId xmlns:a16="http://schemas.microsoft.com/office/drawing/2014/main" id="{69D5E38F-FC18-4476-BF9B-3D02DC0E57E5}"/>
              </a:ext>
            </a:extLst>
          </p:cNvPr>
          <p:cNvSpPr>
            <a:spLocks noGrp="1"/>
          </p:cNvSpPr>
          <p:nvPr>
            <p:ph idx="1"/>
          </p:nvPr>
        </p:nvSpPr>
        <p:spPr>
          <a:xfrm>
            <a:off x="552091" y="1397478"/>
            <a:ext cx="11197085" cy="4471615"/>
          </a:xfrm>
        </p:spPr>
        <p:txBody>
          <a:bodyPr>
            <a:normAutofit lnSpcReduction="10000"/>
          </a:bodyPr>
          <a:lstStyle/>
          <a:p>
            <a:r>
              <a:rPr lang="en-US" sz="2800" b="1" dirty="0"/>
              <a:t>Building Codes</a:t>
            </a:r>
          </a:p>
          <a:p>
            <a:pPr lvl="1"/>
            <a:r>
              <a:rPr lang="en-US" sz="2800" b="1" dirty="0"/>
              <a:t>Building, Mechanical, Plumbing, Electrical</a:t>
            </a:r>
          </a:p>
          <a:p>
            <a:r>
              <a:rPr lang="en-US" sz="2800" b="1" dirty="0"/>
              <a:t>Energy Codes</a:t>
            </a:r>
          </a:p>
          <a:p>
            <a:pPr lvl="1"/>
            <a:r>
              <a:rPr lang="en-US" sz="2800" b="1" dirty="0"/>
              <a:t>Developed from research</a:t>
            </a:r>
            <a:r>
              <a:rPr lang="en-US" sz="2800" dirty="0"/>
              <a:t>         </a:t>
            </a:r>
            <a:r>
              <a:rPr lang="en-US" sz="2800" b="1" dirty="0"/>
              <a:t>ASHRAE Standard 90.1 </a:t>
            </a:r>
          </a:p>
          <a:p>
            <a:pPr marL="274320" lvl="1" indent="0">
              <a:buNone/>
            </a:pPr>
            <a:r>
              <a:rPr lang="en-US" sz="2800" b="1" dirty="0"/>
              <a:t>                Energy Code (IECC-2015)</a:t>
            </a:r>
          </a:p>
          <a:p>
            <a:r>
              <a:rPr lang="en-US" sz="2800" b="1" dirty="0"/>
              <a:t>Green Codes and Programs</a:t>
            </a:r>
          </a:p>
          <a:p>
            <a:pPr lvl="1"/>
            <a:r>
              <a:rPr lang="en-US" sz="2800" b="1" dirty="0"/>
              <a:t>LEED, Green Globes, Living Building Challenge, 2030 Challenge, Etc.</a:t>
            </a:r>
          </a:p>
          <a:p>
            <a:pPr lvl="1"/>
            <a:r>
              <a:rPr lang="en-US" sz="2800" b="1" dirty="0"/>
              <a:t>International Green Construction Code (IGCC-2015)</a:t>
            </a:r>
          </a:p>
          <a:p>
            <a:pPr lvl="1"/>
            <a:r>
              <a:rPr lang="en-US" sz="2800" b="1" dirty="0"/>
              <a:t>ASHRAE 189.1 Standard for Deign of High Performance Green Buildings</a:t>
            </a:r>
          </a:p>
          <a:p>
            <a:pPr lvl="1"/>
            <a:r>
              <a:rPr lang="en-US" sz="2800" b="1" dirty="0"/>
              <a:t>Local Green Codes</a:t>
            </a:r>
          </a:p>
          <a:p>
            <a:endParaRPr lang="en-US" dirty="0"/>
          </a:p>
        </p:txBody>
      </p:sp>
      <p:sp>
        <p:nvSpPr>
          <p:cNvPr id="4" name="Right Arrow 3">
            <a:extLst>
              <a:ext uri="{FF2B5EF4-FFF2-40B4-BE49-F238E27FC236}">
                <a16:creationId xmlns:a16="http://schemas.microsoft.com/office/drawing/2014/main" id="{FDB754F2-92C1-4A82-A504-24655BC088D9}"/>
              </a:ext>
            </a:extLst>
          </p:cNvPr>
          <p:cNvSpPr/>
          <p:nvPr/>
        </p:nvSpPr>
        <p:spPr>
          <a:xfrm flipV="1">
            <a:off x="4699957" y="2785629"/>
            <a:ext cx="700177" cy="2443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ight Arrow 3">
            <a:extLst>
              <a:ext uri="{FF2B5EF4-FFF2-40B4-BE49-F238E27FC236}">
                <a16:creationId xmlns:a16="http://schemas.microsoft.com/office/drawing/2014/main" id="{98E68383-B5A0-42DA-9F99-C6D125F2FB19}"/>
              </a:ext>
            </a:extLst>
          </p:cNvPr>
          <p:cNvSpPr/>
          <p:nvPr/>
        </p:nvSpPr>
        <p:spPr>
          <a:xfrm>
            <a:off x="1235303" y="3213239"/>
            <a:ext cx="824970" cy="2200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3431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4C361-8FBB-4272-A392-5E9969C237D3}"/>
              </a:ext>
            </a:extLst>
          </p:cNvPr>
          <p:cNvSpPr>
            <a:spLocks noGrp="1"/>
          </p:cNvSpPr>
          <p:nvPr>
            <p:ph type="title"/>
          </p:nvPr>
        </p:nvSpPr>
        <p:spPr>
          <a:xfrm>
            <a:off x="1097280" y="286603"/>
            <a:ext cx="10058400" cy="1007359"/>
          </a:xfrm>
        </p:spPr>
        <p:txBody>
          <a:bodyPr>
            <a:normAutofit/>
          </a:bodyPr>
          <a:lstStyle/>
          <a:p>
            <a:r>
              <a:rPr lang="en-US" sz="6000" b="1" dirty="0">
                <a:solidFill>
                  <a:srgbClr val="0070C0"/>
                </a:solidFill>
              </a:rPr>
              <a:t>Industry Definitions</a:t>
            </a:r>
          </a:p>
        </p:txBody>
      </p:sp>
      <p:sp>
        <p:nvSpPr>
          <p:cNvPr id="3" name="Content Placeholder 2">
            <a:extLst>
              <a:ext uri="{FF2B5EF4-FFF2-40B4-BE49-F238E27FC236}">
                <a16:creationId xmlns:a16="http://schemas.microsoft.com/office/drawing/2014/main" id="{1BB3C1B9-2249-4C15-9166-442FDAA1F789}"/>
              </a:ext>
            </a:extLst>
          </p:cNvPr>
          <p:cNvSpPr>
            <a:spLocks noGrp="1"/>
          </p:cNvSpPr>
          <p:nvPr>
            <p:ph idx="1"/>
          </p:nvPr>
        </p:nvSpPr>
        <p:spPr>
          <a:xfrm>
            <a:off x="776377" y="1190445"/>
            <a:ext cx="10852031" cy="4678649"/>
          </a:xfrm>
        </p:spPr>
        <p:txBody>
          <a:bodyPr>
            <a:normAutofit fontScale="92500" lnSpcReduction="10000"/>
          </a:bodyPr>
          <a:lstStyle/>
          <a:p>
            <a:r>
              <a:rPr lang="en-US" sz="4000" dirty="0"/>
              <a:t>High Performance Building</a:t>
            </a:r>
          </a:p>
          <a:p>
            <a:endParaRPr lang="en-US" dirty="0"/>
          </a:p>
          <a:p>
            <a:endParaRPr lang="en-US" dirty="0"/>
          </a:p>
          <a:p>
            <a:endParaRPr lang="en-US" dirty="0"/>
          </a:p>
          <a:p>
            <a:endParaRPr lang="en-US" dirty="0"/>
          </a:p>
          <a:p>
            <a:r>
              <a:rPr lang="en-US" sz="3600" b="1" dirty="0"/>
              <a:t>Net Zero Building </a:t>
            </a:r>
            <a:r>
              <a:rPr lang="en-US" sz="3600" dirty="0"/>
              <a:t>– </a:t>
            </a:r>
          </a:p>
          <a:p>
            <a:pPr lvl="1"/>
            <a:r>
              <a:rPr lang="en-US" sz="3600" b="1" dirty="0"/>
              <a:t>Produces, over a years time, the same amount of energy it uses.</a:t>
            </a:r>
          </a:p>
          <a:p>
            <a:pPr lvl="1"/>
            <a:r>
              <a:rPr lang="en-US" sz="3600" b="1" dirty="0"/>
              <a:t>Captures and uses the water so no City water is used.</a:t>
            </a:r>
          </a:p>
          <a:p>
            <a:pPr lvl="1"/>
            <a:r>
              <a:rPr lang="en-US" sz="3600" b="1" dirty="0"/>
              <a:t>Other material use minimized</a:t>
            </a:r>
          </a:p>
          <a:p>
            <a:endParaRPr lang="en-US" dirty="0"/>
          </a:p>
        </p:txBody>
      </p:sp>
    </p:spTree>
    <p:extLst>
      <p:ext uri="{BB962C8B-B14F-4D97-AF65-F5344CB8AC3E}">
        <p14:creationId xmlns:p14="http://schemas.microsoft.com/office/powerpoint/2010/main" val="26743610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17482-FE87-42E0-8596-C4FCA53541EF}"/>
              </a:ext>
            </a:extLst>
          </p:cNvPr>
          <p:cNvSpPr>
            <a:spLocks noGrp="1"/>
          </p:cNvSpPr>
          <p:nvPr>
            <p:ph type="title"/>
          </p:nvPr>
        </p:nvSpPr>
        <p:spPr>
          <a:xfrm>
            <a:off x="1097280" y="286604"/>
            <a:ext cx="10058400" cy="938348"/>
          </a:xfrm>
        </p:spPr>
        <p:txBody>
          <a:bodyPr>
            <a:normAutofit/>
          </a:bodyPr>
          <a:lstStyle/>
          <a:p>
            <a:r>
              <a:rPr lang="en-US" sz="6000" b="1" dirty="0">
                <a:solidFill>
                  <a:srgbClr val="0070C0"/>
                </a:solidFill>
              </a:rPr>
              <a:t>Design for High Performance</a:t>
            </a:r>
          </a:p>
        </p:txBody>
      </p:sp>
      <p:sp>
        <p:nvSpPr>
          <p:cNvPr id="3" name="Content Placeholder 2">
            <a:extLst>
              <a:ext uri="{FF2B5EF4-FFF2-40B4-BE49-F238E27FC236}">
                <a16:creationId xmlns:a16="http://schemas.microsoft.com/office/drawing/2014/main" id="{530667DB-6B52-488D-AFF8-6D9F03A0B64D}"/>
              </a:ext>
            </a:extLst>
          </p:cNvPr>
          <p:cNvSpPr>
            <a:spLocks noGrp="1"/>
          </p:cNvSpPr>
          <p:nvPr>
            <p:ph idx="1"/>
          </p:nvPr>
        </p:nvSpPr>
        <p:spPr>
          <a:xfrm>
            <a:off x="1097280" y="1380226"/>
            <a:ext cx="10462116" cy="5055080"/>
          </a:xfrm>
        </p:spPr>
        <p:txBody>
          <a:bodyPr>
            <a:normAutofit fontScale="25000" lnSpcReduction="20000"/>
          </a:bodyPr>
          <a:lstStyle/>
          <a:p>
            <a:r>
              <a:rPr lang="en-US" sz="9600" b="1" dirty="0">
                <a:solidFill>
                  <a:schemeClr val="accent1">
                    <a:lumMod val="50000"/>
                  </a:schemeClr>
                </a:solidFill>
              </a:rPr>
              <a:t>Define Performance </a:t>
            </a:r>
            <a:r>
              <a:rPr lang="en-US" sz="9600" b="1" dirty="0"/>
              <a:t>= Owner Project Requirements</a:t>
            </a:r>
          </a:p>
          <a:p>
            <a:r>
              <a:rPr lang="en-US" sz="9600" b="1" dirty="0">
                <a:solidFill>
                  <a:schemeClr val="accent1">
                    <a:lumMod val="50000"/>
                  </a:schemeClr>
                </a:solidFill>
              </a:rPr>
              <a:t>Integrate Design, Construction, Supplier, and Operations </a:t>
            </a:r>
            <a:r>
              <a:rPr lang="en-US" sz="9600" b="1" dirty="0"/>
              <a:t>Functions and Professionals = True Design Teams: </a:t>
            </a:r>
          </a:p>
          <a:p>
            <a:pPr marL="0" indent="0">
              <a:buNone/>
            </a:pPr>
            <a:r>
              <a:rPr lang="en-US" sz="9600" b="1" dirty="0"/>
              <a:t>	Architects</a:t>
            </a:r>
          </a:p>
          <a:p>
            <a:pPr marL="0" indent="0">
              <a:buNone/>
            </a:pPr>
            <a:r>
              <a:rPr lang="en-US" sz="9600" b="1" dirty="0"/>
              <a:t>	Engineers</a:t>
            </a:r>
          </a:p>
          <a:p>
            <a:pPr marL="0" indent="0">
              <a:buNone/>
            </a:pPr>
            <a:r>
              <a:rPr lang="en-US" sz="9600" b="1" dirty="0"/>
              <a:t>	Manufacturers</a:t>
            </a:r>
          </a:p>
          <a:p>
            <a:pPr marL="0" indent="0">
              <a:buNone/>
            </a:pPr>
            <a:r>
              <a:rPr lang="en-US" sz="9600" b="1" dirty="0"/>
              <a:t>	Contractors</a:t>
            </a:r>
          </a:p>
          <a:p>
            <a:pPr marL="0" indent="0">
              <a:buNone/>
            </a:pPr>
            <a:r>
              <a:rPr lang="en-US" sz="9600" b="1" dirty="0"/>
              <a:t>	Operators</a:t>
            </a:r>
          </a:p>
          <a:p>
            <a:r>
              <a:rPr lang="en-US" sz="9600" b="1" dirty="0">
                <a:solidFill>
                  <a:schemeClr val="accent1">
                    <a:lumMod val="50000"/>
                  </a:schemeClr>
                </a:solidFill>
              </a:rPr>
              <a:t>Commissioning and Verification </a:t>
            </a:r>
            <a:r>
              <a:rPr lang="en-US" sz="9600" b="1" dirty="0"/>
              <a:t>of Performance</a:t>
            </a:r>
          </a:p>
          <a:p>
            <a:pPr lvl="2"/>
            <a:r>
              <a:rPr lang="en-US" sz="9600" b="1" dirty="0"/>
              <a:t>Design</a:t>
            </a:r>
          </a:p>
          <a:p>
            <a:pPr lvl="2"/>
            <a:r>
              <a:rPr lang="en-US" sz="9600" b="1" dirty="0"/>
              <a:t>Construction</a:t>
            </a:r>
          </a:p>
          <a:p>
            <a:pPr lvl="2"/>
            <a:r>
              <a:rPr lang="en-US" sz="9600" b="1" dirty="0"/>
              <a:t>Commissioning</a:t>
            </a:r>
          </a:p>
          <a:p>
            <a:pPr lvl="2"/>
            <a:r>
              <a:rPr lang="en-US" sz="9600" b="1" dirty="0"/>
              <a:t>Operations</a:t>
            </a:r>
          </a:p>
          <a:p>
            <a:endParaRPr lang="en-US" dirty="0"/>
          </a:p>
        </p:txBody>
      </p:sp>
    </p:spTree>
    <p:extLst>
      <p:ext uri="{BB962C8B-B14F-4D97-AF65-F5344CB8AC3E}">
        <p14:creationId xmlns:p14="http://schemas.microsoft.com/office/powerpoint/2010/main" val="87111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69B48-4C8E-446E-B4DF-D6620F111DD2}"/>
              </a:ext>
            </a:extLst>
          </p:cNvPr>
          <p:cNvSpPr>
            <a:spLocks noGrp="1"/>
          </p:cNvSpPr>
          <p:nvPr>
            <p:ph type="title"/>
          </p:nvPr>
        </p:nvSpPr>
        <p:spPr>
          <a:xfrm>
            <a:off x="362309" y="365125"/>
            <a:ext cx="11352363" cy="1325563"/>
          </a:xfrm>
        </p:spPr>
        <p:txBody>
          <a:bodyPr>
            <a:normAutofit fontScale="90000"/>
          </a:bodyPr>
          <a:lstStyle/>
          <a:p>
            <a:r>
              <a:rPr lang="en-US" sz="6000" b="1" u="sng" dirty="0">
                <a:solidFill>
                  <a:srgbClr val="0070C0"/>
                </a:solidFill>
              </a:rPr>
              <a:t>International Mechanical Code – 2015</a:t>
            </a:r>
            <a:br>
              <a:rPr lang="en-US" dirty="0"/>
            </a:br>
            <a:endParaRPr lang="en-US" dirty="0"/>
          </a:p>
        </p:txBody>
      </p:sp>
      <p:sp>
        <p:nvSpPr>
          <p:cNvPr id="3" name="Content Placeholder 2">
            <a:extLst>
              <a:ext uri="{FF2B5EF4-FFF2-40B4-BE49-F238E27FC236}">
                <a16:creationId xmlns:a16="http://schemas.microsoft.com/office/drawing/2014/main" id="{8F4F1266-3999-4B0D-813C-4C4D93B34D6B}"/>
              </a:ext>
            </a:extLst>
          </p:cNvPr>
          <p:cNvSpPr>
            <a:spLocks noGrp="1"/>
          </p:cNvSpPr>
          <p:nvPr>
            <p:ph idx="1"/>
          </p:nvPr>
        </p:nvSpPr>
        <p:spPr>
          <a:xfrm>
            <a:off x="603849" y="1224951"/>
            <a:ext cx="11588151" cy="5331125"/>
          </a:xfrm>
        </p:spPr>
        <p:txBody>
          <a:bodyPr>
            <a:normAutofit/>
          </a:bodyPr>
          <a:lstStyle/>
          <a:p>
            <a:r>
              <a:rPr lang="en-US" sz="3600" dirty="0"/>
              <a:t>Section 513.3 refers to special inspection to verify proper Commissioning of Smoke Control Systems as in IBC section 909</a:t>
            </a:r>
          </a:p>
          <a:p>
            <a:r>
              <a:rPr lang="en-US" sz="3600" dirty="0"/>
              <a:t>  Commissioning shall be IAW generally accepted engineering 	practice and published standards.</a:t>
            </a:r>
          </a:p>
          <a:p>
            <a:r>
              <a:rPr lang="en-US" sz="3600" dirty="0"/>
              <a:t>   ASHRAE Standards referenced = 15, 34, 62.1, 170, 180</a:t>
            </a:r>
          </a:p>
          <a:p>
            <a:r>
              <a:rPr lang="en-US" sz="3600" u="sng" dirty="0"/>
              <a:t>IMC -2018 </a:t>
            </a:r>
            <a:r>
              <a:rPr lang="en-US" sz="3600" dirty="0"/>
              <a:t>= No changes to Commissioning requirements</a:t>
            </a:r>
          </a:p>
          <a:p>
            <a:endParaRPr lang="en-US" dirty="0"/>
          </a:p>
        </p:txBody>
      </p:sp>
    </p:spTree>
    <p:extLst>
      <p:ext uri="{BB962C8B-B14F-4D97-AF65-F5344CB8AC3E}">
        <p14:creationId xmlns:p14="http://schemas.microsoft.com/office/powerpoint/2010/main" val="28959095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795CA-DFA0-4144-98DC-A56E9603018C}"/>
              </a:ext>
            </a:extLst>
          </p:cNvPr>
          <p:cNvSpPr>
            <a:spLocks noGrp="1"/>
          </p:cNvSpPr>
          <p:nvPr>
            <p:ph type="title"/>
          </p:nvPr>
        </p:nvSpPr>
        <p:spPr>
          <a:xfrm>
            <a:off x="465826" y="286603"/>
            <a:ext cx="11179834" cy="800325"/>
          </a:xfrm>
        </p:spPr>
        <p:txBody>
          <a:bodyPr/>
          <a:lstStyle/>
          <a:p>
            <a:r>
              <a:rPr lang="en-US" b="1" dirty="0">
                <a:solidFill>
                  <a:srgbClr val="0070C0"/>
                </a:solidFill>
              </a:rPr>
              <a:t>Growth of Building Modeling and Simulation</a:t>
            </a:r>
          </a:p>
        </p:txBody>
      </p:sp>
      <p:sp>
        <p:nvSpPr>
          <p:cNvPr id="3" name="Content Placeholder 2">
            <a:extLst>
              <a:ext uri="{FF2B5EF4-FFF2-40B4-BE49-F238E27FC236}">
                <a16:creationId xmlns:a16="http://schemas.microsoft.com/office/drawing/2014/main" id="{2DF1D1E9-A12D-4830-B082-7FE56581620D}"/>
              </a:ext>
            </a:extLst>
          </p:cNvPr>
          <p:cNvSpPr>
            <a:spLocks noGrp="1"/>
          </p:cNvSpPr>
          <p:nvPr>
            <p:ph idx="1"/>
          </p:nvPr>
        </p:nvSpPr>
        <p:spPr>
          <a:xfrm>
            <a:off x="1097280" y="1207698"/>
            <a:ext cx="10058400" cy="4661396"/>
          </a:xfrm>
        </p:spPr>
        <p:txBody>
          <a:bodyPr/>
          <a:lstStyle/>
          <a:p>
            <a:r>
              <a:rPr lang="en-US" sz="4000" b="1" dirty="0"/>
              <a:t>Building HVAC, Plumbing and Electrical Design</a:t>
            </a:r>
          </a:p>
          <a:p>
            <a:r>
              <a:rPr lang="en-US" sz="4000" b="1" dirty="0"/>
              <a:t>Energy Modeling </a:t>
            </a:r>
          </a:p>
          <a:p>
            <a:r>
              <a:rPr lang="en-US" sz="4000" b="1" dirty="0"/>
              <a:t>Energy Program Compliance – </a:t>
            </a:r>
          </a:p>
          <a:p>
            <a:pPr marL="0" indent="0">
              <a:buNone/>
            </a:pPr>
            <a:r>
              <a:rPr lang="en-US" sz="4000" b="1" dirty="0"/>
              <a:t>	Energy Star, LEED</a:t>
            </a:r>
          </a:p>
          <a:p>
            <a:r>
              <a:rPr lang="en-US" sz="4000" b="1" dirty="0"/>
              <a:t>Flexibility in Design for Code Compliance – 	IECC, IGCC</a:t>
            </a:r>
          </a:p>
          <a:p>
            <a:endParaRPr lang="en-US" dirty="0"/>
          </a:p>
        </p:txBody>
      </p:sp>
    </p:spTree>
    <p:extLst>
      <p:ext uri="{BB962C8B-B14F-4D97-AF65-F5344CB8AC3E}">
        <p14:creationId xmlns:p14="http://schemas.microsoft.com/office/powerpoint/2010/main" val="5641166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6B544-6ACB-4991-B0FF-739EC07FE8F5}"/>
              </a:ext>
            </a:extLst>
          </p:cNvPr>
          <p:cNvSpPr>
            <a:spLocks noGrp="1"/>
          </p:cNvSpPr>
          <p:nvPr>
            <p:ph type="title"/>
          </p:nvPr>
        </p:nvSpPr>
        <p:spPr>
          <a:xfrm>
            <a:off x="1097280" y="286604"/>
            <a:ext cx="10582886" cy="731314"/>
          </a:xfrm>
        </p:spPr>
        <p:txBody>
          <a:bodyPr/>
          <a:lstStyle/>
          <a:p>
            <a:r>
              <a:rPr lang="en-US" b="1" dirty="0">
                <a:solidFill>
                  <a:srgbClr val="0070C0"/>
                </a:solidFill>
              </a:rPr>
              <a:t>Growth of Building Modeling and Simulation</a:t>
            </a:r>
            <a:endParaRPr lang="en-US" dirty="0"/>
          </a:p>
        </p:txBody>
      </p:sp>
      <p:sp>
        <p:nvSpPr>
          <p:cNvPr id="3" name="Content Placeholder 2">
            <a:extLst>
              <a:ext uri="{FF2B5EF4-FFF2-40B4-BE49-F238E27FC236}">
                <a16:creationId xmlns:a16="http://schemas.microsoft.com/office/drawing/2014/main" id="{E0B0F83D-947D-4EA9-BED4-AD5E68DF85C0}"/>
              </a:ext>
            </a:extLst>
          </p:cNvPr>
          <p:cNvSpPr>
            <a:spLocks noGrp="1"/>
          </p:cNvSpPr>
          <p:nvPr>
            <p:ph idx="1"/>
          </p:nvPr>
        </p:nvSpPr>
        <p:spPr>
          <a:xfrm>
            <a:off x="879894" y="1276709"/>
            <a:ext cx="10275786" cy="4968816"/>
          </a:xfrm>
        </p:spPr>
        <p:txBody>
          <a:bodyPr>
            <a:normAutofit fontScale="92500" lnSpcReduction="20000"/>
          </a:bodyPr>
          <a:lstStyle/>
          <a:p>
            <a:r>
              <a:rPr lang="en-US" sz="4000" b="1" dirty="0"/>
              <a:t>Energy Use Index Programs – </a:t>
            </a:r>
          </a:p>
          <a:p>
            <a:pPr marL="0" indent="0">
              <a:buNone/>
            </a:pPr>
            <a:r>
              <a:rPr lang="en-US" sz="4000" b="1" dirty="0"/>
              <a:t>       DOE, Codes, Standards</a:t>
            </a:r>
          </a:p>
          <a:p>
            <a:r>
              <a:rPr lang="en-US" sz="4000" b="1" dirty="0"/>
              <a:t>Carbon Program Calculations –</a:t>
            </a:r>
          </a:p>
          <a:p>
            <a:pPr marL="0" indent="0">
              <a:buNone/>
            </a:pPr>
            <a:r>
              <a:rPr lang="en-US" sz="4000" b="1" dirty="0"/>
              <a:t>      Codes and Standards</a:t>
            </a:r>
          </a:p>
          <a:p>
            <a:r>
              <a:rPr lang="en-US" sz="4000" b="1" dirty="0" err="1"/>
              <a:t>zEPI</a:t>
            </a:r>
            <a:r>
              <a:rPr lang="en-US" sz="4000" b="1" dirty="0"/>
              <a:t> Programs – </a:t>
            </a:r>
          </a:p>
          <a:p>
            <a:pPr marL="0" indent="0">
              <a:buNone/>
            </a:pPr>
            <a:r>
              <a:rPr lang="en-US" sz="4000" b="1" dirty="0"/>
              <a:t>      IGCC</a:t>
            </a:r>
          </a:p>
          <a:p>
            <a:r>
              <a:rPr lang="en-US" sz="4000" b="1" dirty="0"/>
              <a:t>Building Life Cycle Assessment – </a:t>
            </a:r>
          </a:p>
          <a:p>
            <a:pPr marL="0" indent="0">
              <a:buNone/>
            </a:pPr>
            <a:r>
              <a:rPr lang="en-US" sz="4000" b="1" dirty="0"/>
              <a:t>      IGCC</a:t>
            </a:r>
          </a:p>
          <a:p>
            <a:endParaRPr lang="en-US" dirty="0"/>
          </a:p>
        </p:txBody>
      </p:sp>
    </p:spTree>
    <p:extLst>
      <p:ext uri="{BB962C8B-B14F-4D97-AF65-F5344CB8AC3E}">
        <p14:creationId xmlns:p14="http://schemas.microsoft.com/office/powerpoint/2010/main" val="11837071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BBD45-C8F6-4952-B54A-170D3EF917BA}"/>
              </a:ext>
            </a:extLst>
          </p:cNvPr>
          <p:cNvSpPr>
            <a:spLocks noGrp="1"/>
          </p:cNvSpPr>
          <p:nvPr>
            <p:ph type="title"/>
          </p:nvPr>
        </p:nvSpPr>
        <p:spPr>
          <a:xfrm>
            <a:off x="1097279" y="286604"/>
            <a:ext cx="10220577" cy="852084"/>
          </a:xfrm>
        </p:spPr>
        <p:txBody>
          <a:bodyPr/>
          <a:lstStyle/>
          <a:p>
            <a:r>
              <a:rPr lang="en-US" b="1" dirty="0">
                <a:solidFill>
                  <a:schemeClr val="accent2">
                    <a:lumMod val="75000"/>
                  </a:schemeClr>
                </a:solidFill>
              </a:rPr>
              <a:t>34 Texas Administrative Code §19.53</a:t>
            </a:r>
            <a:endParaRPr lang="en-US" dirty="0"/>
          </a:p>
        </p:txBody>
      </p:sp>
      <p:sp>
        <p:nvSpPr>
          <p:cNvPr id="3" name="Content Placeholder 2">
            <a:extLst>
              <a:ext uri="{FF2B5EF4-FFF2-40B4-BE49-F238E27FC236}">
                <a16:creationId xmlns:a16="http://schemas.microsoft.com/office/drawing/2014/main" id="{B03AC86D-7EBF-448E-9539-D8569394019A}"/>
              </a:ext>
            </a:extLst>
          </p:cNvPr>
          <p:cNvSpPr>
            <a:spLocks noGrp="1"/>
          </p:cNvSpPr>
          <p:nvPr>
            <p:ph idx="1"/>
          </p:nvPr>
        </p:nvSpPr>
        <p:spPr>
          <a:xfrm>
            <a:off x="1097280" y="1845733"/>
            <a:ext cx="10548380" cy="4417043"/>
          </a:xfrm>
        </p:spPr>
        <p:txBody>
          <a:bodyPr>
            <a:normAutofit/>
          </a:bodyPr>
          <a:lstStyle/>
          <a:p>
            <a:pPr marL="118872" indent="0" algn="ctr">
              <a:buNone/>
              <a:defRPr/>
            </a:pPr>
            <a:r>
              <a:rPr lang="en-US" sz="3200" b="1" dirty="0"/>
              <a:t>(b) All other residential, commercial, and industrial construction. Effective </a:t>
            </a:r>
            <a:r>
              <a:rPr lang="en-US" sz="3200" b="1" u="sng" dirty="0"/>
              <a:t>November 1, 2016</a:t>
            </a:r>
            <a:r>
              <a:rPr lang="en-US" sz="3200" b="1" dirty="0"/>
              <a:t>, the International Energy Conservation Code, as it existed on May 1, 2015, is adopted as the energy code for use in this state for all residential, commercial, and industrial construction that is not single-family residential construction under subsection (a) of this section.</a:t>
            </a:r>
          </a:p>
          <a:p>
            <a:pPr marL="118872" indent="0" algn="ctr">
              <a:buNone/>
              <a:defRPr/>
            </a:pPr>
            <a:endParaRPr lang="en-US" sz="3200" b="1" dirty="0"/>
          </a:p>
          <a:p>
            <a:pPr marL="118872" indent="0" algn="ctr">
              <a:buNone/>
              <a:defRPr/>
            </a:pPr>
            <a:r>
              <a:rPr lang="en-US" sz="3200" b="1" dirty="0"/>
              <a:t>As published in the Texas Register- Jan. 1, 2016</a:t>
            </a:r>
          </a:p>
        </p:txBody>
      </p:sp>
    </p:spTree>
    <p:extLst>
      <p:ext uri="{BB962C8B-B14F-4D97-AF65-F5344CB8AC3E}">
        <p14:creationId xmlns:p14="http://schemas.microsoft.com/office/powerpoint/2010/main" val="6557171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2"/>
          <p:cNvSpPr>
            <a:spLocks noGrp="1" noChangeArrowheads="1"/>
          </p:cNvSpPr>
          <p:nvPr>
            <p:ph type="title" idx="4294967295"/>
          </p:nvPr>
        </p:nvSpPr>
        <p:spPr>
          <a:xfrm>
            <a:off x="2208049" y="-42861"/>
            <a:ext cx="7543800" cy="779463"/>
          </a:xfrm>
        </p:spPr>
        <p:txBody>
          <a:bodyPr>
            <a:noAutofit/>
          </a:bodyPr>
          <a:lstStyle/>
          <a:p>
            <a:pPr algn="ctr">
              <a:lnSpc>
                <a:spcPct val="80000"/>
              </a:lnSpc>
              <a:defRPr/>
            </a:pPr>
            <a:r>
              <a:rPr lang="en-US" sz="3600" b="1" dirty="0">
                <a:solidFill>
                  <a:schemeClr val="accent2">
                    <a:lumMod val="75000"/>
                  </a:schemeClr>
                </a:solidFill>
                <a:ea typeface="ＭＳ Ｐゴシック" pitchFamily="-108" charset="-128"/>
                <a:cs typeface="Constantia"/>
              </a:rPr>
              <a:t>Commercial Code Compliance </a:t>
            </a:r>
          </a:p>
        </p:txBody>
      </p:sp>
      <p:sp>
        <p:nvSpPr>
          <p:cNvPr id="89" name="Flowchart: Decision 88"/>
          <p:cNvSpPr/>
          <p:nvPr/>
        </p:nvSpPr>
        <p:spPr>
          <a:xfrm>
            <a:off x="5921375" y="1338263"/>
            <a:ext cx="1690688" cy="990600"/>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Choose</a:t>
            </a:r>
          </a:p>
          <a:p>
            <a:pPr algn="ctr">
              <a:defRPr/>
            </a:pPr>
            <a:r>
              <a:rPr lang="en-US" sz="1200" dirty="0">
                <a:solidFill>
                  <a:schemeClr val="tx1"/>
                </a:solidFill>
              </a:rPr>
              <a:t>A</a:t>
            </a:r>
          </a:p>
          <a:p>
            <a:pPr algn="ctr">
              <a:defRPr/>
            </a:pPr>
            <a:r>
              <a:rPr lang="en-US" sz="1200" dirty="0">
                <a:solidFill>
                  <a:schemeClr val="tx1"/>
                </a:solidFill>
              </a:rPr>
              <a:t>Path</a:t>
            </a:r>
          </a:p>
        </p:txBody>
      </p:sp>
      <p:sp>
        <p:nvSpPr>
          <p:cNvPr id="90" name="Flowchart: Process 89"/>
          <p:cNvSpPr/>
          <p:nvPr/>
        </p:nvSpPr>
        <p:spPr>
          <a:xfrm>
            <a:off x="4416426" y="1554164"/>
            <a:ext cx="955675" cy="560387"/>
          </a:xfrm>
          <a:prstGeom prst="flowChartProcess">
            <a:avLst/>
          </a:prstGeom>
          <a:solidFill>
            <a:srgbClr val="005DA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IECC</a:t>
            </a:r>
          </a:p>
        </p:txBody>
      </p:sp>
      <p:sp>
        <p:nvSpPr>
          <p:cNvPr id="91" name="Flowchart: Decision 90"/>
          <p:cNvSpPr/>
          <p:nvPr/>
        </p:nvSpPr>
        <p:spPr>
          <a:xfrm>
            <a:off x="2743200" y="2305050"/>
            <a:ext cx="2165350" cy="808038"/>
          </a:xfrm>
          <a:prstGeom prst="flowChartDecision">
            <a:avLst/>
          </a:prstGeom>
          <a:solidFill>
            <a:srgbClr val="005DA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Mandatory Provisions</a:t>
            </a:r>
          </a:p>
        </p:txBody>
      </p:sp>
      <p:sp>
        <p:nvSpPr>
          <p:cNvPr id="92" name="Flowchart: Decision 91"/>
          <p:cNvSpPr/>
          <p:nvPr/>
        </p:nvSpPr>
        <p:spPr>
          <a:xfrm>
            <a:off x="7239001" y="2308225"/>
            <a:ext cx="2152650" cy="808038"/>
          </a:xfrm>
          <a:prstGeom prst="flowChartDecision">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Mandatory Provisions</a:t>
            </a:r>
          </a:p>
        </p:txBody>
      </p:sp>
      <p:sp>
        <p:nvSpPr>
          <p:cNvPr id="93" name="Flowchart: Process 92"/>
          <p:cNvSpPr/>
          <p:nvPr/>
        </p:nvSpPr>
        <p:spPr>
          <a:xfrm>
            <a:off x="8316914" y="1506538"/>
            <a:ext cx="1558925" cy="533400"/>
          </a:xfrm>
          <a:prstGeom prst="flowChartProcess">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ANSI/ASHRAE/</a:t>
            </a:r>
          </a:p>
          <a:p>
            <a:pPr algn="ctr">
              <a:defRPr/>
            </a:pPr>
            <a:r>
              <a:rPr lang="en-US" sz="1200" b="1" dirty="0">
                <a:solidFill>
                  <a:schemeClr val="bg1"/>
                </a:solidFill>
              </a:rPr>
              <a:t>IES 90.1</a:t>
            </a:r>
          </a:p>
        </p:txBody>
      </p:sp>
      <p:sp>
        <p:nvSpPr>
          <p:cNvPr id="94" name="Flowchart: Process 93"/>
          <p:cNvSpPr/>
          <p:nvPr/>
        </p:nvSpPr>
        <p:spPr>
          <a:xfrm>
            <a:off x="1860550" y="3143251"/>
            <a:ext cx="971550" cy="574675"/>
          </a:xfrm>
          <a:prstGeom prst="flowChartProcess">
            <a:avLst/>
          </a:prstGeom>
          <a:solidFill>
            <a:srgbClr val="005DA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Building</a:t>
            </a:r>
            <a:r>
              <a:rPr lang="en-US" sz="1200" dirty="0">
                <a:solidFill>
                  <a:schemeClr val="tx1"/>
                </a:solidFill>
              </a:rPr>
              <a:t> </a:t>
            </a:r>
            <a:r>
              <a:rPr lang="en-US" sz="1200" b="1" dirty="0">
                <a:solidFill>
                  <a:schemeClr val="bg1"/>
                </a:solidFill>
              </a:rPr>
              <a:t>Envelope</a:t>
            </a:r>
          </a:p>
        </p:txBody>
      </p:sp>
      <p:sp>
        <p:nvSpPr>
          <p:cNvPr id="95" name="Flowchart: Process 94"/>
          <p:cNvSpPr/>
          <p:nvPr/>
        </p:nvSpPr>
        <p:spPr>
          <a:xfrm>
            <a:off x="3071814" y="3246438"/>
            <a:ext cx="1150937" cy="393700"/>
          </a:xfrm>
          <a:prstGeom prst="flowChartProcess">
            <a:avLst/>
          </a:prstGeom>
          <a:solidFill>
            <a:srgbClr val="005DA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Mechanical</a:t>
            </a:r>
          </a:p>
        </p:txBody>
      </p:sp>
      <p:sp>
        <p:nvSpPr>
          <p:cNvPr id="96" name="Flowchart: Process 95"/>
          <p:cNvSpPr/>
          <p:nvPr/>
        </p:nvSpPr>
        <p:spPr>
          <a:xfrm>
            <a:off x="3071814" y="4133851"/>
            <a:ext cx="1127125" cy="461963"/>
          </a:xfrm>
          <a:prstGeom prst="flowChartProcess">
            <a:avLst/>
          </a:prstGeom>
          <a:solidFill>
            <a:srgbClr val="005DA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Power &amp; Lighting</a:t>
            </a:r>
          </a:p>
        </p:txBody>
      </p:sp>
      <p:sp>
        <p:nvSpPr>
          <p:cNvPr id="97" name="Flowchart: Process 96"/>
          <p:cNvSpPr/>
          <p:nvPr/>
        </p:nvSpPr>
        <p:spPr>
          <a:xfrm>
            <a:off x="2232025" y="5014914"/>
            <a:ext cx="1403350" cy="403225"/>
          </a:xfrm>
          <a:prstGeom prst="flowChartProcess">
            <a:avLst/>
          </a:prstGeom>
          <a:solidFill>
            <a:srgbClr val="005DA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Add’l Eff Pkg</a:t>
            </a:r>
          </a:p>
        </p:txBody>
      </p:sp>
      <p:sp>
        <p:nvSpPr>
          <p:cNvPr id="98" name="Flowchart: Process 97"/>
          <p:cNvSpPr/>
          <p:nvPr/>
        </p:nvSpPr>
        <p:spPr>
          <a:xfrm>
            <a:off x="4622801" y="3178175"/>
            <a:ext cx="1298575" cy="1836738"/>
          </a:xfrm>
          <a:prstGeom prst="flowChartProcess">
            <a:avLst/>
          </a:prstGeom>
          <a:solidFill>
            <a:srgbClr val="005DA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Total building performance</a:t>
            </a:r>
          </a:p>
          <a:p>
            <a:pPr algn="ctr">
              <a:defRPr/>
            </a:pPr>
            <a:r>
              <a:rPr lang="en-US" sz="1200" b="1" i="1" dirty="0">
                <a:solidFill>
                  <a:schemeClr val="bg1"/>
                </a:solidFill>
              </a:rPr>
              <a:t>The building energy cost ≤85% standard reference design</a:t>
            </a:r>
          </a:p>
        </p:txBody>
      </p:sp>
      <p:sp>
        <p:nvSpPr>
          <p:cNvPr id="99" name="Flowchart: Process 98"/>
          <p:cNvSpPr/>
          <p:nvPr/>
        </p:nvSpPr>
        <p:spPr>
          <a:xfrm>
            <a:off x="1873250" y="4056063"/>
            <a:ext cx="971550" cy="639762"/>
          </a:xfrm>
          <a:prstGeom prst="flowChartProcess">
            <a:avLst/>
          </a:prstGeom>
          <a:solidFill>
            <a:srgbClr val="005DA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Service hot water</a:t>
            </a:r>
          </a:p>
        </p:txBody>
      </p:sp>
      <p:sp>
        <p:nvSpPr>
          <p:cNvPr id="100" name="Flowchart: Process 99"/>
          <p:cNvSpPr/>
          <p:nvPr/>
        </p:nvSpPr>
        <p:spPr>
          <a:xfrm>
            <a:off x="6440488" y="3178175"/>
            <a:ext cx="1020762" cy="528638"/>
          </a:xfrm>
          <a:prstGeom prst="flowChartProcess">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Building Envelope</a:t>
            </a:r>
          </a:p>
        </p:txBody>
      </p:sp>
      <p:sp>
        <p:nvSpPr>
          <p:cNvPr id="101" name="Flowchart: Process 100"/>
          <p:cNvSpPr/>
          <p:nvPr/>
        </p:nvSpPr>
        <p:spPr>
          <a:xfrm>
            <a:off x="7985126" y="3246438"/>
            <a:ext cx="1122363" cy="393700"/>
          </a:xfrm>
          <a:prstGeom prst="flowChartProcess">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Mechanical</a:t>
            </a:r>
          </a:p>
        </p:txBody>
      </p:sp>
      <p:sp>
        <p:nvSpPr>
          <p:cNvPr id="102" name="Flowchart: Process 101"/>
          <p:cNvSpPr/>
          <p:nvPr/>
        </p:nvSpPr>
        <p:spPr>
          <a:xfrm>
            <a:off x="6427788" y="4838700"/>
            <a:ext cx="1033462" cy="463550"/>
          </a:xfrm>
          <a:prstGeom prst="flowChartProcess">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Lighting</a:t>
            </a:r>
          </a:p>
        </p:txBody>
      </p:sp>
      <p:sp>
        <p:nvSpPr>
          <p:cNvPr id="103" name="Flowchart: Process 102"/>
          <p:cNvSpPr/>
          <p:nvPr/>
        </p:nvSpPr>
        <p:spPr>
          <a:xfrm>
            <a:off x="7964489" y="4889500"/>
            <a:ext cx="1139825" cy="368300"/>
          </a:xfrm>
          <a:prstGeom prst="flowChartProcess">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Other Eqmt</a:t>
            </a:r>
          </a:p>
        </p:txBody>
      </p:sp>
      <p:sp>
        <p:nvSpPr>
          <p:cNvPr id="104" name="Flowchart: Process 103"/>
          <p:cNvSpPr/>
          <p:nvPr/>
        </p:nvSpPr>
        <p:spPr>
          <a:xfrm>
            <a:off x="6440488" y="3914776"/>
            <a:ext cx="1020762" cy="760413"/>
          </a:xfrm>
          <a:prstGeom prst="flowChartProcess">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Service water heating</a:t>
            </a:r>
          </a:p>
        </p:txBody>
      </p:sp>
      <p:sp>
        <p:nvSpPr>
          <p:cNvPr id="105" name="Flowchart: Process 104"/>
          <p:cNvSpPr/>
          <p:nvPr/>
        </p:nvSpPr>
        <p:spPr>
          <a:xfrm>
            <a:off x="7939089" y="4059238"/>
            <a:ext cx="1150937" cy="461962"/>
          </a:xfrm>
          <a:prstGeom prst="flowChartProcess">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Power</a:t>
            </a:r>
          </a:p>
        </p:txBody>
      </p:sp>
      <p:sp>
        <p:nvSpPr>
          <p:cNvPr id="106" name="Flowchart: Process 105"/>
          <p:cNvSpPr/>
          <p:nvPr/>
        </p:nvSpPr>
        <p:spPr>
          <a:xfrm>
            <a:off x="9629776" y="3608388"/>
            <a:ext cx="790575" cy="977900"/>
          </a:xfrm>
          <a:prstGeom prst="flowChartProcess">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Energy Cost Budget Method</a:t>
            </a:r>
          </a:p>
        </p:txBody>
      </p:sp>
      <p:sp>
        <p:nvSpPr>
          <p:cNvPr id="107" name="Flowchart: Process 106"/>
          <p:cNvSpPr/>
          <p:nvPr/>
        </p:nvSpPr>
        <p:spPr>
          <a:xfrm>
            <a:off x="2527301" y="6039644"/>
            <a:ext cx="1641475" cy="358775"/>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Plan review</a:t>
            </a:r>
          </a:p>
        </p:txBody>
      </p:sp>
      <p:sp>
        <p:nvSpPr>
          <p:cNvPr id="108" name="Flowchart: Process 107"/>
          <p:cNvSpPr/>
          <p:nvPr/>
        </p:nvSpPr>
        <p:spPr>
          <a:xfrm>
            <a:off x="5926138" y="6019800"/>
            <a:ext cx="1244600" cy="319088"/>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Inspection</a:t>
            </a:r>
          </a:p>
        </p:txBody>
      </p:sp>
      <p:sp>
        <p:nvSpPr>
          <p:cNvPr id="109" name="Flowchart: Process 108"/>
          <p:cNvSpPr/>
          <p:nvPr/>
        </p:nvSpPr>
        <p:spPr>
          <a:xfrm>
            <a:off x="9423400" y="5816601"/>
            <a:ext cx="1143000" cy="720725"/>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Certificates of Occupancy</a:t>
            </a:r>
          </a:p>
        </p:txBody>
      </p:sp>
      <p:sp>
        <p:nvSpPr>
          <p:cNvPr id="110" name="Flowchart: Process 109"/>
          <p:cNvSpPr/>
          <p:nvPr/>
        </p:nvSpPr>
        <p:spPr>
          <a:xfrm>
            <a:off x="7472364" y="6019801"/>
            <a:ext cx="1570037" cy="307975"/>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Commissioning</a:t>
            </a:r>
          </a:p>
        </p:txBody>
      </p:sp>
      <p:sp>
        <p:nvSpPr>
          <p:cNvPr id="111" name="Flowchart: Process 110"/>
          <p:cNvSpPr/>
          <p:nvPr/>
        </p:nvSpPr>
        <p:spPr>
          <a:xfrm>
            <a:off x="4491039" y="6123783"/>
            <a:ext cx="1244600" cy="306387"/>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Construction</a:t>
            </a:r>
          </a:p>
        </p:txBody>
      </p:sp>
      <p:cxnSp>
        <p:nvCxnSpPr>
          <p:cNvPr id="112" name="Straight Arrow Connector 111"/>
          <p:cNvCxnSpPr>
            <a:stCxn id="89" idx="1"/>
            <a:endCxn id="90" idx="3"/>
          </p:cNvCxnSpPr>
          <p:nvPr/>
        </p:nvCxnSpPr>
        <p:spPr>
          <a:xfrm flipH="1">
            <a:off x="5372101" y="1833564"/>
            <a:ext cx="549275" cy="15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a:off x="7612064" y="1833563"/>
            <a:ext cx="74612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Elbow Connector 113"/>
          <p:cNvCxnSpPr>
            <a:stCxn id="93" idx="2"/>
            <a:endCxn id="92" idx="0"/>
          </p:cNvCxnSpPr>
          <p:nvPr/>
        </p:nvCxnSpPr>
        <p:spPr>
          <a:xfrm rot="5400000">
            <a:off x="8571709" y="1783556"/>
            <a:ext cx="268287" cy="78105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Elbow Connector 114"/>
          <p:cNvCxnSpPr>
            <a:stCxn id="90" idx="2"/>
            <a:endCxn id="91" idx="0"/>
          </p:cNvCxnSpPr>
          <p:nvPr/>
        </p:nvCxnSpPr>
        <p:spPr>
          <a:xfrm rot="5400000">
            <a:off x="4264819" y="1675606"/>
            <a:ext cx="190500" cy="1068388"/>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Elbow Connector 115"/>
          <p:cNvCxnSpPr>
            <a:stCxn id="91" idx="1"/>
            <a:endCxn id="94" idx="0"/>
          </p:cNvCxnSpPr>
          <p:nvPr/>
        </p:nvCxnSpPr>
        <p:spPr>
          <a:xfrm rot="10800000" flipV="1">
            <a:off x="2346327" y="2709069"/>
            <a:ext cx="396875" cy="43418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Elbow Connector 116"/>
          <p:cNvCxnSpPr>
            <a:stCxn id="94" idx="3"/>
            <a:endCxn id="95" idx="1"/>
          </p:cNvCxnSpPr>
          <p:nvPr/>
        </p:nvCxnSpPr>
        <p:spPr>
          <a:xfrm>
            <a:off x="2832101" y="3430588"/>
            <a:ext cx="239713" cy="1270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Elbow Connector 117"/>
          <p:cNvCxnSpPr>
            <a:stCxn id="95" idx="3"/>
            <a:endCxn id="99" idx="1"/>
          </p:cNvCxnSpPr>
          <p:nvPr/>
        </p:nvCxnSpPr>
        <p:spPr>
          <a:xfrm flipH="1">
            <a:off x="1873250" y="3443288"/>
            <a:ext cx="2349500" cy="931862"/>
          </a:xfrm>
          <a:prstGeom prst="bentConnector5">
            <a:avLst>
              <a:gd name="adj1" fmla="val -9728"/>
              <a:gd name="adj2" fmla="val 43413"/>
              <a:gd name="adj3" fmla="val 109728"/>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a:stCxn id="99" idx="3"/>
            <a:endCxn id="96" idx="1"/>
          </p:cNvCxnSpPr>
          <p:nvPr/>
        </p:nvCxnSpPr>
        <p:spPr>
          <a:xfrm flipV="1">
            <a:off x="2844801" y="4365626"/>
            <a:ext cx="227013" cy="95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Elbow Connector 119"/>
          <p:cNvCxnSpPr>
            <a:stCxn id="96" idx="3"/>
            <a:endCxn id="97" idx="1"/>
          </p:cNvCxnSpPr>
          <p:nvPr/>
        </p:nvCxnSpPr>
        <p:spPr>
          <a:xfrm flipH="1">
            <a:off x="2232026" y="4365625"/>
            <a:ext cx="1966913" cy="850900"/>
          </a:xfrm>
          <a:prstGeom prst="bentConnector5">
            <a:avLst>
              <a:gd name="adj1" fmla="val -11621"/>
              <a:gd name="adj2" fmla="val 51778"/>
              <a:gd name="adj3" fmla="val 11162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Elbow Connector 120"/>
          <p:cNvCxnSpPr>
            <a:stCxn id="91" idx="3"/>
            <a:endCxn id="98" idx="0"/>
          </p:cNvCxnSpPr>
          <p:nvPr/>
        </p:nvCxnSpPr>
        <p:spPr>
          <a:xfrm>
            <a:off x="4908550" y="2709069"/>
            <a:ext cx="363538" cy="469106"/>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Elbow Connector 121"/>
          <p:cNvCxnSpPr>
            <a:stCxn id="98" idx="2"/>
            <a:endCxn id="107" idx="0"/>
          </p:cNvCxnSpPr>
          <p:nvPr/>
        </p:nvCxnSpPr>
        <p:spPr>
          <a:xfrm rot="5400000">
            <a:off x="3797699" y="4565253"/>
            <a:ext cx="1024731" cy="192405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Elbow Connector 122"/>
          <p:cNvCxnSpPr>
            <a:stCxn id="97" idx="2"/>
            <a:endCxn id="107" idx="0"/>
          </p:cNvCxnSpPr>
          <p:nvPr/>
        </p:nvCxnSpPr>
        <p:spPr>
          <a:xfrm rot="16200000" flipH="1">
            <a:off x="2830117" y="5521721"/>
            <a:ext cx="621505" cy="414339"/>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Elbow Connector 123"/>
          <p:cNvCxnSpPr>
            <a:stCxn id="92" idx="1"/>
            <a:endCxn id="100" idx="0"/>
          </p:cNvCxnSpPr>
          <p:nvPr/>
        </p:nvCxnSpPr>
        <p:spPr>
          <a:xfrm rot="10800000" flipV="1">
            <a:off x="6950869" y="2712244"/>
            <a:ext cx="288132" cy="46593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a:stCxn id="100" idx="3"/>
            <a:endCxn id="101" idx="1"/>
          </p:cNvCxnSpPr>
          <p:nvPr/>
        </p:nvCxnSpPr>
        <p:spPr>
          <a:xfrm flipV="1">
            <a:off x="7461251" y="3443288"/>
            <a:ext cx="52387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a:stCxn id="104" idx="3"/>
            <a:endCxn id="105" idx="1"/>
          </p:cNvCxnSpPr>
          <p:nvPr/>
        </p:nvCxnSpPr>
        <p:spPr>
          <a:xfrm flipV="1">
            <a:off x="7461250" y="4291014"/>
            <a:ext cx="477838" cy="31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Elbow Connector 126"/>
          <p:cNvCxnSpPr>
            <a:stCxn id="92" idx="3"/>
            <a:endCxn id="106" idx="0"/>
          </p:cNvCxnSpPr>
          <p:nvPr/>
        </p:nvCxnSpPr>
        <p:spPr>
          <a:xfrm>
            <a:off x="9391651" y="2712244"/>
            <a:ext cx="633412" cy="896144"/>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a:stCxn id="102" idx="3"/>
            <a:endCxn id="103" idx="1"/>
          </p:cNvCxnSpPr>
          <p:nvPr/>
        </p:nvCxnSpPr>
        <p:spPr>
          <a:xfrm>
            <a:off x="7461250" y="5070476"/>
            <a:ext cx="503238" cy="31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9" name="Elbow Connector 128"/>
          <p:cNvCxnSpPr>
            <a:stCxn id="105" idx="3"/>
            <a:endCxn id="102" idx="1"/>
          </p:cNvCxnSpPr>
          <p:nvPr/>
        </p:nvCxnSpPr>
        <p:spPr>
          <a:xfrm flipH="1">
            <a:off x="6427789" y="4291013"/>
            <a:ext cx="2662237" cy="779462"/>
          </a:xfrm>
          <a:prstGeom prst="bentConnector5">
            <a:avLst>
              <a:gd name="adj1" fmla="val -8586"/>
              <a:gd name="adj2" fmla="val 59769"/>
              <a:gd name="adj3" fmla="val 105009"/>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Elbow Connector 129"/>
          <p:cNvCxnSpPr>
            <a:stCxn id="103" idx="2"/>
            <a:endCxn id="107" idx="0"/>
          </p:cNvCxnSpPr>
          <p:nvPr/>
        </p:nvCxnSpPr>
        <p:spPr>
          <a:xfrm rot="5400000">
            <a:off x="5550299" y="3055541"/>
            <a:ext cx="781844" cy="5186363"/>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Elbow Connector 130"/>
          <p:cNvCxnSpPr>
            <a:stCxn id="106" idx="2"/>
            <a:endCxn id="107" idx="0"/>
          </p:cNvCxnSpPr>
          <p:nvPr/>
        </p:nvCxnSpPr>
        <p:spPr>
          <a:xfrm rot="5400000">
            <a:off x="5959874" y="1974454"/>
            <a:ext cx="1453356" cy="6677025"/>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Elbow Connector 131"/>
          <p:cNvCxnSpPr>
            <a:stCxn id="108" idx="0"/>
            <a:endCxn id="111" idx="0"/>
          </p:cNvCxnSpPr>
          <p:nvPr/>
        </p:nvCxnSpPr>
        <p:spPr>
          <a:xfrm rot="16200000" flipH="1" flipV="1">
            <a:off x="5778897" y="5354241"/>
            <a:ext cx="103983" cy="1435099"/>
          </a:xfrm>
          <a:prstGeom prst="bentConnector3">
            <a:avLst>
              <a:gd name="adj1" fmla="val -219844"/>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Elbow Connector 132"/>
          <p:cNvCxnSpPr>
            <a:stCxn id="111" idx="2"/>
            <a:endCxn id="108" idx="2"/>
          </p:cNvCxnSpPr>
          <p:nvPr/>
        </p:nvCxnSpPr>
        <p:spPr>
          <a:xfrm rot="5400000" flipH="1" flipV="1">
            <a:off x="5785247" y="5666979"/>
            <a:ext cx="91282" cy="1435099"/>
          </a:xfrm>
          <a:prstGeom prst="bentConnector3">
            <a:avLst>
              <a:gd name="adj1" fmla="val -25043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a:stCxn id="107" idx="3"/>
            <a:endCxn id="111" idx="1"/>
          </p:cNvCxnSpPr>
          <p:nvPr/>
        </p:nvCxnSpPr>
        <p:spPr>
          <a:xfrm>
            <a:off x="4168776" y="6219032"/>
            <a:ext cx="322263" cy="5794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a:stCxn id="108" idx="3"/>
            <a:endCxn id="110" idx="1"/>
          </p:cNvCxnSpPr>
          <p:nvPr/>
        </p:nvCxnSpPr>
        <p:spPr>
          <a:xfrm flipV="1">
            <a:off x="7170739" y="6173788"/>
            <a:ext cx="301625" cy="63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a:stCxn id="110" idx="3"/>
            <a:endCxn id="109" idx="1"/>
          </p:cNvCxnSpPr>
          <p:nvPr/>
        </p:nvCxnSpPr>
        <p:spPr>
          <a:xfrm>
            <a:off x="9042400" y="6173789"/>
            <a:ext cx="381000" cy="31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485" name="TextBox 136"/>
          <p:cNvSpPr txBox="1">
            <a:spLocks noChangeArrowheads="1"/>
          </p:cNvSpPr>
          <p:nvPr/>
        </p:nvSpPr>
        <p:spPr bwMode="auto">
          <a:xfrm>
            <a:off x="1924050" y="2476501"/>
            <a:ext cx="21653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itchFamily="18" charset="0"/>
                <a:cs typeface="Arial" pitchFamily="34" charset="0"/>
              </a:defRPr>
            </a:lvl1pPr>
            <a:lvl2pPr marL="742950" indent="-285750">
              <a:defRPr>
                <a:solidFill>
                  <a:schemeClr val="tx1"/>
                </a:solidFill>
                <a:latin typeface="Garamond" pitchFamily="18" charset="0"/>
                <a:cs typeface="Arial" pitchFamily="34" charset="0"/>
              </a:defRPr>
            </a:lvl2pPr>
            <a:lvl3pPr marL="1143000" indent="-228600">
              <a:defRPr>
                <a:solidFill>
                  <a:schemeClr val="tx1"/>
                </a:solidFill>
                <a:latin typeface="Garamond" pitchFamily="18" charset="0"/>
                <a:cs typeface="Arial" pitchFamily="34" charset="0"/>
              </a:defRPr>
            </a:lvl3pPr>
            <a:lvl4pPr marL="1600200" indent="-228600">
              <a:defRPr>
                <a:solidFill>
                  <a:schemeClr val="tx1"/>
                </a:solidFill>
                <a:latin typeface="Garamond" pitchFamily="18" charset="0"/>
                <a:cs typeface="Arial" pitchFamily="34" charset="0"/>
              </a:defRPr>
            </a:lvl4pPr>
            <a:lvl5pPr marL="2057400" indent="-228600">
              <a:defRPr>
                <a:solidFill>
                  <a:schemeClr val="tx1"/>
                </a:solidFill>
                <a:latin typeface="Garamond" pitchFamily="18" charset="0"/>
                <a:cs typeface="Arial" pitchFamily="34" charset="0"/>
              </a:defRPr>
            </a:lvl5pPr>
            <a:lvl6pPr marL="2514600" indent="-228600"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eaLnBrk="0" fontAlgn="base" hangingPunct="0">
              <a:spcBef>
                <a:spcPct val="0"/>
              </a:spcBef>
              <a:spcAft>
                <a:spcPct val="0"/>
              </a:spcAft>
              <a:defRPr>
                <a:solidFill>
                  <a:schemeClr val="tx1"/>
                </a:solidFill>
                <a:latin typeface="Garamond" pitchFamily="18" charset="0"/>
                <a:cs typeface="Arial" pitchFamily="34" charset="0"/>
              </a:defRPr>
            </a:lvl9pPr>
          </a:lstStyle>
          <a:p>
            <a:r>
              <a:rPr lang="en-US" altLang="en-US" sz="1200" b="1" dirty="0"/>
              <a:t>Prescriptive</a:t>
            </a:r>
          </a:p>
          <a:p>
            <a:r>
              <a:rPr lang="en-US" altLang="en-US" sz="1200" b="1" dirty="0"/>
              <a:t>Path</a:t>
            </a:r>
          </a:p>
        </p:txBody>
      </p:sp>
      <p:sp>
        <p:nvSpPr>
          <p:cNvPr id="18486" name="TextBox 137"/>
          <p:cNvSpPr txBox="1">
            <a:spLocks noChangeArrowheads="1"/>
          </p:cNvSpPr>
          <p:nvPr/>
        </p:nvSpPr>
        <p:spPr bwMode="auto">
          <a:xfrm>
            <a:off x="4832350" y="2489201"/>
            <a:ext cx="21653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itchFamily="18" charset="0"/>
                <a:cs typeface="Arial" pitchFamily="34" charset="0"/>
              </a:defRPr>
            </a:lvl1pPr>
            <a:lvl2pPr marL="742950" indent="-285750">
              <a:defRPr>
                <a:solidFill>
                  <a:schemeClr val="tx1"/>
                </a:solidFill>
                <a:latin typeface="Garamond" pitchFamily="18" charset="0"/>
                <a:cs typeface="Arial" pitchFamily="34" charset="0"/>
              </a:defRPr>
            </a:lvl2pPr>
            <a:lvl3pPr marL="1143000" indent="-228600">
              <a:defRPr>
                <a:solidFill>
                  <a:schemeClr val="tx1"/>
                </a:solidFill>
                <a:latin typeface="Garamond" pitchFamily="18" charset="0"/>
                <a:cs typeface="Arial" pitchFamily="34" charset="0"/>
              </a:defRPr>
            </a:lvl3pPr>
            <a:lvl4pPr marL="1600200" indent="-228600">
              <a:defRPr>
                <a:solidFill>
                  <a:schemeClr val="tx1"/>
                </a:solidFill>
                <a:latin typeface="Garamond" pitchFamily="18" charset="0"/>
                <a:cs typeface="Arial" pitchFamily="34" charset="0"/>
              </a:defRPr>
            </a:lvl4pPr>
            <a:lvl5pPr marL="2057400" indent="-228600">
              <a:defRPr>
                <a:solidFill>
                  <a:schemeClr val="tx1"/>
                </a:solidFill>
                <a:latin typeface="Garamond" pitchFamily="18" charset="0"/>
                <a:cs typeface="Arial" pitchFamily="34" charset="0"/>
              </a:defRPr>
            </a:lvl5pPr>
            <a:lvl6pPr marL="2514600" indent="-228600"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eaLnBrk="0" fontAlgn="base" hangingPunct="0">
              <a:spcBef>
                <a:spcPct val="0"/>
              </a:spcBef>
              <a:spcAft>
                <a:spcPct val="0"/>
              </a:spcAft>
              <a:defRPr>
                <a:solidFill>
                  <a:schemeClr val="tx1"/>
                </a:solidFill>
                <a:latin typeface="Garamond" pitchFamily="18" charset="0"/>
                <a:cs typeface="Arial" pitchFamily="34" charset="0"/>
              </a:defRPr>
            </a:lvl9pPr>
          </a:lstStyle>
          <a:p>
            <a:r>
              <a:rPr lang="en-US" altLang="en-US" sz="1200" b="1" dirty="0"/>
              <a:t>Performance</a:t>
            </a:r>
          </a:p>
          <a:p>
            <a:r>
              <a:rPr lang="en-US" altLang="en-US" sz="1200" b="1" dirty="0"/>
              <a:t>Path</a:t>
            </a:r>
          </a:p>
        </p:txBody>
      </p:sp>
      <p:sp>
        <p:nvSpPr>
          <p:cNvPr id="18487" name="TextBox 138"/>
          <p:cNvSpPr txBox="1">
            <a:spLocks noChangeArrowheads="1"/>
          </p:cNvSpPr>
          <p:nvPr/>
        </p:nvSpPr>
        <p:spPr bwMode="auto">
          <a:xfrm>
            <a:off x="6451600" y="2417763"/>
            <a:ext cx="2165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itchFamily="18" charset="0"/>
                <a:cs typeface="Arial" pitchFamily="34" charset="0"/>
              </a:defRPr>
            </a:lvl1pPr>
            <a:lvl2pPr marL="742950" indent="-285750">
              <a:defRPr>
                <a:solidFill>
                  <a:schemeClr val="tx1"/>
                </a:solidFill>
                <a:latin typeface="Garamond" pitchFamily="18" charset="0"/>
                <a:cs typeface="Arial" pitchFamily="34" charset="0"/>
              </a:defRPr>
            </a:lvl2pPr>
            <a:lvl3pPr marL="1143000" indent="-228600">
              <a:defRPr>
                <a:solidFill>
                  <a:schemeClr val="tx1"/>
                </a:solidFill>
                <a:latin typeface="Garamond" pitchFamily="18" charset="0"/>
                <a:cs typeface="Arial" pitchFamily="34" charset="0"/>
              </a:defRPr>
            </a:lvl3pPr>
            <a:lvl4pPr marL="1600200" indent="-228600">
              <a:defRPr>
                <a:solidFill>
                  <a:schemeClr val="tx1"/>
                </a:solidFill>
                <a:latin typeface="Garamond" pitchFamily="18" charset="0"/>
                <a:cs typeface="Arial" pitchFamily="34" charset="0"/>
              </a:defRPr>
            </a:lvl4pPr>
            <a:lvl5pPr marL="2057400" indent="-228600">
              <a:defRPr>
                <a:solidFill>
                  <a:schemeClr val="tx1"/>
                </a:solidFill>
                <a:latin typeface="Garamond" pitchFamily="18" charset="0"/>
                <a:cs typeface="Arial" pitchFamily="34" charset="0"/>
              </a:defRPr>
            </a:lvl5pPr>
            <a:lvl6pPr marL="2514600" indent="-228600"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eaLnBrk="0" fontAlgn="base" hangingPunct="0">
              <a:spcBef>
                <a:spcPct val="0"/>
              </a:spcBef>
              <a:spcAft>
                <a:spcPct val="0"/>
              </a:spcAft>
              <a:defRPr>
                <a:solidFill>
                  <a:schemeClr val="tx1"/>
                </a:solidFill>
                <a:latin typeface="Garamond" pitchFamily="18" charset="0"/>
                <a:cs typeface="Arial" pitchFamily="34" charset="0"/>
              </a:defRPr>
            </a:lvl9pPr>
          </a:lstStyle>
          <a:p>
            <a:r>
              <a:rPr lang="en-US" altLang="en-US" sz="1200" b="1" dirty="0"/>
              <a:t>Prescriptive</a:t>
            </a:r>
          </a:p>
          <a:p>
            <a:r>
              <a:rPr lang="en-US" altLang="en-US" sz="1200" b="1" dirty="0"/>
              <a:t>Path</a:t>
            </a:r>
          </a:p>
        </p:txBody>
      </p:sp>
      <p:sp>
        <p:nvSpPr>
          <p:cNvPr id="18488" name="TextBox 139"/>
          <p:cNvSpPr txBox="1">
            <a:spLocks noChangeArrowheads="1"/>
          </p:cNvSpPr>
          <p:nvPr/>
        </p:nvSpPr>
        <p:spPr bwMode="auto">
          <a:xfrm>
            <a:off x="9340850" y="2489201"/>
            <a:ext cx="21653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itchFamily="18" charset="0"/>
                <a:cs typeface="Arial" pitchFamily="34" charset="0"/>
              </a:defRPr>
            </a:lvl1pPr>
            <a:lvl2pPr marL="742950" indent="-285750">
              <a:defRPr>
                <a:solidFill>
                  <a:schemeClr val="tx1"/>
                </a:solidFill>
                <a:latin typeface="Garamond" pitchFamily="18" charset="0"/>
                <a:cs typeface="Arial" pitchFamily="34" charset="0"/>
              </a:defRPr>
            </a:lvl2pPr>
            <a:lvl3pPr marL="1143000" indent="-228600">
              <a:defRPr>
                <a:solidFill>
                  <a:schemeClr val="tx1"/>
                </a:solidFill>
                <a:latin typeface="Garamond" pitchFamily="18" charset="0"/>
                <a:cs typeface="Arial" pitchFamily="34" charset="0"/>
              </a:defRPr>
            </a:lvl3pPr>
            <a:lvl4pPr marL="1600200" indent="-228600">
              <a:defRPr>
                <a:solidFill>
                  <a:schemeClr val="tx1"/>
                </a:solidFill>
                <a:latin typeface="Garamond" pitchFamily="18" charset="0"/>
                <a:cs typeface="Arial" pitchFamily="34" charset="0"/>
              </a:defRPr>
            </a:lvl4pPr>
            <a:lvl5pPr marL="2057400" indent="-228600">
              <a:defRPr>
                <a:solidFill>
                  <a:schemeClr val="tx1"/>
                </a:solidFill>
                <a:latin typeface="Garamond" pitchFamily="18" charset="0"/>
                <a:cs typeface="Arial" pitchFamily="34" charset="0"/>
              </a:defRPr>
            </a:lvl5pPr>
            <a:lvl6pPr marL="2514600" indent="-228600"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eaLnBrk="0" fontAlgn="base" hangingPunct="0">
              <a:spcBef>
                <a:spcPct val="0"/>
              </a:spcBef>
              <a:spcAft>
                <a:spcPct val="0"/>
              </a:spcAft>
              <a:defRPr>
                <a:solidFill>
                  <a:schemeClr val="tx1"/>
                </a:solidFill>
                <a:latin typeface="Garamond" pitchFamily="18" charset="0"/>
                <a:cs typeface="Arial" pitchFamily="34" charset="0"/>
              </a:defRPr>
            </a:lvl9pPr>
          </a:lstStyle>
          <a:p>
            <a:r>
              <a:rPr lang="en-US" altLang="en-US" sz="1200" b="1" dirty="0"/>
              <a:t>Performance</a:t>
            </a:r>
          </a:p>
          <a:p>
            <a:r>
              <a:rPr lang="en-US" altLang="en-US" sz="1200" b="1" dirty="0"/>
              <a:t>Path</a:t>
            </a:r>
          </a:p>
        </p:txBody>
      </p:sp>
      <p:cxnSp>
        <p:nvCxnSpPr>
          <p:cNvPr id="141" name="Elbow Connector 140"/>
          <p:cNvCxnSpPr/>
          <p:nvPr/>
        </p:nvCxnSpPr>
        <p:spPr>
          <a:xfrm flipH="1">
            <a:off x="6445250" y="3441701"/>
            <a:ext cx="2662238" cy="779463"/>
          </a:xfrm>
          <a:prstGeom prst="bentConnector5">
            <a:avLst>
              <a:gd name="adj1" fmla="val -8586"/>
              <a:gd name="adj2" fmla="val 48469"/>
              <a:gd name="adj3" fmla="val 105009"/>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7356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3F657-D91D-41FA-8C81-879A85ED4B69}"/>
              </a:ext>
            </a:extLst>
          </p:cNvPr>
          <p:cNvSpPr>
            <a:spLocks noGrp="1"/>
          </p:cNvSpPr>
          <p:nvPr>
            <p:ph type="title"/>
          </p:nvPr>
        </p:nvSpPr>
        <p:spPr>
          <a:xfrm>
            <a:off x="1097280" y="286604"/>
            <a:ext cx="10058400" cy="852084"/>
          </a:xfrm>
        </p:spPr>
        <p:txBody>
          <a:bodyPr>
            <a:noAutofit/>
          </a:bodyPr>
          <a:lstStyle/>
          <a:p>
            <a:r>
              <a:rPr lang="en-US" sz="6000" b="1" u="sng" dirty="0">
                <a:solidFill>
                  <a:srgbClr val="0070C0"/>
                </a:solidFill>
              </a:rPr>
              <a:t>Simulation Program</a:t>
            </a:r>
            <a:endParaRPr lang="en-US" sz="6000" b="1" dirty="0">
              <a:solidFill>
                <a:srgbClr val="0070C0"/>
              </a:solidFill>
            </a:endParaRPr>
          </a:p>
        </p:txBody>
      </p:sp>
      <p:sp>
        <p:nvSpPr>
          <p:cNvPr id="3" name="Content Placeholder 2">
            <a:extLst>
              <a:ext uri="{FF2B5EF4-FFF2-40B4-BE49-F238E27FC236}">
                <a16:creationId xmlns:a16="http://schemas.microsoft.com/office/drawing/2014/main" id="{F2173CE8-0454-4C07-8E6B-2A57D53BF401}"/>
              </a:ext>
            </a:extLst>
          </p:cNvPr>
          <p:cNvSpPr>
            <a:spLocks noGrp="1"/>
          </p:cNvSpPr>
          <p:nvPr>
            <p:ph idx="1"/>
          </p:nvPr>
        </p:nvSpPr>
        <p:spPr>
          <a:xfrm>
            <a:off x="1097280" y="1777043"/>
            <a:ext cx="10058400" cy="4520240"/>
          </a:xfrm>
        </p:spPr>
        <p:txBody>
          <a:bodyPr/>
          <a:lstStyle/>
          <a:p>
            <a:r>
              <a:rPr lang="en-US" sz="3600" dirty="0"/>
              <a:t>The simulation program shall be a computer-based program for the analysis of energy consumption in buildings (a program such as, but not limited to, DOE-2 or BLAST). The simulation program shall include calculation methodologies for building components being modeled. (ASHRAE Std. 90.1-2016, 11.4.1 and Appendix G 2.1) </a:t>
            </a:r>
          </a:p>
          <a:p>
            <a:r>
              <a:rPr lang="en-US" sz="3600" dirty="0"/>
              <a:t> The program must be approved by the AHJ.</a:t>
            </a:r>
          </a:p>
          <a:p>
            <a:endParaRPr lang="en-US" dirty="0"/>
          </a:p>
        </p:txBody>
      </p:sp>
    </p:spTree>
    <p:extLst>
      <p:ext uri="{BB962C8B-B14F-4D97-AF65-F5344CB8AC3E}">
        <p14:creationId xmlns:p14="http://schemas.microsoft.com/office/powerpoint/2010/main" val="30111144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85F0D-4F65-4DE1-857B-680A4A96E006}"/>
              </a:ext>
            </a:extLst>
          </p:cNvPr>
          <p:cNvSpPr>
            <a:spLocks noGrp="1"/>
          </p:cNvSpPr>
          <p:nvPr>
            <p:ph type="title"/>
          </p:nvPr>
        </p:nvSpPr>
        <p:spPr>
          <a:xfrm>
            <a:off x="1097280" y="286604"/>
            <a:ext cx="10058400" cy="783072"/>
          </a:xfrm>
        </p:spPr>
        <p:txBody>
          <a:bodyPr/>
          <a:lstStyle/>
          <a:p>
            <a:r>
              <a:rPr lang="en-US" b="1" dirty="0">
                <a:solidFill>
                  <a:srgbClr val="0070C0"/>
                </a:solidFill>
              </a:rPr>
              <a:t>Simulation Program Characteristics</a:t>
            </a:r>
          </a:p>
        </p:txBody>
      </p:sp>
      <p:sp>
        <p:nvSpPr>
          <p:cNvPr id="3" name="Content Placeholder 2">
            <a:extLst>
              <a:ext uri="{FF2B5EF4-FFF2-40B4-BE49-F238E27FC236}">
                <a16:creationId xmlns:a16="http://schemas.microsoft.com/office/drawing/2014/main" id="{0496617D-7697-4974-9AC6-415F65EDF2B7}"/>
              </a:ext>
            </a:extLst>
          </p:cNvPr>
          <p:cNvSpPr>
            <a:spLocks noGrp="1"/>
          </p:cNvSpPr>
          <p:nvPr>
            <p:ph idx="1"/>
          </p:nvPr>
        </p:nvSpPr>
        <p:spPr>
          <a:xfrm>
            <a:off x="1097280" y="1069676"/>
            <a:ext cx="10617392" cy="5451894"/>
          </a:xfrm>
        </p:spPr>
        <p:txBody>
          <a:bodyPr>
            <a:normAutofit/>
          </a:bodyPr>
          <a:lstStyle/>
          <a:p>
            <a:r>
              <a:rPr lang="en-US" sz="2400" b="1" dirty="0"/>
              <a:t>A minimum of 1,400 </a:t>
            </a:r>
            <a:r>
              <a:rPr lang="en-US" sz="2400" b="1" dirty="0" err="1"/>
              <a:t>hr</a:t>
            </a:r>
            <a:r>
              <a:rPr lang="en-US" sz="2400" b="1" dirty="0"/>
              <a:t>/</a:t>
            </a:r>
            <a:r>
              <a:rPr lang="en-US" sz="2400" b="1" dirty="0" err="1"/>
              <a:t>yr</a:t>
            </a:r>
            <a:r>
              <a:rPr lang="en-US" sz="2400" b="1" dirty="0"/>
              <a:t> (AHRAE 90.1-2016, 11.4.1) or 8760 </a:t>
            </a:r>
            <a:r>
              <a:rPr lang="en-US" sz="2400" b="1" dirty="0" err="1"/>
              <a:t>hr</a:t>
            </a:r>
            <a:r>
              <a:rPr lang="en-US" sz="2400" b="1" dirty="0"/>
              <a:t>/</a:t>
            </a:r>
            <a:r>
              <a:rPr lang="en-US" sz="2400" b="1" dirty="0" err="1"/>
              <a:t>yr</a:t>
            </a:r>
            <a:r>
              <a:rPr lang="en-US" sz="2400" b="1" dirty="0"/>
              <a:t> (90.1 app G.2.2.1)</a:t>
            </a:r>
          </a:p>
          <a:p>
            <a:r>
              <a:rPr lang="en-US" sz="2400" b="1" dirty="0"/>
              <a:t>Hourly variations</a:t>
            </a:r>
          </a:p>
          <a:p>
            <a:r>
              <a:rPr lang="en-US" sz="2400" b="1" dirty="0"/>
              <a:t>Thermal mass effects</a:t>
            </a:r>
          </a:p>
          <a:p>
            <a:r>
              <a:rPr lang="en-US" sz="2400" b="1" dirty="0"/>
              <a:t>Ten or more thermal zones</a:t>
            </a:r>
          </a:p>
          <a:p>
            <a:r>
              <a:rPr lang="en-US" sz="2400" b="1" dirty="0"/>
              <a:t>Part load performance curves for mechanical equipment</a:t>
            </a:r>
          </a:p>
          <a:p>
            <a:r>
              <a:rPr lang="en-US" sz="2400" b="1" dirty="0"/>
              <a:t>Capacity and efficiency correction curves</a:t>
            </a:r>
          </a:p>
          <a:p>
            <a:r>
              <a:rPr lang="en-US" sz="2400" b="1" dirty="0"/>
              <a:t>Economizers with integral controls</a:t>
            </a:r>
          </a:p>
          <a:p>
            <a:r>
              <a:rPr lang="en-US" sz="2400" b="1" dirty="0"/>
              <a:t>Baseline building design characteristics</a:t>
            </a:r>
          </a:p>
          <a:p>
            <a:r>
              <a:rPr lang="en-US" sz="2400" b="1" dirty="0"/>
              <a:t>Provide design load calculations for proposed and baseline building</a:t>
            </a:r>
          </a:p>
          <a:p>
            <a:r>
              <a:rPr lang="en-US" sz="2400" b="1" dirty="0"/>
              <a:t>Program tested according to ASHRAE STD 140.</a:t>
            </a:r>
          </a:p>
          <a:p>
            <a:endParaRPr lang="en-US" dirty="0"/>
          </a:p>
        </p:txBody>
      </p:sp>
    </p:spTree>
    <p:extLst>
      <p:ext uri="{BB962C8B-B14F-4D97-AF65-F5344CB8AC3E}">
        <p14:creationId xmlns:p14="http://schemas.microsoft.com/office/powerpoint/2010/main" val="15415995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AE3EA-D905-4B81-99C9-1F6B5079DB7B}"/>
              </a:ext>
            </a:extLst>
          </p:cNvPr>
          <p:cNvSpPr>
            <a:spLocks noGrp="1"/>
          </p:cNvSpPr>
          <p:nvPr>
            <p:ph type="title"/>
          </p:nvPr>
        </p:nvSpPr>
        <p:spPr>
          <a:xfrm>
            <a:off x="1080027" y="355616"/>
            <a:ext cx="10058400" cy="852084"/>
          </a:xfrm>
        </p:spPr>
        <p:txBody>
          <a:bodyPr/>
          <a:lstStyle/>
          <a:p>
            <a:r>
              <a:rPr lang="en-US" b="1" dirty="0">
                <a:solidFill>
                  <a:srgbClr val="0070C0"/>
                </a:solidFill>
                <a:effectLst>
                  <a:outerShdw blurRad="38100" dist="38100" dir="2700000" algn="tl">
                    <a:srgbClr val="000000">
                      <a:alpha val="43137"/>
                    </a:srgbClr>
                  </a:outerShdw>
                </a:effectLst>
              </a:rPr>
              <a:t>ENERGY MODELING:  - the “THEORY”</a:t>
            </a:r>
            <a:endParaRPr lang="en-US" dirty="0">
              <a:solidFill>
                <a:srgbClr val="0070C0"/>
              </a:solidFill>
            </a:endParaRPr>
          </a:p>
        </p:txBody>
      </p:sp>
      <p:sp>
        <p:nvSpPr>
          <p:cNvPr id="3" name="Content Placeholder 2">
            <a:extLst>
              <a:ext uri="{FF2B5EF4-FFF2-40B4-BE49-F238E27FC236}">
                <a16:creationId xmlns:a16="http://schemas.microsoft.com/office/drawing/2014/main" id="{8DD4E142-6C09-425B-A05B-72C1A89D08E2}"/>
              </a:ext>
            </a:extLst>
          </p:cNvPr>
          <p:cNvSpPr>
            <a:spLocks noGrp="1"/>
          </p:cNvSpPr>
          <p:nvPr>
            <p:ph idx="1"/>
          </p:nvPr>
        </p:nvSpPr>
        <p:spPr>
          <a:xfrm>
            <a:off x="672860" y="1845733"/>
            <a:ext cx="11041812" cy="4365285"/>
          </a:xfrm>
        </p:spPr>
        <p:txBody>
          <a:bodyPr/>
          <a:lstStyle/>
          <a:p>
            <a:pPr marL="594360" lvl="2" indent="0">
              <a:buNone/>
              <a:defRPr/>
            </a:pPr>
            <a:r>
              <a:rPr lang="en-US" sz="3600" dirty="0">
                <a:effectLst>
                  <a:outerShdw blurRad="38100" dist="38100" dir="2700000" algn="tl">
                    <a:srgbClr val="000000">
                      <a:alpha val="43137"/>
                    </a:srgbClr>
                  </a:outerShdw>
                </a:effectLst>
                <a:latin typeface="Arial" charset="0"/>
                <a:cs typeface="Arial" charset="0"/>
              </a:rPr>
              <a:t>COMPUTERIZED SIMULATION OF BUILDING AND ENERGY USING SYSTEMS SUMMATION</a:t>
            </a:r>
          </a:p>
          <a:p>
            <a:pPr marL="594360" lvl="2" indent="0">
              <a:buNone/>
              <a:defRPr/>
            </a:pPr>
            <a:r>
              <a:rPr lang="en-US" sz="3600" dirty="0">
                <a:effectLst>
                  <a:outerShdw blurRad="38100" dist="38100" dir="2700000" algn="tl">
                    <a:srgbClr val="000000">
                      <a:alpha val="43137"/>
                    </a:srgbClr>
                  </a:outerShdw>
                </a:effectLst>
                <a:latin typeface="Arial" charset="0"/>
                <a:cs typeface="Arial" charset="0"/>
              </a:rPr>
              <a:t>		Expected Use Over Time</a:t>
            </a:r>
          </a:p>
          <a:p>
            <a:pPr marL="594360" lvl="2" indent="0">
              <a:buNone/>
              <a:defRPr/>
            </a:pPr>
            <a:r>
              <a:rPr lang="en-US" sz="3600" dirty="0">
                <a:effectLst>
                  <a:outerShdw blurRad="38100" dist="38100" dir="2700000" algn="tl">
                    <a:srgbClr val="000000">
                      <a:alpha val="43137"/>
                    </a:srgbClr>
                  </a:outerShdw>
                </a:effectLst>
                <a:latin typeface="Arial" charset="0"/>
                <a:cs typeface="Arial" charset="0"/>
              </a:rPr>
              <a:t>	Energy Costs and Potential Budgets</a:t>
            </a:r>
          </a:p>
          <a:p>
            <a:pPr marL="594360" lvl="2" indent="0">
              <a:buNone/>
              <a:defRPr/>
            </a:pPr>
            <a:endParaRPr lang="en-US" sz="3600" dirty="0">
              <a:effectLst>
                <a:outerShdw blurRad="38100" dist="38100" dir="2700000" algn="tl">
                  <a:srgbClr val="000000">
                    <a:alpha val="43137"/>
                  </a:srgbClr>
                </a:outerShdw>
              </a:effectLst>
              <a:latin typeface="Arial" charset="0"/>
              <a:cs typeface="Arial" charset="0"/>
            </a:endParaRPr>
          </a:p>
          <a:p>
            <a:pPr marL="594360" lvl="2" indent="0">
              <a:buNone/>
              <a:defRPr/>
            </a:pPr>
            <a:r>
              <a:rPr lang="en-US" sz="4000" dirty="0">
                <a:effectLst>
                  <a:outerShdw blurRad="38100" dist="38100" dir="2700000" algn="tl">
                    <a:srgbClr val="000000">
                      <a:alpha val="43137"/>
                    </a:srgbClr>
                  </a:outerShdw>
                </a:effectLst>
                <a:latin typeface="Arial" charset="0"/>
                <a:cs typeface="Arial" charset="0"/>
              </a:rPr>
              <a:t>Based on </a:t>
            </a:r>
            <a:r>
              <a:rPr lang="en-US" sz="4000" i="1" u="sng" dirty="0">
                <a:effectLst>
                  <a:outerShdw blurRad="38100" dist="38100" dir="2700000" algn="tl">
                    <a:srgbClr val="000000">
                      <a:alpha val="43137"/>
                    </a:srgbClr>
                  </a:outerShdw>
                </a:effectLst>
                <a:latin typeface="Arial" charset="0"/>
                <a:cs typeface="Arial" charset="0"/>
              </a:rPr>
              <a:t>data</a:t>
            </a:r>
            <a:r>
              <a:rPr lang="en-US" sz="4000" i="1" dirty="0">
                <a:effectLst>
                  <a:outerShdw blurRad="38100" dist="38100" dir="2700000" algn="tl">
                    <a:srgbClr val="000000">
                      <a:alpha val="43137"/>
                    </a:srgbClr>
                  </a:outerShdw>
                </a:effectLst>
                <a:latin typeface="Arial" charset="0"/>
                <a:cs typeface="Arial" charset="0"/>
              </a:rPr>
              <a:t> </a:t>
            </a:r>
            <a:r>
              <a:rPr lang="en-US" sz="4000" dirty="0">
                <a:effectLst>
                  <a:outerShdw blurRad="38100" dist="38100" dir="2700000" algn="tl">
                    <a:srgbClr val="000000">
                      <a:alpha val="43137"/>
                    </a:srgbClr>
                  </a:outerShdw>
                </a:effectLst>
                <a:latin typeface="Arial" charset="0"/>
                <a:cs typeface="Arial" charset="0"/>
              </a:rPr>
              <a:t>and</a:t>
            </a:r>
            <a:r>
              <a:rPr lang="en-US" sz="4000" i="1" dirty="0">
                <a:effectLst>
                  <a:outerShdw blurRad="38100" dist="38100" dir="2700000" algn="tl">
                    <a:srgbClr val="000000">
                      <a:alpha val="43137"/>
                    </a:srgbClr>
                  </a:outerShdw>
                </a:effectLst>
                <a:latin typeface="Arial" charset="0"/>
                <a:cs typeface="Arial" charset="0"/>
              </a:rPr>
              <a:t> </a:t>
            </a:r>
            <a:r>
              <a:rPr lang="en-US" sz="4000" i="1" u="sng" dirty="0">
                <a:effectLst>
                  <a:outerShdw blurRad="38100" dist="38100" dir="2700000" algn="tl">
                    <a:srgbClr val="000000">
                      <a:alpha val="43137"/>
                    </a:srgbClr>
                  </a:outerShdw>
                </a:effectLst>
                <a:latin typeface="Arial" charset="0"/>
                <a:cs typeface="Arial" charset="0"/>
              </a:rPr>
              <a:t>assumptions</a:t>
            </a:r>
            <a:endParaRPr lang="en-US" sz="4000" u="sng" dirty="0">
              <a:effectLst>
                <a:outerShdw blurRad="38100" dist="38100" dir="2700000" algn="tl">
                  <a:srgbClr val="000000">
                    <a:alpha val="43137"/>
                  </a:srgbClr>
                </a:outerShdw>
              </a:effectLst>
              <a:latin typeface="Arial" charset="0"/>
              <a:cs typeface="Arial" charset="0"/>
            </a:endParaRPr>
          </a:p>
          <a:p>
            <a:endParaRPr lang="en-US" dirty="0"/>
          </a:p>
        </p:txBody>
      </p:sp>
    </p:spTree>
    <p:extLst>
      <p:ext uri="{BB962C8B-B14F-4D97-AF65-F5344CB8AC3E}">
        <p14:creationId xmlns:p14="http://schemas.microsoft.com/office/powerpoint/2010/main" val="11851780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66152-6D2D-4E9E-A60D-6728FF5585E1}"/>
              </a:ext>
            </a:extLst>
          </p:cNvPr>
          <p:cNvSpPr>
            <a:spLocks noGrp="1"/>
          </p:cNvSpPr>
          <p:nvPr>
            <p:ph type="title"/>
          </p:nvPr>
        </p:nvSpPr>
        <p:spPr>
          <a:xfrm>
            <a:off x="976510" y="321109"/>
            <a:ext cx="10058400" cy="852084"/>
          </a:xfrm>
        </p:spPr>
        <p:txBody>
          <a:bodyPr/>
          <a:lstStyle/>
          <a:p>
            <a:r>
              <a:rPr lang="en-US" b="1" dirty="0">
                <a:solidFill>
                  <a:srgbClr val="0070C0"/>
                </a:solidFill>
                <a:effectLst>
                  <a:outerShdw blurRad="38100" dist="38100" dir="2700000" algn="tl">
                    <a:srgbClr val="000000">
                      <a:alpha val="43137"/>
                    </a:srgbClr>
                  </a:outerShdw>
                </a:effectLst>
              </a:rPr>
              <a:t>ENERGY MODELING:  - the “THEORY”</a:t>
            </a:r>
            <a:endParaRPr lang="en-US" dirty="0"/>
          </a:p>
        </p:txBody>
      </p:sp>
      <p:sp>
        <p:nvSpPr>
          <p:cNvPr id="3" name="Content Placeholder 2">
            <a:extLst>
              <a:ext uri="{FF2B5EF4-FFF2-40B4-BE49-F238E27FC236}">
                <a16:creationId xmlns:a16="http://schemas.microsoft.com/office/drawing/2014/main" id="{6AC3F8AD-8EFF-49D1-8372-CCB72C1F44B8}"/>
              </a:ext>
            </a:extLst>
          </p:cNvPr>
          <p:cNvSpPr>
            <a:spLocks noGrp="1"/>
          </p:cNvSpPr>
          <p:nvPr>
            <p:ph idx="1"/>
          </p:nvPr>
        </p:nvSpPr>
        <p:spPr>
          <a:xfrm>
            <a:off x="1097280" y="1845734"/>
            <a:ext cx="10058400" cy="4382538"/>
          </a:xfrm>
        </p:spPr>
        <p:txBody>
          <a:bodyPr/>
          <a:lstStyle/>
          <a:p>
            <a:pPr marL="274320" lvl="2" indent="-274320">
              <a:buClr>
                <a:schemeClr val="accent1"/>
              </a:buClr>
              <a:buSzPct val="85000"/>
              <a:buFont typeface="Wingdings 2"/>
              <a:buChar char=""/>
            </a:pPr>
            <a:r>
              <a:rPr lang="en-US" sz="3200" b="1" dirty="0">
                <a:effectLst>
                  <a:outerShdw blurRad="38100" dist="38100" dir="2700000" algn="tl">
                    <a:srgbClr val="000000">
                      <a:alpha val="43137"/>
                    </a:srgbClr>
                  </a:outerShdw>
                </a:effectLst>
                <a:latin typeface="Arial" charset="0"/>
                <a:cs typeface="Arial" charset="0"/>
              </a:rPr>
              <a:t>ACCURACY of RESULTS DEPENDENT ON:</a:t>
            </a:r>
            <a:endParaRPr lang="en-US" sz="3200" dirty="0"/>
          </a:p>
          <a:p>
            <a:pPr lvl="1"/>
            <a:r>
              <a:rPr lang="en-US" sz="3600" b="1" dirty="0">
                <a:solidFill>
                  <a:schemeClr val="tx1">
                    <a:lumMod val="95000"/>
                    <a:lumOff val="5000"/>
                  </a:schemeClr>
                </a:solidFill>
                <a:effectLst>
                  <a:outerShdw blurRad="38100" dist="38100" dir="2700000" algn="tl">
                    <a:srgbClr val="000000">
                      <a:alpha val="43137"/>
                    </a:srgbClr>
                  </a:outerShdw>
                </a:effectLst>
                <a:latin typeface="Arial" charset="0"/>
                <a:cs typeface="Arial" charset="0"/>
              </a:rPr>
              <a:t>    Building Built as Designed</a:t>
            </a:r>
          </a:p>
          <a:p>
            <a:pPr lvl="1"/>
            <a:endParaRPr lang="en-US" sz="3200" b="1" dirty="0">
              <a:effectLst>
                <a:outerShdw blurRad="38100" dist="38100" dir="2700000" algn="tl">
                  <a:srgbClr val="000000">
                    <a:alpha val="43137"/>
                  </a:srgbClr>
                </a:outerShdw>
              </a:effectLst>
              <a:latin typeface="Arial" charset="0"/>
              <a:cs typeface="Arial" charset="0"/>
            </a:endParaRPr>
          </a:p>
          <a:p>
            <a:pPr marL="274320" lvl="1" indent="0">
              <a:buNone/>
            </a:pPr>
            <a:r>
              <a:rPr lang="en-US" sz="3200" b="1" dirty="0">
                <a:solidFill>
                  <a:srgbClr val="7030A0"/>
                </a:solidFill>
                <a:effectLst>
                  <a:outerShdw blurRad="38100" dist="38100" dir="2700000" algn="tl">
                    <a:srgbClr val="000000">
                      <a:alpha val="43137"/>
                    </a:srgbClr>
                  </a:outerShdw>
                </a:effectLst>
                <a:latin typeface="Arial" charset="0"/>
                <a:cs typeface="Arial" charset="0"/>
              </a:rPr>
              <a:t>                       </a:t>
            </a:r>
            <a:r>
              <a:rPr lang="en-US" sz="3200" b="1" u="sng" dirty="0">
                <a:solidFill>
                  <a:srgbClr val="7030A0"/>
                </a:solidFill>
                <a:effectLst>
                  <a:outerShdw blurRad="38100" dist="38100" dir="2700000" algn="tl">
                    <a:srgbClr val="000000">
                      <a:alpha val="43137"/>
                    </a:srgbClr>
                  </a:outerShdw>
                </a:effectLst>
                <a:latin typeface="Arial" charset="0"/>
                <a:cs typeface="Arial" charset="0"/>
              </a:rPr>
              <a:t>AND</a:t>
            </a:r>
          </a:p>
          <a:p>
            <a:pPr lvl="1"/>
            <a:endParaRPr lang="en-US" sz="3200" b="1" dirty="0">
              <a:effectLst>
                <a:outerShdw blurRad="38100" dist="38100" dir="2700000" algn="tl">
                  <a:srgbClr val="000000">
                    <a:alpha val="43137"/>
                  </a:srgbClr>
                </a:outerShdw>
              </a:effectLst>
              <a:latin typeface="Arial" charset="0"/>
              <a:cs typeface="Arial" charset="0"/>
            </a:endParaRPr>
          </a:p>
          <a:p>
            <a:pPr lvl="2">
              <a:buFont typeface="Wingdings" pitchFamily="2" charset="2"/>
              <a:buChar char="§"/>
              <a:defRPr/>
            </a:pPr>
            <a:r>
              <a:rPr lang="en-US" sz="3600" b="1" dirty="0">
                <a:effectLst>
                  <a:outerShdw blurRad="38100" dist="38100" dir="2700000" algn="tl">
                    <a:srgbClr val="000000">
                      <a:alpha val="43137"/>
                    </a:srgbClr>
                  </a:outerShdw>
                </a:effectLst>
                <a:latin typeface="Arial" charset="0"/>
                <a:cs typeface="Arial" charset="0"/>
              </a:rPr>
              <a:t>Building Operations are Performed </a:t>
            </a:r>
            <a:r>
              <a:rPr lang="en-US" sz="3600" b="1" i="1" u="sng" dirty="0">
                <a:effectLst>
                  <a:outerShdw blurRad="38100" dist="38100" dir="2700000" algn="tl">
                    <a:srgbClr val="000000">
                      <a:alpha val="43137"/>
                    </a:srgbClr>
                  </a:outerShdw>
                </a:effectLst>
                <a:latin typeface="Arial" charset="0"/>
                <a:cs typeface="Arial" charset="0"/>
              </a:rPr>
              <a:t>EXACTLY</a:t>
            </a:r>
            <a:r>
              <a:rPr lang="en-US" sz="3600" b="1" dirty="0">
                <a:effectLst>
                  <a:outerShdw blurRad="38100" dist="38100" dir="2700000" algn="tl">
                    <a:srgbClr val="000000">
                      <a:alpha val="43137"/>
                    </a:srgbClr>
                  </a:outerShdw>
                </a:effectLst>
                <a:latin typeface="Arial" charset="0"/>
                <a:cs typeface="Arial" charset="0"/>
              </a:rPr>
              <a:t> as Modeled</a:t>
            </a:r>
          </a:p>
          <a:p>
            <a:pPr lvl="1"/>
            <a:endParaRPr lang="en-US" sz="2000" b="1" dirty="0">
              <a:effectLst>
                <a:outerShdw blurRad="38100" dist="38100" dir="2700000" algn="tl">
                  <a:srgbClr val="000000">
                    <a:alpha val="43137"/>
                  </a:srgbClr>
                </a:outerShdw>
              </a:effectLst>
              <a:latin typeface="Arial" charset="0"/>
              <a:cs typeface="Arial" charset="0"/>
            </a:endParaRPr>
          </a:p>
          <a:p>
            <a:endParaRPr lang="en-US" dirty="0"/>
          </a:p>
        </p:txBody>
      </p:sp>
    </p:spTree>
    <p:extLst>
      <p:ext uri="{BB962C8B-B14F-4D97-AF65-F5344CB8AC3E}">
        <p14:creationId xmlns:p14="http://schemas.microsoft.com/office/powerpoint/2010/main" val="30947848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081AB-ADDF-460C-B1D1-919B24839658}"/>
              </a:ext>
            </a:extLst>
          </p:cNvPr>
          <p:cNvSpPr>
            <a:spLocks noGrp="1"/>
          </p:cNvSpPr>
          <p:nvPr>
            <p:ph type="title"/>
          </p:nvPr>
        </p:nvSpPr>
        <p:spPr>
          <a:xfrm>
            <a:off x="1097280" y="172529"/>
            <a:ext cx="10058400" cy="776377"/>
          </a:xfrm>
        </p:spPr>
        <p:txBody>
          <a:bodyPr/>
          <a:lstStyle/>
          <a:p>
            <a:r>
              <a:rPr lang="en-US" b="1" dirty="0">
                <a:solidFill>
                  <a:srgbClr val="0070C0"/>
                </a:solidFill>
                <a:effectLst>
                  <a:outerShdw blurRad="38100" dist="38100" dir="2700000" algn="tl">
                    <a:srgbClr val="000000">
                      <a:alpha val="43137"/>
                    </a:srgbClr>
                  </a:outerShdw>
                </a:effectLst>
              </a:rPr>
              <a:t>ENERGY MODELING:  - the “THEORY”</a:t>
            </a:r>
            <a:endParaRPr lang="en-US" dirty="0"/>
          </a:p>
        </p:txBody>
      </p:sp>
      <p:sp>
        <p:nvSpPr>
          <p:cNvPr id="3" name="Content Placeholder 2">
            <a:extLst>
              <a:ext uri="{FF2B5EF4-FFF2-40B4-BE49-F238E27FC236}">
                <a16:creationId xmlns:a16="http://schemas.microsoft.com/office/drawing/2014/main" id="{3B561333-B82C-4D2E-B101-148E50073364}"/>
              </a:ext>
            </a:extLst>
          </p:cNvPr>
          <p:cNvSpPr>
            <a:spLocks noGrp="1"/>
          </p:cNvSpPr>
          <p:nvPr>
            <p:ph idx="1"/>
          </p:nvPr>
        </p:nvSpPr>
        <p:spPr>
          <a:xfrm>
            <a:off x="638355" y="1242204"/>
            <a:ext cx="10800271" cy="5037826"/>
          </a:xfrm>
        </p:spPr>
        <p:txBody>
          <a:bodyPr>
            <a:noAutofit/>
          </a:bodyPr>
          <a:lstStyle/>
          <a:p>
            <a:pPr lvl="2">
              <a:buFont typeface="Wingdings" pitchFamily="2" charset="2"/>
              <a:buChar char="v"/>
              <a:defRPr/>
            </a:pPr>
            <a:r>
              <a:rPr lang="en-US" sz="3200" b="1" dirty="0">
                <a:latin typeface="Arial" charset="0"/>
                <a:cs typeface="Arial" charset="0"/>
              </a:rPr>
              <a:t>USES of MODELS</a:t>
            </a:r>
          </a:p>
          <a:p>
            <a:pPr marL="1143000" lvl="4" indent="0">
              <a:buNone/>
              <a:defRPr/>
            </a:pPr>
            <a:r>
              <a:rPr lang="en-US" sz="3200" b="1" dirty="0">
                <a:latin typeface="Arial" charset="0"/>
                <a:cs typeface="Arial" charset="0"/>
              </a:rPr>
              <a:t>Compare Total Energy Usage of Building Design to:</a:t>
            </a:r>
          </a:p>
          <a:p>
            <a:pPr lvl="5">
              <a:buFont typeface="Courier New" pitchFamily="49" charset="0"/>
              <a:buChar char="o"/>
              <a:defRPr/>
            </a:pPr>
            <a:r>
              <a:rPr lang="en-US" sz="3200" dirty="0">
                <a:latin typeface="Arial" charset="0"/>
                <a:cs typeface="Arial" charset="0"/>
              </a:rPr>
              <a:t>  ASHRAE  Standard 90.1</a:t>
            </a:r>
          </a:p>
          <a:p>
            <a:pPr lvl="5">
              <a:buFont typeface="Courier New" pitchFamily="49" charset="0"/>
              <a:buChar char="o"/>
              <a:defRPr/>
            </a:pPr>
            <a:r>
              <a:rPr lang="en-US" sz="3200" dirty="0">
                <a:latin typeface="Arial" charset="0"/>
                <a:cs typeface="Arial" charset="0"/>
              </a:rPr>
              <a:t>  Local Code Minimum Baseline = </a:t>
            </a:r>
            <a:r>
              <a:rPr lang="en-US" sz="3200" dirty="0" err="1">
                <a:latin typeface="Arial" charset="0"/>
                <a:cs typeface="Arial" charset="0"/>
              </a:rPr>
              <a:t>COMCheck</a:t>
            </a:r>
            <a:endParaRPr lang="en-US" sz="3200" dirty="0">
              <a:latin typeface="Arial" charset="0"/>
              <a:cs typeface="Arial" charset="0"/>
            </a:endParaRPr>
          </a:p>
          <a:p>
            <a:pPr lvl="3">
              <a:buFont typeface="Wingdings" pitchFamily="2" charset="2"/>
              <a:buChar char="v"/>
              <a:defRPr/>
            </a:pPr>
            <a:r>
              <a:rPr lang="en-US" altLang="en-US" sz="3200" b="1" dirty="0">
                <a:solidFill>
                  <a:schemeClr val="tx1">
                    <a:lumMod val="95000"/>
                    <a:lumOff val="5000"/>
                  </a:schemeClr>
                </a:solidFill>
                <a:latin typeface="Arial" pitchFamily="34" charset="0"/>
              </a:rPr>
              <a:t>Compare Design Elements w/ common conditions</a:t>
            </a:r>
          </a:p>
          <a:p>
            <a:pPr lvl="2">
              <a:buFont typeface="Wingdings" pitchFamily="2" charset="2"/>
              <a:buChar char="§"/>
              <a:defRPr/>
            </a:pPr>
            <a:r>
              <a:rPr lang="en-US" sz="3200" b="1" dirty="0">
                <a:latin typeface="Arial" charset="0"/>
                <a:cs typeface="Arial" charset="0"/>
              </a:rPr>
              <a:t>Validate Design for:</a:t>
            </a:r>
          </a:p>
          <a:p>
            <a:pPr lvl="3">
              <a:buFont typeface="Courier New" pitchFamily="49" charset="0"/>
              <a:buChar char="o"/>
              <a:defRPr/>
            </a:pPr>
            <a:r>
              <a:rPr lang="en-US" sz="3200" dirty="0">
                <a:effectLst>
                  <a:outerShdw blurRad="38100" dist="38100" dir="2700000" algn="tl">
                    <a:srgbClr val="000000">
                      <a:alpha val="43137"/>
                    </a:srgbClr>
                  </a:outerShdw>
                </a:effectLst>
                <a:latin typeface="Arial" charset="0"/>
                <a:cs typeface="Arial" charset="0"/>
              </a:rPr>
              <a:t>  </a:t>
            </a:r>
            <a:r>
              <a:rPr lang="en-US" sz="3200" dirty="0">
                <a:solidFill>
                  <a:schemeClr val="tx1">
                    <a:lumMod val="95000"/>
                    <a:lumOff val="5000"/>
                  </a:schemeClr>
                </a:solidFill>
                <a:latin typeface="Arial" charset="0"/>
                <a:cs typeface="Arial" charset="0"/>
              </a:rPr>
              <a:t>Local Code Compliance</a:t>
            </a:r>
          </a:p>
          <a:p>
            <a:pPr lvl="3">
              <a:buFont typeface="Courier New" pitchFamily="49" charset="0"/>
              <a:buChar char="o"/>
              <a:defRPr/>
            </a:pPr>
            <a:r>
              <a:rPr lang="en-US" sz="3200" dirty="0">
                <a:solidFill>
                  <a:schemeClr val="tx1">
                    <a:lumMod val="95000"/>
                    <a:lumOff val="5000"/>
                  </a:schemeClr>
                </a:solidFill>
                <a:latin typeface="Arial" charset="0"/>
                <a:cs typeface="Arial" charset="0"/>
              </a:rPr>
              <a:t>  Green Program Ratings</a:t>
            </a:r>
          </a:p>
          <a:p>
            <a:pPr lvl="3">
              <a:buFont typeface="Courier New" pitchFamily="49" charset="0"/>
              <a:buChar char="o"/>
              <a:defRPr/>
            </a:pPr>
            <a:r>
              <a:rPr lang="en-US" sz="3200" dirty="0">
                <a:solidFill>
                  <a:schemeClr val="tx1">
                    <a:lumMod val="95000"/>
                    <a:lumOff val="5000"/>
                  </a:schemeClr>
                </a:solidFill>
                <a:latin typeface="Arial" charset="0"/>
                <a:cs typeface="Arial" charset="0"/>
              </a:rPr>
              <a:t>  Tax Programs</a:t>
            </a:r>
            <a:endParaRPr lang="en-US" sz="3200" u="sng" dirty="0">
              <a:solidFill>
                <a:schemeClr val="tx1">
                  <a:lumMod val="95000"/>
                  <a:lumOff val="5000"/>
                </a:schemeClr>
              </a:solidFill>
              <a:latin typeface="Arial" charset="0"/>
              <a:cs typeface="Arial" charset="0"/>
            </a:endParaRPr>
          </a:p>
          <a:p>
            <a:endParaRPr lang="en-US" sz="3200" dirty="0"/>
          </a:p>
        </p:txBody>
      </p:sp>
    </p:spTree>
    <p:extLst>
      <p:ext uri="{BB962C8B-B14F-4D97-AF65-F5344CB8AC3E}">
        <p14:creationId xmlns:p14="http://schemas.microsoft.com/office/powerpoint/2010/main" val="8844933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B9CA1-1038-4A0D-952F-18EAAF3A4C0A}"/>
              </a:ext>
            </a:extLst>
          </p:cNvPr>
          <p:cNvSpPr>
            <a:spLocks noGrp="1"/>
          </p:cNvSpPr>
          <p:nvPr>
            <p:ph type="title"/>
          </p:nvPr>
        </p:nvSpPr>
        <p:spPr>
          <a:xfrm>
            <a:off x="790179" y="252099"/>
            <a:ext cx="11131527" cy="783072"/>
          </a:xfrm>
        </p:spPr>
        <p:txBody>
          <a:bodyPr/>
          <a:lstStyle/>
          <a:p>
            <a:r>
              <a:rPr lang="en-US" b="1" dirty="0">
                <a:solidFill>
                  <a:srgbClr val="0070C0"/>
                </a:solidFill>
              </a:rPr>
              <a:t>COMMERCIAL BUILDINGS -USE OF ENERGY</a:t>
            </a:r>
            <a:endParaRPr lang="en-US" dirty="0">
              <a:solidFill>
                <a:srgbClr val="0070C0"/>
              </a:solidFill>
            </a:endParaRPr>
          </a:p>
        </p:txBody>
      </p:sp>
      <p:sp>
        <p:nvSpPr>
          <p:cNvPr id="3" name="Content Placeholder 2">
            <a:extLst>
              <a:ext uri="{FF2B5EF4-FFF2-40B4-BE49-F238E27FC236}">
                <a16:creationId xmlns:a16="http://schemas.microsoft.com/office/drawing/2014/main" id="{039FE4F3-2651-454F-95F4-6DAE3508F949}"/>
              </a:ext>
            </a:extLst>
          </p:cNvPr>
          <p:cNvSpPr>
            <a:spLocks noGrp="1"/>
          </p:cNvSpPr>
          <p:nvPr>
            <p:ph idx="1"/>
          </p:nvPr>
        </p:nvSpPr>
        <p:spPr>
          <a:xfrm>
            <a:off x="790179" y="1224951"/>
            <a:ext cx="11010757" cy="5003321"/>
          </a:xfrm>
        </p:spPr>
        <p:txBody>
          <a:bodyPr/>
          <a:lstStyle/>
          <a:p>
            <a:pPr lvl="2">
              <a:spcBef>
                <a:spcPct val="0"/>
              </a:spcBef>
              <a:buClrTx/>
              <a:buSzTx/>
              <a:buFont typeface="Wingdings" pitchFamily="2" charset="2"/>
              <a:buChar char="v"/>
            </a:pPr>
            <a:r>
              <a:rPr lang="en-US" altLang="en-US" sz="3600" b="1" dirty="0">
                <a:latin typeface="Arial" pitchFamily="34" charset="0"/>
              </a:rPr>
              <a:t>ENERGY USAGE FACTORS</a:t>
            </a:r>
          </a:p>
          <a:p>
            <a:pPr lvl="3">
              <a:spcBef>
                <a:spcPct val="0"/>
              </a:spcBef>
              <a:buClrTx/>
              <a:buSzTx/>
              <a:buFont typeface="Wingdings" pitchFamily="2" charset="2"/>
              <a:buChar char="v"/>
            </a:pPr>
            <a:r>
              <a:rPr lang="en-US" altLang="en-US" sz="3600" b="1" dirty="0">
                <a:solidFill>
                  <a:schemeClr val="tx1">
                    <a:lumMod val="95000"/>
                    <a:lumOff val="5000"/>
                  </a:schemeClr>
                </a:solidFill>
                <a:latin typeface="Arial" pitchFamily="34" charset="0"/>
              </a:rPr>
              <a:t>Human Comfort / Interior Occupation Load </a:t>
            </a:r>
            <a:r>
              <a:rPr lang="en-US" altLang="en-US" sz="3600" b="1" dirty="0">
                <a:latin typeface="Arial" pitchFamily="34" charset="0"/>
              </a:rPr>
              <a:t> </a:t>
            </a:r>
          </a:p>
          <a:p>
            <a:pPr lvl="3">
              <a:spcBef>
                <a:spcPct val="0"/>
              </a:spcBef>
              <a:buClrTx/>
              <a:buSzTx/>
              <a:buFont typeface="Wingdings" pitchFamily="2" charset="2"/>
              <a:buChar char="v"/>
            </a:pPr>
            <a:r>
              <a:rPr lang="en-US" altLang="en-US" sz="3600" b="1" dirty="0">
                <a:solidFill>
                  <a:schemeClr val="tx1">
                    <a:lumMod val="95000"/>
                    <a:lumOff val="5000"/>
                  </a:schemeClr>
                </a:solidFill>
                <a:latin typeface="Arial" pitchFamily="34" charset="0"/>
              </a:rPr>
              <a:t> Weather =Exterior Loads = Walls, Windows, Doors, Roofing</a:t>
            </a:r>
          </a:p>
          <a:p>
            <a:pPr lvl="3">
              <a:spcBef>
                <a:spcPct val="0"/>
              </a:spcBef>
              <a:buClrTx/>
              <a:buSzTx/>
              <a:buFont typeface="Wingdings" pitchFamily="2" charset="2"/>
              <a:buChar char="v"/>
            </a:pPr>
            <a:r>
              <a:rPr lang="en-US" altLang="en-US" sz="3600" b="1" dirty="0">
                <a:solidFill>
                  <a:schemeClr val="tx1">
                    <a:lumMod val="95000"/>
                    <a:lumOff val="5000"/>
                  </a:schemeClr>
                </a:solidFill>
                <a:latin typeface="Arial" pitchFamily="34" charset="0"/>
              </a:rPr>
              <a:t>Water Heating</a:t>
            </a:r>
          </a:p>
          <a:p>
            <a:pPr lvl="3">
              <a:spcBef>
                <a:spcPct val="0"/>
              </a:spcBef>
              <a:buClrTx/>
              <a:buSzTx/>
              <a:buFont typeface="Wingdings" pitchFamily="2" charset="2"/>
              <a:buChar char="v"/>
            </a:pPr>
            <a:r>
              <a:rPr lang="en-US" altLang="en-US" sz="3600" b="1" dirty="0">
                <a:solidFill>
                  <a:schemeClr val="tx1">
                    <a:lumMod val="95000"/>
                    <a:lumOff val="5000"/>
                  </a:schemeClr>
                </a:solidFill>
                <a:latin typeface="Arial" pitchFamily="34" charset="0"/>
              </a:rPr>
              <a:t>Fresh and Ventilation Air</a:t>
            </a:r>
          </a:p>
          <a:p>
            <a:pPr lvl="3">
              <a:spcBef>
                <a:spcPct val="0"/>
              </a:spcBef>
              <a:buClrTx/>
              <a:buSzTx/>
              <a:buFont typeface="Wingdings" pitchFamily="2" charset="2"/>
              <a:buChar char="v"/>
            </a:pPr>
            <a:r>
              <a:rPr lang="en-US" altLang="en-US" sz="3600" b="1" dirty="0">
                <a:solidFill>
                  <a:schemeClr val="tx1">
                    <a:lumMod val="95000"/>
                    <a:lumOff val="5000"/>
                  </a:schemeClr>
                </a:solidFill>
                <a:latin typeface="Arial" pitchFamily="34" charset="0"/>
              </a:rPr>
              <a:t>Interior and Exterior Lights</a:t>
            </a:r>
          </a:p>
          <a:p>
            <a:pPr lvl="3">
              <a:spcBef>
                <a:spcPct val="0"/>
              </a:spcBef>
              <a:buClrTx/>
              <a:buSzTx/>
              <a:buFont typeface="Wingdings" pitchFamily="2" charset="2"/>
              <a:buChar char="v"/>
            </a:pPr>
            <a:r>
              <a:rPr lang="en-US" altLang="en-US" sz="3600" b="1" dirty="0">
                <a:solidFill>
                  <a:schemeClr val="tx1">
                    <a:lumMod val="95000"/>
                    <a:lumOff val="5000"/>
                  </a:schemeClr>
                </a:solidFill>
                <a:latin typeface="Arial" pitchFamily="34" charset="0"/>
              </a:rPr>
              <a:t>Plug Loads</a:t>
            </a:r>
          </a:p>
          <a:p>
            <a:pPr lvl="3">
              <a:spcBef>
                <a:spcPct val="0"/>
              </a:spcBef>
              <a:buClrTx/>
              <a:buSzTx/>
              <a:buFont typeface="Wingdings" pitchFamily="2" charset="2"/>
              <a:buChar char="v"/>
            </a:pPr>
            <a:r>
              <a:rPr lang="en-US" altLang="en-US" sz="3600" b="1" dirty="0">
                <a:solidFill>
                  <a:schemeClr val="tx1">
                    <a:lumMod val="95000"/>
                    <a:lumOff val="5000"/>
                  </a:schemeClr>
                </a:solidFill>
                <a:latin typeface="Arial" pitchFamily="34" charset="0"/>
              </a:rPr>
              <a:t>Equipment Loads</a:t>
            </a:r>
          </a:p>
          <a:p>
            <a:endParaRPr lang="en-US" dirty="0"/>
          </a:p>
        </p:txBody>
      </p:sp>
    </p:spTree>
    <p:extLst>
      <p:ext uri="{BB962C8B-B14F-4D97-AF65-F5344CB8AC3E}">
        <p14:creationId xmlns:p14="http://schemas.microsoft.com/office/powerpoint/2010/main" val="52635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14FD0-F254-4A58-9239-6897849195DF}"/>
              </a:ext>
            </a:extLst>
          </p:cNvPr>
          <p:cNvSpPr>
            <a:spLocks noGrp="1"/>
          </p:cNvSpPr>
          <p:nvPr>
            <p:ph type="title"/>
          </p:nvPr>
        </p:nvSpPr>
        <p:spPr>
          <a:xfrm>
            <a:off x="838200" y="120771"/>
            <a:ext cx="10515600" cy="1052422"/>
          </a:xfrm>
        </p:spPr>
        <p:txBody>
          <a:bodyPr>
            <a:normAutofit/>
          </a:bodyPr>
          <a:lstStyle/>
          <a:p>
            <a:r>
              <a:rPr lang="en-US" sz="6000" b="1" u="sng" dirty="0">
                <a:solidFill>
                  <a:srgbClr val="0070C0"/>
                </a:solidFill>
              </a:rPr>
              <a:t>2015 IECC = MODEL CODE</a:t>
            </a:r>
            <a:endParaRPr lang="en-US" sz="6000" u="sng" dirty="0">
              <a:solidFill>
                <a:srgbClr val="0070C0"/>
              </a:solidFill>
            </a:endParaRPr>
          </a:p>
        </p:txBody>
      </p:sp>
      <p:sp>
        <p:nvSpPr>
          <p:cNvPr id="3" name="Content Placeholder 2">
            <a:extLst>
              <a:ext uri="{FF2B5EF4-FFF2-40B4-BE49-F238E27FC236}">
                <a16:creationId xmlns:a16="http://schemas.microsoft.com/office/drawing/2014/main" id="{363F8275-013F-4C40-A79E-5809DDF23FED}"/>
              </a:ext>
            </a:extLst>
          </p:cNvPr>
          <p:cNvSpPr>
            <a:spLocks noGrp="1"/>
          </p:cNvSpPr>
          <p:nvPr>
            <p:ph idx="1"/>
          </p:nvPr>
        </p:nvSpPr>
        <p:spPr>
          <a:xfrm>
            <a:off x="838200" y="1035170"/>
            <a:ext cx="10515600" cy="5451893"/>
          </a:xfrm>
        </p:spPr>
        <p:txBody>
          <a:bodyPr>
            <a:noAutofit/>
          </a:bodyPr>
          <a:lstStyle/>
          <a:p>
            <a:r>
              <a:rPr lang="en-US" altLang="en-US" sz="3600" b="1" dirty="0"/>
              <a:t>Is a Design Document</a:t>
            </a:r>
          </a:p>
          <a:p>
            <a:r>
              <a:rPr lang="en-US" altLang="en-US" sz="3600" b="1" dirty="0"/>
              <a:t>Covers New and Existing Buildings</a:t>
            </a:r>
          </a:p>
          <a:p>
            <a:r>
              <a:rPr lang="en-US" altLang="en-US" sz="3600" b="1" dirty="0"/>
              <a:t>Residential and Commercial Code Sections</a:t>
            </a:r>
          </a:p>
          <a:p>
            <a:r>
              <a:rPr lang="en-US" altLang="en-US" sz="3600" b="1" dirty="0"/>
              <a:t>Regulates Minimum Energy Conservation - Includes: </a:t>
            </a:r>
          </a:p>
          <a:p>
            <a:pPr lvl="1"/>
            <a:r>
              <a:rPr lang="en-US" altLang="en-US" sz="3600" b="1" dirty="0"/>
              <a:t>Building Enclosures</a:t>
            </a:r>
          </a:p>
          <a:p>
            <a:pPr lvl="1"/>
            <a:r>
              <a:rPr lang="en-US" altLang="en-US" sz="3600" b="1" dirty="0"/>
              <a:t>Heating and Ventilation</a:t>
            </a:r>
          </a:p>
          <a:p>
            <a:pPr lvl="1"/>
            <a:r>
              <a:rPr lang="en-US" altLang="en-US" sz="3600" b="1" dirty="0"/>
              <a:t>Water Heating</a:t>
            </a:r>
          </a:p>
          <a:p>
            <a:pPr lvl="1"/>
            <a:r>
              <a:rPr lang="en-US" altLang="en-US" sz="3600" b="1" dirty="0"/>
              <a:t>Lighting</a:t>
            </a:r>
          </a:p>
          <a:p>
            <a:pPr lvl="1"/>
            <a:r>
              <a:rPr lang="en-US" altLang="en-US" sz="3600" b="1" dirty="0"/>
              <a:t>Power usage of Appliances and Systems</a:t>
            </a:r>
            <a:endParaRPr lang="en-US" sz="3600" dirty="0"/>
          </a:p>
        </p:txBody>
      </p:sp>
    </p:spTree>
    <p:extLst>
      <p:ext uri="{BB962C8B-B14F-4D97-AF65-F5344CB8AC3E}">
        <p14:creationId xmlns:p14="http://schemas.microsoft.com/office/powerpoint/2010/main" val="30210049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3BF75-14F1-4961-84C3-0B2A8F2BEEEF}"/>
              </a:ext>
            </a:extLst>
          </p:cNvPr>
          <p:cNvSpPr>
            <a:spLocks noGrp="1"/>
          </p:cNvSpPr>
          <p:nvPr>
            <p:ph type="title"/>
          </p:nvPr>
        </p:nvSpPr>
        <p:spPr>
          <a:xfrm>
            <a:off x="621102" y="286604"/>
            <a:ext cx="11024558" cy="731314"/>
          </a:xfrm>
        </p:spPr>
        <p:txBody>
          <a:bodyPr/>
          <a:lstStyle/>
          <a:p>
            <a:pPr lvl="1">
              <a:defRPr/>
            </a:pPr>
            <a:r>
              <a:rPr lang="en-US" sz="3800" b="1" dirty="0">
                <a:solidFill>
                  <a:srgbClr val="00B050"/>
                </a:solidFill>
                <a:effectLst>
                  <a:outerShdw blurRad="38100" dist="38100" dir="2700000" algn="tl">
                    <a:srgbClr val="000000">
                      <a:alpha val="43137"/>
                    </a:srgbClr>
                  </a:outerShdw>
                </a:effectLst>
              </a:rPr>
              <a:t> </a:t>
            </a:r>
            <a:r>
              <a:rPr lang="en-US" sz="3800" b="1" dirty="0">
                <a:solidFill>
                  <a:srgbClr val="0070C0"/>
                </a:solidFill>
                <a:effectLst>
                  <a:outerShdw blurRad="38100" dist="38100" dir="2700000" algn="tl">
                    <a:srgbClr val="000000">
                      <a:alpha val="43137"/>
                    </a:srgbClr>
                  </a:outerShdw>
                </a:effectLst>
              </a:rPr>
              <a:t>ENERGY MODELING: SOFTWARE OVERVIEW</a:t>
            </a:r>
            <a:endParaRPr lang="en-US" dirty="0">
              <a:solidFill>
                <a:srgbClr val="0070C0"/>
              </a:solidFill>
            </a:endParaRPr>
          </a:p>
        </p:txBody>
      </p:sp>
      <p:sp>
        <p:nvSpPr>
          <p:cNvPr id="3" name="Content Placeholder 2">
            <a:extLst>
              <a:ext uri="{FF2B5EF4-FFF2-40B4-BE49-F238E27FC236}">
                <a16:creationId xmlns:a16="http://schemas.microsoft.com/office/drawing/2014/main" id="{A79029C1-A7E5-4CC3-A9B0-844C7E08B5E5}"/>
              </a:ext>
            </a:extLst>
          </p:cNvPr>
          <p:cNvSpPr>
            <a:spLocks noGrp="1"/>
          </p:cNvSpPr>
          <p:nvPr>
            <p:ph idx="1"/>
          </p:nvPr>
        </p:nvSpPr>
        <p:spPr>
          <a:xfrm>
            <a:off x="1104181" y="1328468"/>
            <a:ext cx="10058400" cy="4951562"/>
          </a:xfrm>
        </p:spPr>
        <p:txBody>
          <a:bodyPr>
            <a:normAutofit/>
          </a:bodyPr>
          <a:lstStyle/>
          <a:p>
            <a:r>
              <a:rPr lang="en-US" sz="2800" b="1" dirty="0">
                <a:latin typeface="Arial" charset="0"/>
                <a:cs typeface="Arial" charset="0"/>
              </a:rPr>
              <a:t>LEED</a:t>
            </a:r>
            <a:r>
              <a:rPr lang="en-US" sz="2800" b="1" baseline="30000" dirty="0">
                <a:latin typeface="Arial" charset="0"/>
                <a:cs typeface="Arial" charset="0"/>
              </a:rPr>
              <a:t>® </a:t>
            </a:r>
            <a:r>
              <a:rPr lang="en-US" sz="2800" b="1" dirty="0">
                <a:latin typeface="Arial" charset="0"/>
                <a:cs typeface="Arial" charset="0"/>
              </a:rPr>
              <a:t>ACCEPTED SOFTWARE</a:t>
            </a:r>
          </a:p>
          <a:p>
            <a:pPr lvl="4">
              <a:buFont typeface="Wingdings" pitchFamily="2" charset="2"/>
              <a:buChar char="§"/>
              <a:defRPr/>
            </a:pPr>
            <a:r>
              <a:rPr lang="en-US" sz="2400" b="1" dirty="0">
                <a:latin typeface="Arial" charset="0"/>
                <a:cs typeface="Arial" charset="0"/>
              </a:rPr>
              <a:t> DOE 2 Engine</a:t>
            </a:r>
          </a:p>
          <a:p>
            <a:pPr lvl="4">
              <a:defRPr/>
            </a:pPr>
            <a:r>
              <a:rPr lang="en-US" sz="2400" b="1" dirty="0">
                <a:effectLst>
                  <a:outerShdw blurRad="38100" dist="38100" dir="2700000" algn="tl">
                    <a:srgbClr val="000000">
                      <a:alpha val="43137"/>
                    </a:srgbClr>
                  </a:outerShdw>
                </a:effectLst>
                <a:latin typeface="Arial" charset="0"/>
                <a:cs typeface="Arial" charset="0"/>
              </a:rPr>
              <a:t>	E Quest</a:t>
            </a:r>
          </a:p>
          <a:p>
            <a:pPr lvl="4">
              <a:defRPr/>
            </a:pPr>
            <a:r>
              <a:rPr lang="en-US" sz="2400" b="1" dirty="0">
                <a:effectLst>
                  <a:outerShdw blurRad="38100" dist="38100" dir="2700000" algn="tl">
                    <a:srgbClr val="000000">
                      <a:alpha val="43137"/>
                    </a:srgbClr>
                  </a:outerShdw>
                </a:effectLst>
                <a:latin typeface="Arial" charset="0"/>
                <a:cs typeface="Arial" charset="0"/>
              </a:rPr>
              <a:t>	Energy Ten</a:t>
            </a:r>
          </a:p>
          <a:p>
            <a:pPr lvl="4">
              <a:defRPr/>
            </a:pPr>
            <a:r>
              <a:rPr lang="en-US" sz="2400" b="1" dirty="0">
                <a:effectLst>
                  <a:outerShdw blurRad="38100" dist="38100" dir="2700000" algn="tl">
                    <a:srgbClr val="000000">
                      <a:alpha val="43137"/>
                    </a:srgbClr>
                  </a:outerShdw>
                </a:effectLst>
                <a:latin typeface="Arial" charset="0"/>
                <a:cs typeface="Arial" charset="0"/>
              </a:rPr>
              <a:t>	Energy Gauge</a:t>
            </a:r>
          </a:p>
          <a:p>
            <a:pPr lvl="4">
              <a:defRPr/>
            </a:pPr>
            <a:endParaRPr lang="en-US" sz="2400" b="1" dirty="0">
              <a:effectLst>
                <a:outerShdw blurRad="38100" dist="38100" dir="2700000" algn="tl">
                  <a:srgbClr val="000000">
                    <a:alpha val="43137"/>
                  </a:srgbClr>
                </a:outerShdw>
              </a:effectLst>
              <a:latin typeface="Arial" charset="0"/>
              <a:cs typeface="Arial" charset="0"/>
            </a:endParaRPr>
          </a:p>
          <a:p>
            <a:pPr lvl="4">
              <a:buFont typeface="Wingdings" pitchFamily="2" charset="2"/>
              <a:buChar char="§"/>
              <a:defRPr/>
            </a:pPr>
            <a:r>
              <a:rPr lang="en-US" sz="2400" b="1" dirty="0">
                <a:effectLst>
                  <a:outerShdw blurRad="38100" dist="38100" dir="2700000" algn="tl">
                    <a:srgbClr val="000000">
                      <a:alpha val="43137"/>
                    </a:srgbClr>
                  </a:outerShdw>
                </a:effectLst>
                <a:latin typeface="Arial" charset="0"/>
                <a:cs typeface="Arial" charset="0"/>
              </a:rPr>
              <a:t>  DOE Energy Plus  </a:t>
            </a:r>
            <a:endParaRPr lang="en-US" sz="2400" b="1" dirty="0">
              <a:latin typeface="Arial" charset="0"/>
              <a:cs typeface="Arial" charset="0"/>
            </a:endParaRPr>
          </a:p>
          <a:p>
            <a:pPr marL="749808" lvl="4" indent="0">
              <a:buNone/>
              <a:defRPr/>
            </a:pPr>
            <a:r>
              <a:rPr lang="en-US" sz="2400" b="1" dirty="0">
                <a:effectLst>
                  <a:outerShdw blurRad="38100" dist="38100" dir="2700000" algn="tl">
                    <a:srgbClr val="000000">
                      <a:alpha val="43137"/>
                    </a:srgbClr>
                  </a:outerShdw>
                </a:effectLst>
                <a:latin typeface="Arial" charset="0"/>
                <a:cs typeface="Arial" charset="0"/>
              </a:rPr>
              <a:t>	 </a:t>
            </a:r>
            <a:endParaRPr lang="en-US" sz="2400" b="1" dirty="0">
              <a:latin typeface="Arial" charset="0"/>
              <a:cs typeface="Arial" charset="0"/>
            </a:endParaRPr>
          </a:p>
          <a:p>
            <a:pPr lvl="4">
              <a:buFont typeface="Wingdings" pitchFamily="2" charset="2"/>
              <a:buChar char="§"/>
              <a:defRPr/>
            </a:pPr>
            <a:r>
              <a:rPr lang="en-US" sz="2400" b="1" dirty="0">
                <a:effectLst>
                  <a:outerShdw blurRad="38100" dist="38100" dir="2700000" algn="tl">
                    <a:srgbClr val="000000">
                      <a:alpha val="43137"/>
                    </a:srgbClr>
                  </a:outerShdw>
                </a:effectLst>
                <a:latin typeface="Arial" charset="0"/>
                <a:cs typeface="Arial" charset="0"/>
              </a:rPr>
              <a:t>  Proprietary Programs</a:t>
            </a:r>
          </a:p>
          <a:p>
            <a:pPr lvl="5">
              <a:buFont typeface="Wingdings" pitchFamily="2" charset="2"/>
              <a:buChar char="ü"/>
              <a:defRPr/>
            </a:pPr>
            <a:r>
              <a:rPr lang="en-US" sz="2400" b="1" dirty="0">
                <a:effectLst>
                  <a:outerShdw blurRad="38100" dist="38100" dir="2700000" algn="tl">
                    <a:srgbClr val="000000">
                      <a:alpha val="43137"/>
                    </a:srgbClr>
                  </a:outerShdw>
                </a:effectLst>
                <a:latin typeface="Arial" charset="0"/>
                <a:cs typeface="Arial" charset="0"/>
              </a:rPr>
              <a:t>  Trane Trace</a:t>
            </a:r>
          </a:p>
          <a:p>
            <a:pPr lvl="5">
              <a:buFont typeface="Wingdings" pitchFamily="2" charset="2"/>
              <a:buChar char="ü"/>
              <a:defRPr/>
            </a:pPr>
            <a:r>
              <a:rPr lang="en-US" sz="2400" b="1" dirty="0">
                <a:effectLst>
                  <a:outerShdw blurRad="38100" dist="38100" dir="2700000" algn="tl">
                    <a:srgbClr val="000000">
                      <a:alpha val="43137"/>
                    </a:srgbClr>
                  </a:outerShdw>
                </a:effectLst>
                <a:latin typeface="Arial" charset="0"/>
                <a:cs typeface="Arial" charset="0"/>
              </a:rPr>
              <a:t>  Carrier HAP</a:t>
            </a:r>
          </a:p>
          <a:p>
            <a:pPr lvl="5">
              <a:buFont typeface="Wingdings" pitchFamily="2" charset="2"/>
              <a:buChar char="ü"/>
              <a:defRPr/>
            </a:pPr>
            <a:r>
              <a:rPr lang="en-US" sz="2400" b="1" dirty="0">
                <a:effectLst>
                  <a:outerShdw blurRad="38100" dist="38100" dir="2700000" algn="tl">
                    <a:srgbClr val="000000">
                      <a:alpha val="43137"/>
                    </a:srgbClr>
                  </a:outerShdw>
                </a:effectLst>
                <a:latin typeface="Arial" charset="0"/>
                <a:cs typeface="Arial" charset="0"/>
              </a:rPr>
              <a:t>  </a:t>
            </a:r>
            <a:r>
              <a:rPr lang="en-US" sz="2400" b="1" dirty="0" err="1">
                <a:effectLst>
                  <a:outerShdw blurRad="38100" dist="38100" dir="2700000" algn="tl">
                    <a:srgbClr val="000000">
                      <a:alpha val="43137"/>
                    </a:srgbClr>
                  </a:outerShdw>
                </a:effectLst>
                <a:latin typeface="Arial" charset="0"/>
                <a:cs typeface="Arial" charset="0"/>
              </a:rPr>
              <a:t>Tx</a:t>
            </a:r>
            <a:r>
              <a:rPr lang="en-US" sz="2400" b="1" dirty="0">
                <a:effectLst>
                  <a:outerShdw blurRad="38100" dist="38100" dir="2700000" algn="tl">
                    <a:srgbClr val="000000">
                      <a:alpha val="43137"/>
                    </a:srgbClr>
                  </a:outerShdw>
                </a:effectLst>
                <a:latin typeface="Arial" charset="0"/>
                <a:cs typeface="Arial" charset="0"/>
              </a:rPr>
              <a:t> A&amp;M IC3</a:t>
            </a:r>
            <a:endParaRPr lang="en-US" dirty="0"/>
          </a:p>
        </p:txBody>
      </p:sp>
    </p:spTree>
    <p:extLst>
      <p:ext uri="{BB962C8B-B14F-4D97-AF65-F5344CB8AC3E}">
        <p14:creationId xmlns:p14="http://schemas.microsoft.com/office/powerpoint/2010/main" val="18010854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5F6DC-53BB-4655-8ACD-90D422C2770C}"/>
              </a:ext>
            </a:extLst>
          </p:cNvPr>
          <p:cNvSpPr>
            <a:spLocks noGrp="1"/>
          </p:cNvSpPr>
          <p:nvPr>
            <p:ph type="title"/>
          </p:nvPr>
        </p:nvSpPr>
        <p:spPr>
          <a:xfrm>
            <a:off x="1097280" y="286603"/>
            <a:ext cx="10058400" cy="714061"/>
          </a:xfrm>
        </p:spPr>
        <p:txBody>
          <a:bodyPr>
            <a:noAutofit/>
          </a:bodyPr>
          <a:lstStyle/>
          <a:p>
            <a:r>
              <a:rPr lang="en-US" sz="5400" b="1" dirty="0">
                <a:solidFill>
                  <a:srgbClr val="0070C0"/>
                </a:solidFill>
              </a:rPr>
              <a:t>Energy Use Index (EUI) Programs</a:t>
            </a:r>
          </a:p>
        </p:txBody>
      </p:sp>
      <p:sp>
        <p:nvSpPr>
          <p:cNvPr id="3" name="Content Placeholder 2">
            <a:extLst>
              <a:ext uri="{FF2B5EF4-FFF2-40B4-BE49-F238E27FC236}">
                <a16:creationId xmlns:a16="http://schemas.microsoft.com/office/drawing/2014/main" id="{4CB2023B-F258-4DB8-8162-6BAA70DF06AB}"/>
              </a:ext>
            </a:extLst>
          </p:cNvPr>
          <p:cNvSpPr>
            <a:spLocks noGrp="1"/>
          </p:cNvSpPr>
          <p:nvPr>
            <p:ph idx="1"/>
          </p:nvPr>
        </p:nvSpPr>
        <p:spPr>
          <a:xfrm>
            <a:off x="741871" y="828136"/>
            <a:ext cx="10886536" cy="5279366"/>
          </a:xfrm>
        </p:spPr>
        <p:txBody>
          <a:bodyPr/>
          <a:lstStyle/>
          <a:p>
            <a:r>
              <a:rPr lang="en-US" sz="2800" b="1" dirty="0"/>
              <a:t>EUI = (AEU consumed –AEU generated)/TCFA</a:t>
            </a:r>
          </a:p>
          <a:p>
            <a:pPr lvl="1"/>
            <a:r>
              <a:rPr lang="en-US" sz="2800" b="1" dirty="0">
                <a:solidFill>
                  <a:schemeClr val="tx1"/>
                </a:solidFill>
              </a:rPr>
              <a:t>AEU consumed = annual energy used on site as source energy</a:t>
            </a:r>
          </a:p>
          <a:p>
            <a:pPr lvl="1"/>
            <a:r>
              <a:rPr lang="en-US" sz="2800" b="1" dirty="0">
                <a:solidFill>
                  <a:schemeClr val="tx1"/>
                </a:solidFill>
              </a:rPr>
              <a:t>AEU generated = annual energy use generated on site</a:t>
            </a:r>
          </a:p>
          <a:p>
            <a:pPr lvl="1"/>
            <a:r>
              <a:rPr lang="en-US" sz="2800" b="1" dirty="0">
                <a:solidFill>
                  <a:schemeClr val="tx1"/>
                </a:solidFill>
              </a:rPr>
              <a:t>TCFA = total conditioned floor area.</a:t>
            </a:r>
          </a:p>
          <a:p>
            <a:pPr lvl="1"/>
            <a:r>
              <a:rPr lang="en-US" sz="2800" b="1" dirty="0">
                <a:solidFill>
                  <a:schemeClr val="tx1"/>
                </a:solidFill>
              </a:rPr>
              <a:t>Note: usages are adjusted by source of energy based on power source and area of country. Example the ERCOT number is 3.08.</a:t>
            </a:r>
            <a:endParaRPr lang="en-US" sz="2800" b="1" dirty="0"/>
          </a:p>
          <a:p>
            <a:r>
              <a:rPr lang="en-US" sz="2800" b="1" dirty="0"/>
              <a:t>EUI = K BTU/</a:t>
            </a:r>
            <a:r>
              <a:rPr lang="en-US" sz="2800" b="1" dirty="0" err="1"/>
              <a:t>sq</a:t>
            </a:r>
            <a:r>
              <a:rPr lang="en-US" sz="2800" b="1" dirty="0"/>
              <a:t> </a:t>
            </a:r>
            <a:r>
              <a:rPr lang="en-US" sz="2800" b="1" dirty="0" err="1"/>
              <a:t>ft</a:t>
            </a:r>
            <a:r>
              <a:rPr lang="en-US" sz="2800" b="1" dirty="0"/>
              <a:t>/year</a:t>
            </a:r>
          </a:p>
          <a:p>
            <a:r>
              <a:rPr lang="en-US" sz="2800" b="1" dirty="0"/>
              <a:t>EUI can be used as a qualification limit number as in 50K BTU/</a:t>
            </a:r>
            <a:r>
              <a:rPr lang="en-US" sz="2800" b="1" dirty="0" err="1"/>
              <a:t>sq</a:t>
            </a:r>
            <a:r>
              <a:rPr lang="en-US" sz="2800" b="1" dirty="0"/>
              <a:t> </a:t>
            </a:r>
            <a:r>
              <a:rPr lang="en-US" sz="2800" b="1" dirty="0" err="1"/>
              <a:t>ft</a:t>
            </a:r>
            <a:r>
              <a:rPr lang="en-US" sz="2800" b="1" dirty="0"/>
              <a:t>/year or to develop a % number compared to baseline as in the CBECS system. Example: for our area 3A the reference number for an office building is 151.</a:t>
            </a:r>
          </a:p>
          <a:p>
            <a:endParaRPr lang="en-US" dirty="0"/>
          </a:p>
        </p:txBody>
      </p:sp>
    </p:spTree>
    <p:extLst>
      <p:ext uri="{BB962C8B-B14F-4D97-AF65-F5344CB8AC3E}">
        <p14:creationId xmlns:p14="http://schemas.microsoft.com/office/powerpoint/2010/main" val="56427450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49E03-9CC6-4FAE-881B-B6CE0C9E423F}"/>
              </a:ext>
            </a:extLst>
          </p:cNvPr>
          <p:cNvSpPr>
            <a:spLocks noGrp="1"/>
          </p:cNvSpPr>
          <p:nvPr>
            <p:ph type="title"/>
          </p:nvPr>
        </p:nvSpPr>
        <p:spPr>
          <a:xfrm>
            <a:off x="1097280" y="286604"/>
            <a:ext cx="10058400" cy="783072"/>
          </a:xfrm>
        </p:spPr>
        <p:txBody>
          <a:bodyPr>
            <a:normAutofit fontScale="90000"/>
          </a:bodyPr>
          <a:lstStyle/>
          <a:p>
            <a:r>
              <a:rPr lang="en-US" sz="6000" b="1" dirty="0">
                <a:solidFill>
                  <a:srgbClr val="0070C0"/>
                </a:solidFill>
              </a:rPr>
              <a:t>Carbon Program Calculations</a:t>
            </a:r>
          </a:p>
        </p:txBody>
      </p:sp>
      <p:sp>
        <p:nvSpPr>
          <p:cNvPr id="3" name="Content Placeholder 2">
            <a:extLst>
              <a:ext uri="{FF2B5EF4-FFF2-40B4-BE49-F238E27FC236}">
                <a16:creationId xmlns:a16="http://schemas.microsoft.com/office/drawing/2014/main" id="{1777734D-1F74-40F3-BE99-C067D7A076C2}"/>
              </a:ext>
            </a:extLst>
          </p:cNvPr>
          <p:cNvSpPr>
            <a:spLocks noGrp="1"/>
          </p:cNvSpPr>
          <p:nvPr>
            <p:ph idx="1"/>
          </p:nvPr>
        </p:nvSpPr>
        <p:spPr>
          <a:xfrm>
            <a:off x="500332" y="1207698"/>
            <a:ext cx="11059064" cy="4899804"/>
          </a:xfrm>
        </p:spPr>
        <p:txBody>
          <a:bodyPr/>
          <a:lstStyle/>
          <a:p>
            <a:r>
              <a:rPr lang="en-US" sz="3200" b="1" dirty="0"/>
              <a:t>Annual direct and indirect CO2</a:t>
            </a:r>
            <a:r>
              <a:rPr lang="en-US" sz="3200" b="1" i="1" dirty="0"/>
              <a:t>e </a:t>
            </a:r>
            <a:r>
              <a:rPr lang="en-US" sz="3200" b="1" dirty="0"/>
              <a:t>equivalent emissions associated with the building EUI.</a:t>
            </a:r>
          </a:p>
          <a:p>
            <a:r>
              <a:rPr lang="en-US" sz="3200" b="1" dirty="0"/>
              <a:t>CO2</a:t>
            </a:r>
            <a:r>
              <a:rPr lang="en-US" sz="3200" b="1" i="1" dirty="0"/>
              <a:t>e &lt;_ (CO2er </a:t>
            </a:r>
            <a:r>
              <a:rPr lang="en-US" sz="3200" b="1" dirty="0"/>
              <a:t>x</a:t>
            </a:r>
            <a:r>
              <a:rPr lang="en-US" sz="3200" b="1" i="1" dirty="0"/>
              <a:t> </a:t>
            </a:r>
            <a:r>
              <a:rPr lang="en-US" sz="3200" b="1" i="1" dirty="0" err="1"/>
              <a:t>zEPI</a:t>
            </a:r>
            <a:r>
              <a:rPr lang="en-US" sz="3200" b="1" i="1" dirty="0"/>
              <a:t>)/100</a:t>
            </a:r>
          </a:p>
          <a:p>
            <a:pPr lvl="1"/>
            <a:r>
              <a:rPr lang="en-US" sz="3200" b="1" i="1" dirty="0">
                <a:solidFill>
                  <a:schemeClr val="tx1"/>
                </a:solidFill>
              </a:rPr>
              <a:t>CO2er = Reference carbon emissions for site to evaluate the building impact for greenhouse gases and global warming potential.</a:t>
            </a:r>
            <a:endParaRPr lang="en-US" sz="3200" b="1" i="1" dirty="0"/>
          </a:p>
          <a:p>
            <a:r>
              <a:rPr lang="en-US" sz="3200" b="1" dirty="0"/>
              <a:t>Used to report building compliance and takes advantage of on site generation.</a:t>
            </a:r>
          </a:p>
          <a:p>
            <a:r>
              <a:rPr lang="en-US" sz="3200" b="1" u="sng" dirty="0"/>
              <a:t>IGCC code requires annual reporting of CO2</a:t>
            </a:r>
            <a:r>
              <a:rPr lang="en-US" sz="3200" b="1" i="1" u="sng" dirty="0"/>
              <a:t>e </a:t>
            </a:r>
            <a:r>
              <a:rPr lang="en-US" sz="3200" b="1" u="sng" dirty="0"/>
              <a:t>to building official</a:t>
            </a:r>
          </a:p>
          <a:p>
            <a:endParaRPr lang="en-US" dirty="0"/>
          </a:p>
        </p:txBody>
      </p:sp>
    </p:spTree>
    <p:extLst>
      <p:ext uri="{BB962C8B-B14F-4D97-AF65-F5344CB8AC3E}">
        <p14:creationId xmlns:p14="http://schemas.microsoft.com/office/powerpoint/2010/main" val="14059972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CB7FD-B265-4C54-9364-40B61CBC72E0}"/>
              </a:ext>
            </a:extLst>
          </p:cNvPr>
          <p:cNvSpPr>
            <a:spLocks noGrp="1"/>
          </p:cNvSpPr>
          <p:nvPr>
            <p:ph type="title"/>
          </p:nvPr>
        </p:nvSpPr>
        <p:spPr>
          <a:xfrm>
            <a:off x="1097280" y="286603"/>
            <a:ext cx="10058400" cy="869337"/>
          </a:xfrm>
        </p:spPr>
        <p:txBody>
          <a:bodyPr>
            <a:normAutofit fontScale="90000"/>
          </a:bodyPr>
          <a:lstStyle/>
          <a:p>
            <a:r>
              <a:rPr lang="en-US" sz="7200" dirty="0" err="1">
                <a:solidFill>
                  <a:srgbClr val="0070C0"/>
                </a:solidFill>
              </a:rPr>
              <a:t>zEPI</a:t>
            </a:r>
            <a:r>
              <a:rPr lang="en-US" sz="7200" dirty="0">
                <a:solidFill>
                  <a:srgbClr val="0070C0"/>
                </a:solidFill>
              </a:rPr>
              <a:t> Programs</a:t>
            </a:r>
          </a:p>
        </p:txBody>
      </p:sp>
      <p:sp>
        <p:nvSpPr>
          <p:cNvPr id="3" name="Content Placeholder 2">
            <a:extLst>
              <a:ext uri="{FF2B5EF4-FFF2-40B4-BE49-F238E27FC236}">
                <a16:creationId xmlns:a16="http://schemas.microsoft.com/office/drawing/2014/main" id="{433F1EB7-1E61-4CDB-BC31-7CE4BABEE03E}"/>
              </a:ext>
            </a:extLst>
          </p:cNvPr>
          <p:cNvSpPr>
            <a:spLocks noGrp="1"/>
          </p:cNvSpPr>
          <p:nvPr>
            <p:ph idx="1"/>
          </p:nvPr>
        </p:nvSpPr>
        <p:spPr>
          <a:xfrm>
            <a:off x="1097279" y="1845733"/>
            <a:ext cx="10427611" cy="4796607"/>
          </a:xfrm>
        </p:spPr>
        <p:txBody>
          <a:bodyPr>
            <a:normAutofit/>
          </a:bodyPr>
          <a:lstStyle/>
          <a:p>
            <a:r>
              <a:rPr lang="en-US" sz="4000" b="1" dirty="0" err="1"/>
              <a:t>zEPI</a:t>
            </a:r>
            <a:r>
              <a:rPr lang="en-US" sz="4000" b="1" dirty="0"/>
              <a:t> = zero Energy Performance Index</a:t>
            </a:r>
          </a:p>
          <a:p>
            <a:r>
              <a:rPr lang="en-US" sz="4000" b="1" dirty="0" err="1"/>
              <a:t>zEPI</a:t>
            </a:r>
            <a:r>
              <a:rPr lang="en-US" sz="4000" b="1" dirty="0"/>
              <a:t> = 100 (</a:t>
            </a:r>
            <a:r>
              <a:rPr lang="en-US" sz="4000" b="1" dirty="0" err="1"/>
              <a:t>EUI</a:t>
            </a:r>
            <a:r>
              <a:rPr lang="en-US" sz="4000" b="1" i="1" dirty="0" err="1"/>
              <a:t>a</a:t>
            </a:r>
            <a:r>
              <a:rPr lang="en-US" sz="4000" b="1" dirty="0"/>
              <a:t> / </a:t>
            </a:r>
            <a:r>
              <a:rPr lang="en-US" sz="4000" b="1" dirty="0" err="1"/>
              <a:t>EUI</a:t>
            </a:r>
            <a:r>
              <a:rPr lang="en-US" sz="4000" b="1" i="1" dirty="0" err="1"/>
              <a:t>r</a:t>
            </a:r>
            <a:r>
              <a:rPr lang="en-US" sz="4000" b="1" dirty="0"/>
              <a:t>)</a:t>
            </a:r>
          </a:p>
          <a:p>
            <a:pPr lvl="1"/>
            <a:r>
              <a:rPr lang="en-US" sz="4000" b="1" dirty="0" err="1">
                <a:solidFill>
                  <a:schemeClr val="tx1"/>
                </a:solidFill>
              </a:rPr>
              <a:t>EUI</a:t>
            </a:r>
            <a:r>
              <a:rPr lang="en-US" sz="4000" b="1" i="1" dirty="0" err="1">
                <a:solidFill>
                  <a:schemeClr val="tx1"/>
                </a:solidFill>
              </a:rPr>
              <a:t>a</a:t>
            </a:r>
            <a:r>
              <a:rPr lang="en-US" sz="4000" b="1" i="1" dirty="0">
                <a:solidFill>
                  <a:schemeClr val="tx1"/>
                </a:solidFill>
              </a:rPr>
              <a:t> = Actual building energy use as modeled or measured</a:t>
            </a:r>
          </a:p>
          <a:p>
            <a:pPr lvl="1"/>
            <a:r>
              <a:rPr lang="en-US" sz="4000" b="1" dirty="0" err="1">
                <a:solidFill>
                  <a:schemeClr val="tx1"/>
                </a:solidFill>
              </a:rPr>
              <a:t>EUI</a:t>
            </a:r>
            <a:r>
              <a:rPr lang="en-US" sz="4000" b="1" i="1" dirty="0" err="1">
                <a:solidFill>
                  <a:schemeClr val="tx1"/>
                </a:solidFill>
              </a:rPr>
              <a:t>r</a:t>
            </a:r>
            <a:r>
              <a:rPr lang="en-US" sz="4000" b="1" i="1" dirty="0">
                <a:solidFill>
                  <a:schemeClr val="tx1"/>
                </a:solidFill>
              </a:rPr>
              <a:t> = Reference energy use from IGCC table 612.1</a:t>
            </a:r>
            <a:endParaRPr lang="en-US" sz="4000" b="1" dirty="0">
              <a:solidFill>
                <a:schemeClr val="tx1"/>
              </a:solidFill>
            </a:endParaRPr>
          </a:p>
          <a:p>
            <a:r>
              <a:rPr lang="en-US" sz="4000" b="1" dirty="0"/>
              <a:t>IGCC code uses 52 as the target standard</a:t>
            </a:r>
          </a:p>
          <a:p>
            <a:endParaRPr lang="en-US" dirty="0"/>
          </a:p>
        </p:txBody>
      </p:sp>
    </p:spTree>
    <p:extLst>
      <p:ext uri="{BB962C8B-B14F-4D97-AF65-F5344CB8AC3E}">
        <p14:creationId xmlns:p14="http://schemas.microsoft.com/office/powerpoint/2010/main" val="17113257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2EBBF-C098-49ED-9972-BB3C057A6837}"/>
              </a:ext>
            </a:extLst>
          </p:cNvPr>
          <p:cNvSpPr>
            <a:spLocks noGrp="1"/>
          </p:cNvSpPr>
          <p:nvPr>
            <p:ph type="title"/>
          </p:nvPr>
        </p:nvSpPr>
        <p:spPr>
          <a:xfrm>
            <a:off x="1097280" y="286604"/>
            <a:ext cx="10058400" cy="765819"/>
          </a:xfrm>
        </p:spPr>
        <p:txBody>
          <a:bodyPr>
            <a:normAutofit fontScale="90000"/>
          </a:bodyPr>
          <a:lstStyle/>
          <a:p>
            <a:r>
              <a:rPr lang="en-US" sz="6000" b="1" dirty="0">
                <a:solidFill>
                  <a:srgbClr val="0070C0"/>
                </a:solidFill>
              </a:rPr>
              <a:t>Building Life Cycle Assessment</a:t>
            </a:r>
          </a:p>
        </p:txBody>
      </p:sp>
      <p:sp>
        <p:nvSpPr>
          <p:cNvPr id="3" name="Content Placeholder 2">
            <a:extLst>
              <a:ext uri="{FF2B5EF4-FFF2-40B4-BE49-F238E27FC236}">
                <a16:creationId xmlns:a16="http://schemas.microsoft.com/office/drawing/2014/main" id="{6DB1C345-47BE-4677-99E9-AB5E1191E043}"/>
              </a:ext>
            </a:extLst>
          </p:cNvPr>
          <p:cNvSpPr>
            <a:spLocks noGrp="1"/>
          </p:cNvSpPr>
          <p:nvPr>
            <p:ph idx="1"/>
          </p:nvPr>
        </p:nvSpPr>
        <p:spPr>
          <a:xfrm>
            <a:off x="638355" y="1052423"/>
            <a:ext cx="11110821" cy="5158595"/>
          </a:xfrm>
        </p:spPr>
        <p:txBody>
          <a:bodyPr>
            <a:noAutofit/>
          </a:bodyPr>
          <a:lstStyle/>
          <a:p>
            <a:r>
              <a:rPr lang="en-US" sz="4000" dirty="0"/>
              <a:t>Building LCA = a compilation and evaluation of the inputs, outputs, and potential environmental impacts of building systems through the building life cycle. LCA addresses the environmental aspects and potential environmental impacts (e.g., use of resources and environmental consequences) from raw material acquisition through manufacturing construction, use, operation, end-of-life treatment, recycling, and final disposal</a:t>
            </a:r>
          </a:p>
        </p:txBody>
      </p:sp>
    </p:spTree>
    <p:extLst>
      <p:ext uri="{BB962C8B-B14F-4D97-AF65-F5344CB8AC3E}">
        <p14:creationId xmlns:p14="http://schemas.microsoft.com/office/powerpoint/2010/main" val="4612276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6356A-0185-46D0-AC0F-A328B7B8A779}"/>
              </a:ext>
            </a:extLst>
          </p:cNvPr>
          <p:cNvSpPr>
            <a:spLocks noGrp="1"/>
          </p:cNvSpPr>
          <p:nvPr>
            <p:ph type="title"/>
          </p:nvPr>
        </p:nvSpPr>
        <p:spPr>
          <a:xfrm>
            <a:off x="1097280" y="120771"/>
            <a:ext cx="10058400" cy="1293961"/>
          </a:xfrm>
        </p:spPr>
        <p:txBody>
          <a:bodyPr>
            <a:normAutofit fontScale="90000"/>
          </a:bodyPr>
          <a:lstStyle/>
          <a:p>
            <a:r>
              <a:rPr lang="en-US" b="1" dirty="0">
                <a:solidFill>
                  <a:srgbClr val="0070C0"/>
                </a:solidFill>
              </a:rPr>
              <a:t>HIGH PERFORMANCE  SIMULATION </a:t>
            </a:r>
            <a:br>
              <a:rPr lang="en-US" b="1" dirty="0">
                <a:solidFill>
                  <a:srgbClr val="0070C0"/>
                </a:solidFill>
              </a:rPr>
            </a:br>
            <a:r>
              <a:rPr lang="en-US" b="1" dirty="0">
                <a:solidFill>
                  <a:srgbClr val="0070C0"/>
                </a:solidFill>
              </a:rPr>
              <a:t>PROJECT SUMMARY</a:t>
            </a:r>
          </a:p>
        </p:txBody>
      </p:sp>
      <p:sp>
        <p:nvSpPr>
          <p:cNvPr id="3" name="Content Placeholder 2">
            <a:extLst>
              <a:ext uri="{FF2B5EF4-FFF2-40B4-BE49-F238E27FC236}">
                <a16:creationId xmlns:a16="http://schemas.microsoft.com/office/drawing/2014/main" id="{3577EC4A-38EB-4E1C-8F48-C4F001BF1BB4}"/>
              </a:ext>
            </a:extLst>
          </p:cNvPr>
          <p:cNvSpPr>
            <a:spLocks noGrp="1"/>
          </p:cNvSpPr>
          <p:nvPr>
            <p:ph idx="1"/>
          </p:nvPr>
        </p:nvSpPr>
        <p:spPr>
          <a:xfrm>
            <a:off x="1097280" y="1777043"/>
            <a:ext cx="10617392" cy="4813538"/>
          </a:xfrm>
        </p:spPr>
        <p:txBody>
          <a:bodyPr>
            <a:normAutofit/>
          </a:bodyPr>
          <a:lstStyle/>
          <a:p>
            <a:pPr lvl="1"/>
            <a:r>
              <a:rPr lang="en-US" sz="3600" b="1" dirty="0"/>
              <a:t>All Requirements Defined</a:t>
            </a:r>
          </a:p>
          <a:p>
            <a:pPr lvl="1"/>
            <a:r>
              <a:rPr lang="en-US" sz="3600" b="1" dirty="0"/>
              <a:t>Integrated Design for All Systems</a:t>
            </a:r>
          </a:p>
          <a:p>
            <a:pPr lvl="1"/>
            <a:r>
              <a:rPr lang="en-US" sz="3600" b="1" dirty="0"/>
              <a:t>Energy Use Modeled to Meet Codes and Requirements</a:t>
            </a:r>
          </a:p>
          <a:p>
            <a:pPr lvl="1"/>
            <a:r>
              <a:rPr lang="en-US" sz="3600" b="1" dirty="0"/>
              <a:t>Construction Meets Design</a:t>
            </a:r>
          </a:p>
          <a:p>
            <a:pPr lvl="1"/>
            <a:r>
              <a:rPr lang="en-US" sz="3600" b="1" dirty="0"/>
              <a:t>Performance is Verified - Commissioned</a:t>
            </a:r>
          </a:p>
          <a:p>
            <a:pPr lvl="1"/>
            <a:r>
              <a:rPr lang="en-US" sz="3600" b="1" dirty="0"/>
              <a:t>Operations Defined and Operators Trained</a:t>
            </a:r>
          </a:p>
          <a:p>
            <a:pPr lvl="1"/>
            <a:r>
              <a:rPr lang="en-US" sz="3600" b="1" dirty="0"/>
              <a:t>Project is Documented</a:t>
            </a:r>
          </a:p>
          <a:p>
            <a:endParaRPr lang="en-US" dirty="0"/>
          </a:p>
        </p:txBody>
      </p:sp>
    </p:spTree>
    <p:extLst>
      <p:ext uri="{BB962C8B-B14F-4D97-AF65-F5344CB8AC3E}">
        <p14:creationId xmlns:p14="http://schemas.microsoft.com/office/powerpoint/2010/main" val="10008435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6"/>
          <p:cNvSpPr txBox="1">
            <a:spLocks/>
          </p:cNvSpPr>
          <p:nvPr/>
        </p:nvSpPr>
        <p:spPr>
          <a:xfrm>
            <a:off x="3652050" y="622300"/>
            <a:ext cx="4485690" cy="1805745"/>
          </a:xfrm>
          <a:prstGeom prst="rect">
            <a:avLst/>
          </a:prstGeom>
        </p:spPr>
        <p:txBody>
          <a:bodyPr vert="horz" lIns="91440" tIns="45720" rIns="91440" bIns="45720" rtlCol="0" anchor="b">
            <a:normAutofit/>
          </a:bodyPr>
          <a:lstStyle>
            <a:lvl1pPr algn="l" defTabSz="457200" rtl="0" eaLnBrk="1" latinLnBrk="0" hangingPunct="1">
              <a:spcBef>
                <a:spcPct val="0"/>
              </a:spcBef>
              <a:buNone/>
              <a:defRPr sz="2000" b="1" kern="1200">
                <a:solidFill>
                  <a:schemeClr val="tx1"/>
                </a:solidFill>
                <a:latin typeface="+mj-lt"/>
                <a:ea typeface="+mj-ea"/>
                <a:cs typeface="+mj-cs"/>
              </a:defRPr>
            </a:lvl1pPr>
          </a:lstStyle>
          <a:p>
            <a:r>
              <a:rPr lang="en-US" sz="5400" dirty="0">
                <a:solidFill>
                  <a:srgbClr val="FF0000"/>
                </a:solidFill>
                <a:latin typeface="Century Gothic"/>
                <a:cs typeface="Century Gothic"/>
              </a:rPr>
              <a:t>  Questions? </a:t>
            </a:r>
          </a:p>
        </p:txBody>
      </p:sp>
      <p:sp>
        <p:nvSpPr>
          <p:cNvPr id="12" name="Subtitle 7"/>
          <p:cNvSpPr txBox="1">
            <a:spLocks/>
          </p:cNvSpPr>
          <p:nvPr/>
        </p:nvSpPr>
        <p:spPr>
          <a:xfrm>
            <a:off x="6107723" y="3200401"/>
            <a:ext cx="3886200" cy="182562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solidFill>
                <a:schemeClr val="tx1">
                  <a:lumMod val="50000"/>
                  <a:lumOff val="50000"/>
                </a:schemeClr>
              </a:solidFill>
              <a:latin typeface="Century Gothic"/>
              <a:cs typeface="Century Gothic"/>
            </a:endParaRPr>
          </a:p>
        </p:txBody>
      </p:sp>
      <p:sp>
        <p:nvSpPr>
          <p:cNvPr id="13" name="Rectangle 12"/>
          <p:cNvSpPr/>
          <p:nvPr/>
        </p:nvSpPr>
        <p:spPr>
          <a:xfrm>
            <a:off x="1" y="0"/>
            <a:ext cx="11300603" cy="622300"/>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11300604" y="0"/>
            <a:ext cx="741871" cy="622300"/>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a:cxnSpLocks/>
          </p:cNvCxnSpPr>
          <p:nvPr/>
        </p:nvCxnSpPr>
        <p:spPr>
          <a:xfrm>
            <a:off x="2363638" y="2887579"/>
            <a:ext cx="7717202"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1" y="6386224"/>
            <a:ext cx="12042473" cy="483759"/>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itle 1"/>
          <p:cNvSpPr txBox="1">
            <a:spLocks/>
          </p:cNvSpPr>
          <p:nvPr/>
        </p:nvSpPr>
        <p:spPr>
          <a:xfrm>
            <a:off x="4836750" y="6388949"/>
            <a:ext cx="5744940" cy="355009"/>
          </a:xfrm>
          <a:prstGeom prst="rect">
            <a:avLst/>
          </a:prstGeom>
          <a:noFill/>
        </p:spPr>
        <p:txBody>
          <a:bodyPr vert="horz" lIns="91440" tIns="45720" rIns="91440" bIns="45720" rtlCol="0" anchor="b">
            <a:normAutofit/>
          </a:bodyPr>
          <a:lstStyle>
            <a:lvl1pPr algn="l" defTabSz="457200" rtl="0" eaLnBrk="1" latinLnBrk="0" hangingPunct="1">
              <a:spcBef>
                <a:spcPct val="0"/>
              </a:spcBef>
              <a:buNone/>
              <a:defRPr sz="2000" b="1" kern="1200">
                <a:solidFill>
                  <a:schemeClr val="tx1"/>
                </a:solidFill>
                <a:latin typeface="+mj-lt"/>
                <a:ea typeface="+mj-ea"/>
                <a:cs typeface="+mj-cs"/>
              </a:defRPr>
            </a:lvl1pPr>
          </a:lstStyle>
          <a:p>
            <a:pPr algn="r"/>
            <a:r>
              <a:rPr lang="en-US" sz="1200" b="0" dirty="0">
                <a:solidFill>
                  <a:schemeClr val="bg1"/>
                </a:solidFill>
                <a:latin typeface="Century Gothic"/>
                <a:cs typeface="Century Gothic"/>
              </a:rPr>
              <a:t>CATEE Conference</a:t>
            </a:r>
          </a:p>
        </p:txBody>
      </p:sp>
      <p:sp>
        <p:nvSpPr>
          <p:cNvPr id="3" name="Rectangle 2">
            <a:extLst>
              <a:ext uri="{FF2B5EF4-FFF2-40B4-BE49-F238E27FC236}">
                <a16:creationId xmlns:a16="http://schemas.microsoft.com/office/drawing/2014/main" id="{3411EB1A-9FB2-4995-A145-B1FC89BBB7B6}"/>
              </a:ext>
            </a:extLst>
          </p:cNvPr>
          <p:cNvSpPr/>
          <p:nvPr/>
        </p:nvSpPr>
        <p:spPr>
          <a:xfrm>
            <a:off x="862642" y="2985894"/>
            <a:ext cx="10869283" cy="1815882"/>
          </a:xfrm>
          <a:prstGeom prst="rect">
            <a:avLst/>
          </a:prstGeom>
        </p:spPr>
        <p:txBody>
          <a:bodyPr wrap="square">
            <a:spAutoFit/>
          </a:bodyPr>
          <a:lstStyle/>
          <a:p>
            <a:r>
              <a:rPr lang="en-US" sz="4000" b="1" dirty="0">
                <a:solidFill>
                  <a:schemeClr val="tx1">
                    <a:lumMod val="65000"/>
                    <a:lumOff val="35000"/>
                  </a:schemeClr>
                </a:solidFill>
                <a:latin typeface="Century Gothic" pitchFamily="34" charset="0"/>
              </a:rPr>
              <a:t>Gerald J Kettler</a:t>
            </a:r>
            <a:r>
              <a:rPr lang="en-US" sz="3600" b="1" dirty="0">
                <a:solidFill>
                  <a:schemeClr val="tx1">
                    <a:lumMod val="65000"/>
                    <a:lumOff val="35000"/>
                  </a:schemeClr>
                </a:solidFill>
                <a:latin typeface="Century Gothic" pitchFamily="34" charset="0"/>
              </a:rPr>
              <a:t>, </a:t>
            </a:r>
            <a:r>
              <a:rPr lang="en-US" sz="3200" b="1" dirty="0">
                <a:solidFill>
                  <a:schemeClr val="tx1">
                    <a:lumMod val="65000"/>
                    <a:lumOff val="35000"/>
                  </a:schemeClr>
                </a:solidFill>
                <a:latin typeface="Century Gothic" pitchFamily="34" charset="0"/>
              </a:rPr>
              <a:t>PE, CCP, BEAP, BEMP, LEED Fellow</a:t>
            </a:r>
            <a:endParaRPr lang="en-US" sz="3200" dirty="0">
              <a:latin typeface="Century Gothic" pitchFamily="34" charset="0"/>
            </a:endParaRPr>
          </a:p>
          <a:p>
            <a:r>
              <a:rPr lang="en-US" sz="3600" b="1" dirty="0">
                <a:latin typeface="Century Gothic" pitchFamily="34" charset="0"/>
              </a:rPr>
              <a:t>Facility Performance Associates</a:t>
            </a:r>
          </a:p>
          <a:p>
            <a:r>
              <a:rPr lang="en-US" sz="3600" dirty="0"/>
              <a:t>                                GJKETTLER@ATT.NET</a:t>
            </a:r>
            <a:endParaRPr lang="en-US" sz="3600" dirty="0">
              <a:solidFill>
                <a:schemeClr val="tx1">
                  <a:lumMod val="50000"/>
                  <a:lumOff val="50000"/>
                </a:schemeClr>
              </a:solidFill>
              <a:latin typeface="Century Gothic" pitchFamily="34" charset="0"/>
            </a:endParaRPr>
          </a:p>
        </p:txBody>
      </p:sp>
      <p:pic>
        <p:nvPicPr>
          <p:cNvPr id="15" name="Picture 2" descr="FPA_3D_Logo">
            <a:extLst>
              <a:ext uri="{FF2B5EF4-FFF2-40B4-BE49-F238E27FC236}">
                <a16:creationId xmlns:a16="http://schemas.microsoft.com/office/drawing/2014/main" id="{68504D07-1386-46BF-98F9-D0A41885C4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4288" y="4873223"/>
            <a:ext cx="4360705" cy="9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9879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E1978-F6E1-4323-BAD4-2F86CD2AA87C}"/>
              </a:ext>
            </a:extLst>
          </p:cNvPr>
          <p:cNvSpPr>
            <a:spLocks noGrp="1"/>
          </p:cNvSpPr>
          <p:nvPr>
            <p:ph type="title"/>
          </p:nvPr>
        </p:nvSpPr>
        <p:spPr>
          <a:xfrm>
            <a:off x="1097280" y="286604"/>
            <a:ext cx="10738162" cy="1024612"/>
          </a:xfrm>
        </p:spPr>
        <p:txBody>
          <a:bodyPr>
            <a:normAutofit/>
          </a:bodyPr>
          <a:lstStyle/>
          <a:p>
            <a:r>
              <a:rPr lang="en-US" sz="6000" b="1" dirty="0">
                <a:solidFill>
                  <a:srgbClr val="0070C0"/>
                </a:solidFill>
              </a:rPr>
              <a:t>Code and Standard Comparisons</a:t>
            </a:r>
            <a:endParaRPr lang="en-US" sz="6000" dirty="0">
              <a:solidFill>
                <a:srgbClr val="0070C0"/>
              </a:solidFill>
            </a:endParaRPr>
          </a:p>
        </p:txBody>
      </p:sp>
      <p:sp>
        <p:nvSpPr>
          <p:cNvPr id="3" name="Content Placeholder 2">
            <a:extLst>
              <a:ext uri="{FF2B5EF4-FFF2-40B4-BE49-F238E27FC236}">
                <a16:creationId xmlns:a16="http://schemas.microsoft.com/office/drawing/2014/main" id="{ACFB2EB5-1E96-473C-B2A5-02977B58E487}"/>
              </a:ext>
            </a:extLst>
          </p:cNvPr>
          <p:cNvSpPr>
            <a:spLocks noGrp="1"/>
          </p:cNvSpPr>
          <p:nvPr>
            <p:ph idx="1"/>
          </p:nvPr>
        </p:nvSpPr>
        <p:spPr/>
        <p:txBody>
          <a:bodyPr/>
          <a:lstStyle/>
          <a:p>
            <a:r>
              <a:rPr lang="en-US" altLang="en-US" sz="5400" b="1" dirty="0"/>
              <a:t>ASHRAE Standard 90.1-2013 = 38% more efficient that 90.1-2004</a:t>
            </a:r>
          </a:p>
          <a:p>
            <a:r>
              <a:rPr lang="en-US" altLang="en-US" sz="5400" b="1" dirty="0"/>
              <a:t>IECC 2012 = 30% more efficient than IECC 2006</a:t>
            </a:r>
          </a:p>
          <a:p>
            <a:endParaRPr lang="en-US" dirty="0"/>
          </a:p>
        </p:txBody>
      </p:sp>
    </p:spTree>
    <p:extLst>
      <p:ext uri="{BB962C8B-B14F-4D97-AF65-F5344CB8AC3E}">
        <p14:creationId xmlns:p14="http://schemas.microsoft.com/office/powerpoint/2010/main" val="2594055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0ECF2-FE95-4B39-8AB2-2DDE1EC5F1B7}"/>
              </a:ext>
            </a:extLst>
          </p:cNvPr>
          <p:cNvSpPr>
            <a:spLocks noGrp="1"/>
          </p:cNvSpPr>
          <p:nvPr>
            <p:ph type="title"/>
          </p:nvPr>
        </p:nvSpPr>
        <p:spPr>
          <a:xfrm>
            <a:off x="838200" y="258794"/>
            <a:ext cx="10515600" cy="879894"/>
          </a:xfrm>
        </p:spPr>
        <p:txBody>
          <a:bodyPr>
            <a:normAutofit/>
          </a:bodyPr>
          <a:lstStyle/>
          <a:p>
            <a:r>
              <a:rPr lang="en-US" sz="6000" b="1" u="sng" dirty="0">
                <a:solidFill>
                  <a:srgbClr val="0070C0"/>
                </a:solidFill>
              </a:rPr>
              <a:t>2015 IECC Chapters</a:t>
            </a:r>
            <a:endParaRPr lang="en-US" sz="6000" u="sng" dirty="0">
              <a:solidFill>
                <a:srgbClr val="0070C0"/>
              </a:solidFill>
            </a:endParaRPr>
          </a:p>
        </p:txBody>
      </p:sp>
      <p:sp>
        <p:nvSpPr>
          <p:cNvPr id="3" name="Content Placeholder 2">
            <a:extLst>
              <a:ext uri="{FF2B5EF4-FFF2-40B4-BE49-F238E27FC236}">
                <a16:creationId xmlns:a16="http://schemas.microsoft.com/office/drawing/2014/main" id="{F422B295-70A0-48F0-BA38-20EC16E15571}"/>
              </a:ext>
            </a:extLst>
          </p:cNvPr>
          <p:cNvSpPr>
            <a:spLocks noGrp="1"/>
          </p:cNvSpPr>
          <p:nvPr>
            <p:ph idx="1"/>
          </p:nvPr>
        </p:nvSpPr>
        <p:spPr>
          <a:xfrm>
            <a:off x="838200" y="1138688"/>
            <a:ext cx="10515600" cy="5503652"/>
          </a:xfrm>
        </p:spPr>
        <p:txBody>
          <a:bodyPr>
            <a:normAutofit fontScale="92500" lnSpcReduction="20000"/>
          </a:bodyPr>
          <a:lstStyle/>
          <a:p>
            <a:pPr marL="91440" indent="-91440">
              <a:defRPr/>
            </a:pPr>
            <a:r>
              <a:rPr lang="en-US" sz="4300" b="1" dirty="0">
                <a:solidFill>
                  <a:schemeClr val="tx1">
                    <a:lumMod val="75000"/>
                    <a:lumOff val="25000"/>
                  </a:schemeClr>
                </a:solidFill>
              </a:rPr>
              <a:t>1 &amp; 2. Scope and Definitions</a:t>
            </a:r>
          </a:p>
          <a:p>
            <a:pPr marL="91440" indent="-91440">
              <a:defRPr/>
            </a:pPr>
            <a:r>
              <a:rPr lang="en-US" sz="4300" b="1" dirty="0">
                <a:solidFill>
                  <a:schemeClr val="tx1">
                    <a:lumMod val="75000"/>
                    <a:lumOff val="25000"/>
                  </a:schemeClr>
                </a:solidFill>
              </a:rPr>
              <a:t>3. General Requirements, Climate Zones </a:t>
            </a:r>
          </a:p>
          <a:p>
            <a:pPr marL="91440" indent="-91440">
              <a:defRPr/>
            </a:pPr>
            <a:r>
              <a:rPr lang="en-US" sz="4300" b="1" dirty="0">
                <a:solidFill>
                  <a:schemeClr val="tx1">
                    <a:lumMod val="75000"/>
                    <a:lumOff val="25000"/>
                  </a:schemeClr>
                </a:solidFill>
              </a:rPr>
              <a:t>     and Materials Requirements</a:t>
            </a:r>
          </a:p>
          <a:p>
            <a:pPr marL="91440" indent="-91440">
              <a:defRPr/>
            </a:pPr>
            <a:r>
              <a:rPr lang="en-US" sz="4300" b="1" dirty="0">
                <a:solidFill>
                  <a:schemeClr val="tx1">
                    <a:lumMod val="75000"/>
                    <a:lumOff val="25000"/>
                  </a:schemeClr>
                </a:solidFill>
              </a:rPr>
              <a:t>4. Energy Efficiency</a:t>
            </a:r>
          </a:p>
          <a:p>
            <a:pPr marL="384048" lvl="1" indent="-182880">
              <a:defRPr/>
            </a:pPr>
            <a:r>
              <a:rPr lang="en-US" sz="4300" b="1" dirty="0">
                <a:solidFill>
                  <a:schemeClr val="tx1">
                    <a:lumMod val="75000"/>
                    <a:lumOff val="25000"/>
                  </a:schemeClr>
                </a:solidFill>
              </a:rPr>
              <a:t> Envelope, Mechanical, Water Heating,</a:t>
            </a:r>
          </a:p>
          <a:p>
            <a:pPr marL="201168" lvl="1" indent="0">
              <a:buNone/>
              <a:defRPr/>
            </a:pPr>
            <a:r>
              <a:rPr lang="en-US" sz="4300" b="1" dirty="0">
                <a:solidFill>
                  <a:schemeClr val="tx1">
                    <a:lumMod val="75000"/>
                    <a:lumOff val="25000"/>
                  </a:schemeClr>
                </a:solidFill>
              </a:rPr>
              <a:t>   Power, Lighting</a:t>
            </a:r>
          </a:p>
          <a:p>
            <a:pPr marL="384048" lvl="1" indent="-182880">
              <a:defRPr/>
            </a:pPr>
            <a:r>
              <a:rPr lang="en-US" sz="4300" b="1" dirty="0">
                <a:solidFill>
                  <a:schemeClr val="tx1">
                    <a:lumMod val="75000"/>
                    <a:lumOff val="25000"/>
                  </a:schemeClr>
                </a:solidFill>
              </a:rPr>
              <a:t> Total Building Performance</a:t>
            </a:r>
          </a:p>
          <a:p>
            <a:pPr marL="91440" indent="-91440">
              <a:defRPr/>
            </a:pPr>
            <a:r>
              <a:rPr lang="en-US" sz="4300" b="1" dirty="0">
                <a:solidFill>
                  <a:schemeClr val="tx1">
                    <a:lumMod val="75000"/>
                    <a:lumOff val="25000"/>
                  </a:schemeClr>
                </a:solidFill>
              </a:rPr>
              <a:t>5. Existing Buildings   </a:t>
            </a:r>
            <a:r>
              <a:rPr lang="en-US" sz="4300" dirty="0">
                <a:solidFill>
                  <a:schemeClr val="tx1">
                    <a:lumMod val="75000"/>
                    <a:lumOff val="25000"/>
                  </a:schemeClr>
                </a:solidFill>
              </a:rPr>
              <a:t>            </a:t>
            </a:r>
            <a:r>
              <a:rPr lang="en-US" sz="3600" dirty="0">
                <a:solidFill>
                  <a:schemeClr val="tx1">
                    <a:lumMod val="75000"/>
                    <a:lumOff val="25000"/>
                  </a:schemeClr>
                </a:solidFill>
              </a:rPr>
              <a:t>                                                                                                                                                                              </a:t>
            </a:r>
            <a:endParaRPr lang="en-US" sz="3600" dirty="0">
              <a:solidFill>
                <a:srgbClr val="FFC000"/>
              </a:solidFill>
            </a:endParaRPr>
          </a:p>
          <a:p>
            <a:pPr marL="91440" indent="-91440">
              <a:defRPr/>
            </a:pPr>
            <a:r>
              <a:rPr lang="en-US" sz="4700" b="1" dirty="0">
                <a:solidFill>
                  <a:schemeClr val="tx1">
                    <a:lumMod val="75000"/>
                    <a:lumOff val="25000"/>
                  </a:schemeClr>
                </a:solidFill>
              </a:rPr>
              <a:t>6. Referenced Standards</a:t>
            </a:r>
          </a:p>
          <a:p>
            <a:endParaRPr lang="en-US" dirty="0"/>
          </a:p>
        </p:txBody>
      </p:sp>
    </p:spTree>
    <p:extLst>
      <p:ext uri="{BB962C8B-B14F-4D97-AF65-F5344CB8AC3E}">
        <p14:creationId xmlns:p14="http://schemas.microsoft.com/office/powerpoint/2010/main" val="3016482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F83BA-9F83-4E56-A67F-8231E0795D1C}"/>
              </a:ext>
            </a:extLst>
          </p:cNvPr>
          <p:cNvSpPr>
            <a:spLocks noGrp="1"/>
          </p:cNvSpPr>
          <p:nvPr>
            <p:ph type="title"/>
          </p:nvPr>
        </p:nvSpPr>
        <p:spPr>
          <a:xfrm>
            <a:off x="1097280" y="276045"/>
            <a:ext cx="10058400" cy="1483744"/>
          </a:xfrm>
        </p:spPr>
        <p:txBody>
          <a:bodyPr>
            <a:noAutofit/>
          </a:bodyPr>
          <a:lstStyle/>
          <a:p>
            <a:r>
              <a:rPr lang="en-US" sz="5400" b="1" dirty="0">
                <a:solidFill>
                  <a:srgbClr val="0070C0"/>
                </a:solidFill>
              </a:rPr>
              <a:t>Design Conditions</a:t>
            </a:r>
            <a:br>
              <a:rPr lang="en-US" sz="5400" b="1" dirty="0">
                <a:solidFill>
                  <a:srgbClr val="0070C0"/>
                </a:solidFill>
              </a:rPr>
            </a:br>
            <a:r>
              <a:rPr lang="en-US" sz="5400" b="1" dirty="0">
                <a:solidFill>
                  <a:srgbClr val="0070C0"/>
                </a:solidFill>
              </a:rPr>
              <a:t>Residential and Commercial</a:t>
            </a:r>
            <a:endParaRPr lang="en-US" sz="5400" dirty="0">
              <a:solidFill>
                <a:srgbClr val="0070C0"/>
              </a:solidFill>
            </a:endParaRPr>
          </a:p>
        </p:txBody>
      </p:sp>
      <p:sp>
        <p:nvSpPr>
          <p:cNvPr id="3" name="Content Placeholder 2">
            <a:extLst>
              <a:ext uri="{FF2B5EF4-FFF2-40B4-BE49-F238E27FC236}">
                <a16:creationId xmlns:a16="http://schemas.microsoft.com/office/drawing/2014/main" id="{1C588E9A-0BF2-4F92-96B3-8EAFF4F338B6}"/>
              </a:ext>
            </a:extLst>
          </p:cNvPr>
          <p:cNvSpPr>
            <a:spLocks noGrp="1"/>
          </p:cNvSpPr>
          <p:nvPr>
            <p:ph idx="1"/>
          </p:nvPr>
        </p:nvSpPr>
        <p:spPr>
          <a:xfrm>
            <a:off x="603849" y="1759789"/>
            <a:ext cx="10551831" cy="4109305"/>
          </a:xfrm>
        </p:spPr>
        <p:txBody>
          <a:bodyPr/>
          <a:lstStyle/>
          <a:p>
            <a:r>
              <a:rPr lang="en-US" altLang="en-US" sz="4000" b="1" dirty="0"/>
              <a:t>Sect. 302: The interior design temperatures used for heating for heating and cooling load calculations shall be a maximum of </a:t>
            </a:r>
            <a:r>
              <a:rPr lang="en-US" altLang="en-US" sz="4000" b="1" u="sng" dirty="0"/>
              <a:t>72 F</a:t>
            </a:r>
            <a:r>
              <a:rPr lang="en-US" altLang="en-US" sz="4000" b="1" dirty="0"/>
              <a:t> for heating and minimum of </a:t>
            </a:r>
            <a:r>
              <a:rPr lang="en-US" altLang="en-US" sz="4000" b="1" u="sng" dirty="0"/>
              <a:t>75 F</a:t>
            </a:r>
            <a:r>
              <a:rPr lang="en-US" altLang="en-US" sz="4000" b="1" dirty="0"/>
              <a:t> for cooling</a:t>
            </a:r>
          </a:p>
          <a:p>
            <a:r>
              <a:rPr lang="en-US" altLang="en-US" sz="4000" b="1" dirty="0"/>
              <a:t>Sect. 303: Insulation Labeling and Rating, Fenestration Product Rating</a:t>
            </a:r>
          </a:p>
          <a:p>
            <a:endParaRPr lang="en-US" dirty="0"/>
          </a:p>
        </p:txBody>
      </p:sp>
    </p:spTree>
    <p:extLst>
      <p:ext uri="{BB962C8B-B14F-4D97-AF65-F5344CB8AC3E}">
        <p14:creationId xmlns:p14="http://schemas.microsoft.com/office/powerpoint/2010/main" val="3564585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98805-B5DC-40FE-863F-C9B0E3615123}"/>
              </a:ext>
            </a:extLst>
          </p:cNvPr>
          <p:cNvSpPr>
            <a:spLocks noGrp="1"/>
          </p:cNvSpPr>
          <p:nvPr>
            <p:ph type="title"/>
          </p:nvPr>
        </p:nvSpPr>
        <p:spPr>
          <a:xfrm>
            <a:off x="1097280" y="286604"/>
            <a:ext cx="10058400" cy="817578"/>
          </a:xfrm>
        </p:spPr>
        <p:txBody>
          <a:bodyPr>
            <a:noAutofit/>
          </a:bodyPr>
          <a:lstStyle/>
          <a:p>
            <a:r>
              <a:rPr lang="en-US" sz="6600" b="1" dirty="0">
                <a:solidFill>
                  <a:srgbClr val="0070C0"/>
                </a:solidFill>
              </a:rPr>
              <a:t>2015 IECC - Commercial</a:t>
            </a:r>
            <a:endParaRPr lang="en-US" sz="6600" dirty="0">
              <a:solidFill>
                <a:srgbClr val="0070C0"/>
              </a:solidFill>
            </a:endParaRPr>
          </a:p>
        </p:txBody>
      </p:sp>
      <p:sp>
        <p:nvSpPr>
          <p:cNvPr id="3" name="Content Placeholder 2">
            <a:extLst>
              <a:ext uri="{FF2B5EF4-FFF2-40B4-BE49-F238E27FC236}">
                <a16:creationId xmlns:a16="http://schemas.microsoft.com/office/drawing/2014/main" id="{ABA5E921-3343-4A3D-9051-5A0DBAB9AB26}"/>
              </a:ext>
            </a:extLst>
          </p:cNvPr>
          <p:cNvSpPr>
            <a:spLocks noGrp="1"/>
          </p:cNvSpPr>
          <p:nvPr>
            <p:ph idx="1"/>
          </p:nvPr>
        </p:nvSpPr>
        <p:spPr>
          <a:xfrm>
            <a:off x="1097279" y="1242204"/>
            <a:ext cx="10807173" cy="4626890"/>
          </a:xfrm>
        </p:spPr>
        <p:txBody>
          <a:bodyPr/>
          <a:lstStyle/>
          <a:p>
            <a:r>
              <a:rPr lang="en-US" altLang="en-US" sz="3600" b="1" dirty="0"/>
              <a:t>Commercial buildings must comply with either:</a:t>
            </a:r>
          </a:p>
          <a:p>
            <a:pPr lvl="1"/>
            <a:r>
              <a:rPr lang="en-US" altLang="en-US" sz="3200" b="1" dirty="0"/>
              <a:t>1. </a:t>
            </a:r>
            <a:r>
              <a:rPr lang="en-US" altLang="en-US" sz="3200" b="1" u="sng" dirty="0"/>
              <a:t>ASHRAE 90.1-</a:t>
            </a:r>
            <a:r>
              <a:rPr lang="en-US" altLang="en-US" sz="3200" b="1" u="sng" dirty="0">
                <a:solidFill>
                  <a:srgbClr val="FF0000"/>
                </a:solidFill>
              </a:rPr>
              <a:t>2013</a:t>
            </a:r>
            <a:r>
              <a:rPr lang="en-US" altLang="en-US" sz="3200" b="1" u="sng" dirty="0">
                <a:solidFill>
                  <a:srgbClr val="FFC000"/>
                </a:solidFill>
              </a:rPr>
              <a:t>  </a:t>
            </a:r>
          </a:p>
          <a:p>
            <a:pPr lvl="1"/>
            <a:r>
              <a:rPr lang="en-US" altLang="en-US" sz="3200" b="1" dirty="0">
                <a:solidFill>
                  <a:srgbClr val="FF0000"/>
                </a:solidFill>
              </a:rPr>
              <a:t>2. </a:t>
            </a:r>
            <a:r>
              <a:rPr lang="en-US" altLang="en-US" sz="3200" b="1" u="sng" dirty="0">
                <a:solidFill>
                  <a:srgbClr val="FF0000"/>
                </a:solidFill>
              </a:rPr>
              <a:t>PERSCRIPTIVE</a:t>
            </a:r>
            <a:r>
              <a:rPr lang="en-US" altLang="en-US" sz="3200" b="1" dirty="0">
                <a:solidFill>
                  <a:srgbClr val="FF0000"/>
                </a:solidFill>
              </a:rPr>
              <a:t>: C402-Building envelope, C403 Mechanical Systems, C404 Service Water Heating, and C405 Electrical Power and Lighting and C406 Performance Packages, C406.1.1 for Tenant Spaces</a:t>
            </a:r>
          </a:p>
          <a:p>
            <a:pPr lvl="1"/>
            <a:r>
              <a:rPr lang="en-US" altLang="en-US" sz="3200" b="1" dirty="0">
                <a:solidFill>
                  <a:srgbClr val="FF0000"/>
                </a:solidFill>
              </a:rPr>
              <a:t>3. </a:t>
            </a:r>
            <a:r>
              <a:rPr lang="en-US" altLang="en-US" sz="3200" b="1" u="sng" dirty="0">
                <a:solidFill>
                  <a:srgbClr val="FF0000"/>
                </a:solidFill>
              </a:rPr>
              <a:t>PERFORMANCE</a:t>
            </a:r>
            <a:r>
              <a:rPr lang="en-US" altLang="en-US" sz="3200" b="1" dirty="0">
                <a:solidFill>
                  <a:srgbClr val="FF0000"/>
                </a:solidFill>
              </a:rPr>
              <a:t>: Sections: C402.5, C403.2, C404, C405.2, C405.3, C405.4, C405.6 and C407. and building energy use shall  &lt;85% standard building</a:t>
            </a:r>
          </a:p>
          <a:p>
            <a:endParaRPr lang="en-US" dirty="0"/>
          </a:p>
        </p:txBody>
      </p:sp>
    </p:spTree>
    <p:extLst>
      <p:ext uri="{BB962C8B-B14F-4D97-AF65-F5344CB8AC3E}">
        <p14:creationId xmlns:p14="http://schemas.microsoft.com/office/powerpoint/2010/main" val="3209323314"/>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277</TotalTime>
  <Words>2776</Words>
  <Application>Microsoft Office PowerPoint</Application>
  <PresentationFormat>Widescreen</PresentationFormat>
  <Paragraphs>400</Paragraphs>
  <Slides>56</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56</vt:i4>
      </vt:variant>
    </vt:vector>
  </HeadingPairs>
  <TitlesOfParts>
    <vt:vector size="68" baseType="lpstr">
      <vt:lpstr>ＭＳ Ｐゴシック</vt:lpstr>
      <vt:lpstr>ＭＳ Ｐゴシック</vt:lpstr>
      <vt:lpstr>Arial</vt:lpstr>
      <vt:lpstr>Calibri</vt:lpstr>
      <vt:lpstr>Calibri Light</vt:lpstr>
      <vt:lpstr>Century Gothic</vt:lpstr>
      <vt:lpstr>Constantia</vt:lpstr>
      <vt:lpstr>Courier New</vt:lpstr>
      <vt:lpstr>Garamond</vt:lpstr>
      <vt:lpstr>Wingdings</vt:lpstr>
      <vt:lpstr>Wingdings 2</vt:lpstr>
      <vt:lpstr>Retrospect</vt:lpstr>
      <vt:lpstr>CATEE Conference </vt:lpstr>
      <vt:lpstr>Building Codes by International Code Council</vt:lpstr>
      <vt:lpstr>Building Code – IBC 2015 </vt:lpstr>
      <vt:lpstr>International Mechanical Code – 2015 </vt:lpstr>
      <vt:lpstr>2015 IECC = MODEL CODE</vt:lpstr>
      <vt:lpstr>Code and Standard Comparisons</vt:lpstr>
      <vt:lpstr>2015 IECC Chapters</vt:lpstr>
      <vt:lpstr>Design Conditions Residential and Commercial</vt:lpstr>
      <vt:lpstr>2015 IECC - Commercial</vt:lpstr>
      <vt:lpstr> Climate Zones  </vt:lpstr>
      <vt:lpstr> Commercial – Envelope – Zone 3</vt:lpstr>
      <vt:lpstr>2015 IECC- Commercial – Envelope </vt:lpstr>
      <vt:lpstr>2015 IECC Commercial</vt:lpstr>
      <vt:lpstr>2015 IECC Commercial-Mechanical</vt:lpstr>
      <vt:lpstr>2015 Commercial Equipment Efficiency</vt:lpstr>
      <vt:lpstr>2015 IECC Commercial Controls</vt:lpstr>
      <vt:lpstr>2015 IECC – Commercial Ventilation</vt:lpstr>
      <vt:lpstr>2015 IECC Commercial</vt:lpstr>
      <vt:lpstr>2015 IECC Commercial</vt:lpstr>
      <vt:lpstr>2015 IECC Commercial</vt:lpstr>
      <vt:lpstr>2015 IECC Commercial       Service Water Heating</vt:lpstr>
      <vt:lpstr>2015 IECC Commercial  Lighting (M)</vt:lpstr>
      <vt:lpstr>2015 IECC Commercial Lighting</vt:lpstr>
      <vt:lpstr>2015 IECC Commercial Power Systems</vt:lpstr>
      <vt:lpstr> 2015 IECC C406 Efficiency Package  </vt:lpstr>
      <vt:lpstr>2015 IECC - C407 Total Building Performance</vt:lpstr>
      <vt:lpstr>2015 IECC  Mechanical System Commissioning  </vt:lpstr>
      <vt:lpstr>2015 IECC  Mechanical System Commissioning </vt:lpstr>
      <vt:lpstr>2015 IECC  Mechanical System Commissioning </vt:lpstr>
      <vt:lpstr>2015 IECC  Mechanical System Commissioning </vt:lpstr>
      <vt:lpstr>2015 IECC  Mechanical System Commissioning </vt:lpstr>
      <vt:lpstr>2015 IECC Commercial Lighting Commissioning-C408.3</vt:lpstr>
      <vt:lpstr>2015 IECC - Existing Buildings</vt:lpstr>
      <vt:lpstr>International Energy Conservation Code – 2018 </vt:lpstr>
      <vt:lpstr>International Energy Conservation Code – 2018 </vt:lpstr>
      <vt:lpstr>Why Simulation</vt:lpstr>
      <vt:lpstr>Building Codes and Standards</vt:lpstr>
      <vt:lpstr>Industry Definitions</vt:lpstr>
      <vt:lpstr>Design for High Performance</vt:lpstr>
      <vt:lpstr>Growth of Building Modeling and Simulation</vt:lpstr>
      <vt:lpstr>Growth of Building Modeling and Simulation</vt:lpstr>
      <vt:lpstr>34 Texas Administrative Code §19.53</vt:lpstr>
      <vt:lpstr>Commercial Code Compliance </vt:lpstr>
      <vt:lpstr>Simulation Program</vt:lpstr>
      <vt:lpstr>Simulation Program Characteristics</vt:lpstr>
      <vt:lpstr>ENERGY MODELING:  - the “THEORY”</vt:lpstr>
      <vt:lpstr>ENERGY MODELING:  - the “THEORY”</vt:lpstr>
      <vt:lpstr>ENERGY MODELING:  - the “THEORY”</vt:lpstr>
      <vt:lpstr>COMMERCIAL BUILDINGS -USE OF ENERGY</vt:lpstr>
      <vt:lpstr> ENERGY MODELING: SOFTWARE OVERVIEW</vt:lpstr>
      <vt:lpstr>Energy Use Index (EUI) Programs</vt:lpstr>
      <vt:lpstr>Carbon Program Calculations</vt:lpstr>
      <vt:lpstr>zEPI Programs</vt:lpstr>
      <vt:lpstr>Building Life Cycle Assessment</vt:lpstr>
      <vt:lpstr>HIGH PERFORMANCE  SIMULATION  PROJECT 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CATEE Conference</dc:title>
  <dc:creator>Jerry Kettler</dc:creator>
  <cp:lastModifiedBy>Jerry Kettler</cp:lastModifiedBy>
  <cp:revision>24</cp:revision>
  <dcterms:created xsi:type="dcterms:W3CDTF">2017-10-02T19:15:11Z</dcterms:created>
  <dcterms:modified xsi:type="dcterms:W3CDTF">2017-10-02T23:52:22Z</dcterms:modified>
</cp:coreProperties>
</file>