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71" r:id="rId2"/>
    <p:sldId id="256" r:id="rId3"/>
    <p:sldId id="257" r:id="rId4"/>
    <p:sldId id="258" r:id="rId5"/>
    <p:sldId id="259" r:id="rId6"/>
    <p:sldId id="260" r:id="rId7"/>
    <p:sldId id="261" r:id="rId8"/>
    <p:sldId id="269" r:id="rId9"/>
    <p:sldId id="262" r:id="rId10"/>
    <p:sldId id="263" r:id="rId11"/>
    <p:sldId id="264" r:id="rId12"/>
    <p:sldId id="265" r:id="rId13"/>
    <p:sldId id="266" r:id="rId14"/>
    <p:sldId id="267"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0906" autoAdjust="0"/>
  </p:normalViewPr>
  <p:slideViewPr>
    <p:cSldViewPr snapToGrid="0">
      <p:cViewPr varScale="1">
        <p:scale>
          <a:sx n="53" d="100"/>
          <a:sy n="53" d="100"/>
        </p:scale>
        <p:origin x="1517"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F8C4C3-2CD3-42EA-9C68-46CEAD1E265C}" type="doc">
      <dgm:prSet loTypeId="urn:microsoft.com/office/officeart/2005/8/layout/vList2" loCatId="list" qsTypeId="urn:microsoft.com/office/officeart/2005/8/quickstyle/simple4" qsCatId="simple" csTypeId="urn:microsoft.com/office/officeart/2005/8/colors/colorful1" csCatId="colorful"/>
      <dgm:spPr/>
      <dgm:t>
        <a:bodyPr/>
        <a:lstStyle/>
        <a:p>
          <a:endParaRPr lang="en-US"/>
        </a:p>
      </dgm:t>
    </dgm:pt>
    <dgm:pt modelId="{65B8DD6E-7433-4AD3-806F-6CDCDAC5A8CC}">
      <dgm:prSet/>
      <dgm:spPr/>
      <dgm:t>
        <a:bodyPr/>
        <a:lstStyle/>
        <a:p>
          <a:r>
            <a:rPr lang="en-US"/>
            <a:t>Declaration of Helsinki</a:t>
          </a:r>
        </a:p>
      </dgm:t>
    </dgm:pt>
    <dgm:pt modelId="{B41CE47F-8169-489F-BA72-266001F43EF7}" type="parTrans" cxnId="{5AA0821A-28FA-47A5-AC3A-1D14EB4618B1}">
      <dgm:prSet/>
      <dgm:spPr/>
      <dgm:t>
        <a:bodyPr/>
        <a:lstStyle/>
        <a:p>
          <a:endParaRPr lang="en-US"/>
        </a:p>
      </dgm:t>
    </dgm:pt>
    <dgm:pt modelId="{C637E570-D53C-49F9-B8F5-B04D13634BD0}" type="sibTrans" cxnId="{5AA0821A-28FA-47A5-AC3A-1D14EB4618B1}">
      <dgm:prSet/>
      <dgm:spPr/>
      <dgm:t>
        <a:bodyPr/>
        <a:lstStyle/>
        <a:p>
          <a:endParaRPr lang="en-US"/>
        </a:p>
      </dgm:t>
    </dgm:pt>
    <dgm:pt modelId="{A7273B8E-581D-4084-AF5F-6D55CB09C2B3}">
      <dgm:prSet/>
      <dgm:spPr/>
      <dgm:t>
        <a:bodyPr/>
        <a:lstStyle/>
        <a:p>
          <a:r>
            <a:rPr lang="en-US"/>
            <a:t>Belmont Report</a:t>
          </a:r>
        </a:p>
      </dgm:t>
    </dgm:pt>
    <dgm:pt modelId="{63420E71-78FF-4AFA-829E-E07130304F43}" type="parTrans" cxnId="{8EB22610-8DB8-4F68-B5C5-A854283472C7}">
      <dgm:prSet/>
      <dgm:spPr/>
      <dgm:t>
        <a:bodyPr/>
        <a:lstStyle/>
        <a:p>
          <a:endParaRPr lang="en-US"/>
        </a:p>
      </dgm:t>
    </dgm:pt>
    <dgm:pt modelId="{CB9C66F9-67B4-4B34-B23E-271B4BA4BAC0}" type="sibTrans" cxnId="{8EB22610-8DB8-4F68-B5C5-A854283472C7}">
      <dgm:prSet/>
      <dgm:spPr/>
      <dgm:t>
        <a:bodyPr/>
        <a:lstStyle/>
        <a:p>
          <a:endParaRPr lang="en-US"/>
        </a:p>
      </dgm:t>
    </dgm:pt>
    <dgm:pt modelId="{64EAA543-5BF9-4DBE-8CAE-53E0861F4B6E}" type="pres">
      <dgm:prSet presAssocID="{14F8C4C3-2CD3-42EA-9C68-46CEAD1E265C}" presName="linear" presStyleCnt="0">
        <dgm:presLayoutVars>
          <dgm:animLvl val="lvl"/>
          <dgm:resizeHandles val="exact"/>
        </dgm:presLayoutVars>
      </dgm:prSet>
      <dgm:spPr/>
    </dgm:pt>
    <dgm:pt modelId="{EF3B5639-322A-4051-8B79-8FF9B2708237}" type="pres">
      <dgm:prSet presAssocID="{65B8DD6E-7433-4AD3-806F-6CDCDAC5A8CC}" presName="parentText" presStyleLbl="node1" presStyleIdx="0" presStyleCnt="2">
        <dgm:presLayoutVars>
          <dgm:chMax val="0"/>
          <dgm:bulletEnabled val="1"/>
        </dgm:presLayoutVars>
      </dgm:prSet>
      <dgm:spPr/>
    </dgm:pt>
    <dgm:pt modelId="{D65C0EF3-EA5A-471B-867E-597A3FF017BA}" type="pres">
      <dgm:prSet presAssocID="{C637E570-D53C-49F9-B8F5-B04D13634BD0}" presName="spacer" presStyleCnt="0"/>
      <dgm:spPr/>
    </dgm:pt>
    <dgm:pt modelId="{DC1F145A-3A2A-4086-9E4C-B413104DBB38}" type="pres">
      <dgm:prSet presAssocID="{A7273B8E-581D-4084-AF5F-6D55CB09C2B3}" presName="parentText" presStyleLbl="node1" presStyleIdx="1" presStyleCnt="2">
        <dgm:presLayoutVars>
          <dgm:chMax val="0"/>
          <dgm:bulletEnabled val="1"/>
        </dgm:presLayoutVars>
      </dgm:prSet>
      <dgm:spPr/>
    </dgm:pt>
  </dgm:ptLst>
  <dgm:cxnLst>
    <dgm:cxn modelId="{8EB22610-8DB8-4F68-B5C5-A854283472C7}" srcId="{14F8C4C3-2CD3-42EA-9C68-46CEAD1E265C}" destId="{A7273B8E-581D-4084-AF5F-6D55CB09C2B3}" srcOrd="1" destOrd="0" parTransId="{63420E71-78FF-4AFA-829E-E07130304F43}" sibTransId="{CB9C66F9-67B4-4B34-B23E-271B4BA4BAC0}"/>
    <dgm:cxn modelId="{5AA0821A-28FA-47A5-AC3A-1D14EB4618B1}" srcId="{14F8C4C3-2CD3-42EA-9C68-46CEAD1E265C}" destId="{65B8DD6E-7433-4AD3-806F-6CDCDAC5A8CC}" srcOrd="0" destOrd="0" parTransId="{B41CE47F-8169-489F-BA72-266001F43EF7}" sibTransId="{C637E570-D53C-49F9-B8F5-B04D13634BD0}"/>
    <dgm:cxn modelId="{C5539246-D1E8-487B-A84E-3DE7FF9DC8CA}" type="presOf" srcId="{14F8C4C3-2CD3-42EA-9C68-46CEAD1E265C}" destId="{64EAA543-5BF9-4DBE-8CAE-53E0861F4B6E}" srcOrd="0" destOrd="0" presId="urn:microsoft.com/office/officeart/2005/8/layout/vList2"/>
    <dgm:cxn modelId="{D012A0B1-3C22-4D7F-AA0F-A311AB021437}" type="presOf" srcId="{65B8DD6E-7433-4AD3-806F-6CDCDAC5A8CC}" destId="{EF3B5639-322A-4051-8B79-8FF9B2708237}" srcOrd="0" destOrd="0" presId="urn:microsoft.com/office/officeart/2005/8/layout/vList2"/>
    <dgm:cxn modelId="{D56DA0C5-6F85-42AC-8F31-27DD2C1DEAD6}" type="presOf" srcId="{A7273B8E-581D-4084-AF5F-6D55CB09C2B3}" destId="{DC1F145A-3A2A-4086-9E4C-B413104DBB38}" srcOrd="0" destOrd="0" presId="urn:microsoft.com/office/officeart/2005/8/layout/vList2"/>
    <dgm:cxn modelId="{465377DC-3628-4EE4-9D70-5FED296CCE4F}" type="presParOf" srcId="{64EAA543-5BF9-4DBE-8CAE-53E0861F4B6E}" destId="{EF3B5639-322A-4051-8B79-8FF9B2708237}" srcOrd="0" destOrd="0" presId="urn:microsoft.com/office/officeart/2005/8/layout/vList2"/>
    <dgm:cxn modelId="{9385B04B-971E-4B4C-B5BA-90DA9DAF2B7D}" type="presParOf" srcId="{64EAA543-5BF9-4DBE-8CAE-53E0861F4B6E}" destId="{D65C0EF3-EA5A-471B-867E-597A3FF017BA}" srcOrd="1" destOrd="0" presId="urn:microsoft.com/office/officeart/2005/8/layout/vList2"/>
    <dgm:cxn modelId="{8AACE364-31DF-4DE7-8AA2-1959445013DE}" type="presParOf" srcId="{64EAA543-5BF9-4DBE-8CAE-53E0861F4B6E}" destId="{DC1F145A-3A2A-4086-9E4C-B413104DBB3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C3B5B9-997E-450B-85E7-02655C7C3A3D}" type="doc">
      <dgm:prSet loTypeId="urn:microsoft.com/office/officeart/2005/8/layout/vList5" loCatId="list" qsTypeId="urn:microsoft.com/office/officeart/2005/8/quickstyle/simple1" qsCatId="simple" csTypeId="urn:microsoft.com/office/officeart/2005/8/colors/colorful1" csCatId="colorful"/>
      <dgm:spPr/>
      <dgm:t>
        <a:bodyPr/>
        <a:lstStyle/>
        <a:p>
          <a:endParaRPr lang="en-US"/>
        </a:p>
      </dgm:t>
    </dgm:pt>
    <dgm:pt modelId="{5393CBDA-82C4-46A8-810B-C74A3F312B1F}">
      <dgm:prSet/>
      <dgm:spPr/>
      <dgm:t>
        <a:bodyPr/>
        <a:lstStyle/>
        <a:p>
          <a:r>
            <a:rPr lang="en-US" b="0" i="0"/>
            <a:t>Chapter 5:  Qualitative Research Methods</a:t>
          </a:r>
          <a:endParaRPr lang="en-US"/>
        </a:p>
      </dgm:t>
    </dgm:pt>
    <dgm:pt modelId="{656AF665-E3E5-4712-9136-3A113E123B35}" type="parTrans" cxnId="{1DFE03BC-54EF-48AD-B1B1-41C5DDD6609F}">
      <dgm:prSet/>
      <dgm:spPr/>
      <dgm:t>
        <a:bodyPr/>
        <a:lstStyle/>
        <a:p>
          <a:endParaRPr lang="en-US"/>
        </a:p>
      </dgm:t>
    </dgm:pt>
    <dgm:pt modelId="{B7CD9902-F4B6-4BF3-B757-CFF5E75CC62B}" type="sibTrans" cxnId="{1DFE03BC-54EF-48AD-B1B1-41C5DDD6609F}">
      <dgm:prSet/>
      <dgm:spPr/>
      <dgm:t>
        <a:bodyPr/>
        <a:lstStyle/>
        <a:p>
          <a:endParaRPr lang="en-US"/>
        </a:p>
      </dgm:t>
    </dgm:pt>
    <dgm:pt modelId="{A52B54DF-935E-40B2-A202-E612F97E2150}">
      <dgm:prSet/>
      <dgm:spPr/>
      <dgm:t>
        <a:bodyPr/>
        <a:lstStyle/>
        <a:p>
          <a:r>
            <a:rPr lang="en-US" b="0" i="0"/>
            <a:t>Field Observation</a:t>
          </a:r>
          <a:endParaRPr lang="en-US"/>
        </a:p>
      </dgm:t>
    </dgm:pt>
    <dgm:pt modelId="{82EEF748-E82B-4670-A3AB-F5F409A38796}" type="parTrans" cxnId="{6021BA54-FADC-45AF-90CD-5C28198862A0}">
      <dgm:prSet/>
      <dgm:spPr/>
      <dgm:t>
        <a:bodyPr/>
        <a:lstStyle/>
        <a:p>
          <a:endParaRPr lang="en-US"/>
        </a:p>
      </dgm:t>
    </dgm:pt>
    <dgm:pt modelId="{5317DEC6-8862-4558-BCD9-229100158C77}" type="sibTrans" cxnId="{6021BA54-FADC-45AF-90CD-5C28198862A0}">
      <dgm:prSet/>
      <dgm:spPr/>
      <dgm:t>
        <a:bodyPr/>
        <a:lstStyle/>
        <a:p>
          <a:endParaRPr lang="en-US"/>
        </a:p>
      </dgm:t>
    </dgm:pt>
    <dgm:pt modelId="{1F33CB40-C6D8-4B37-81B0-C3DEA11041F2}">
      <dgm:prSet/>
      <dgm:spPr/>
      <dgm:t>
        <a:bodyPr/>
        <a:lstStyle/>
        <a:p>
          <a:r>
            <a:rPr lang="en-US" b="0" i="0"/>
            <a:t>Justin, Sarah, and Rachel</a:t>
          </a:r>
          <a:endParaRPr lang="en-US"/>
        </a:p>
      </dgm:t>
    </dgm:pt>
    <dgm:pt modelId="{86090575-4EF0-4DBD-9189-EFE1F4FD1E73}" type="parTrans" cxnId="{BB0445B0-BBE0-40F6-9ADF-C5FD734492CA}">
      <dgm:prSet/>
      <dgm:spPr/>
      <dgm:t>
        <a:bodyPr/>
        <a:lstStyle/>
        <a:p>
          <a:endParaRPr lang="en-US"/>
        </a:p>
      </dgm:t>
    </dgm:pt>
    <dgm:pt modelId="{6A9E3565-9E99-452A-A722-3878FADBB692}" type="sibTrans" cxnId="{BB0445B0-BBE0-40F6-9ADF-C5FD734492CA}">
      <dgm:prSet/>
      <dgm:spPr/>
      <dgm:t>
        <a:bodyPr/>
        <a:lstStyle/>
        <a:p>
          <a:endParaRPr lang="en-US"/>
        </a:p>
      </dgm:t>
    </dgm:pt>
    <dgm:pt modelId="{C1BDB579-47F3-4F98-9FB1-716E55214CF9}">
      <dgm:prSet/>
      <dgm:spPr/>
      <dgm:t>
        <a:bodyPr/>
        <a:lstStyle/>
        <a:p>
          <a:r>
            <a:rPr lang="en-US" b="0" i="0"/>
            <a:t>Focus Groups</a:t>
          </a:r>
          <a:endParaRPr lang="en-US"/>
        </a:p>
      </dgm:t>
    </dgm:pt>
    <dgm:pt modelId="{1A6B62B6-9440-44B6-A172-44A35E7C558A}" type="parTrans" cxnId="{BBAB9801-85A9-49E3-9CBE-9FFCC8D2B63F}">
      <dgm:prSet/>
      <dgm:spPr/>
      <dgm:t>
        <a:bodyPr/>
        <a:lstStyle/>
        <a:p>
          <a:endParaRPr lang="en-US"/>
        </a:p>
      </dgm:t>
    </dgm:pt>
    <dgm:pt modelId="{76DDB9C2-470F-4416-89C6-DC1B1B531BDF}" type="sibTrans" cxnId="{BBAB9801-85A9-49E3-9CBE-9FFCC8D2B63F}">
      <dgm:prSet/>
      <dgm:spPr/>
      <dgm:t>
        <a:bodyPr/>
        <a:lstStyle/>
        <a:p>
          <a:endParaRPr lang="en-US"/>
        </a:p>
      </dgm:t>
    </dgm:pt>
    <dgm:pt modelId="{2E956AD3-3F69-4A6C-9585-BFC570BF145A}">
      <dgm:prSet/>
      <dgm:spPr/>
      <dgm:t>
        <a:bodyPr/>
        <a:lstStyle/>
        <a:p>
          <a:r>
            <a:rPr lang="en-US" b="0" i="0"/>
            <a:t>Ava, Danielle, and September</a:t>
          </a:r>
          <a:endParaRPr lang="en-US"/>
        </a:p>
      </dgm:t>
    </dgm:pt>
    <dgm:pt modelId="{161E81EA-933C-4B71-83BB-72417881B770}" type="parTrans" cxnId="{29DE2E4E-A922-4C9A-B584-F0B8A5A6A30D}">
      <dgm:prSet/>
      <dgm:spPr/>
      <dgm:t>
        <a:bodyPr/>
        <a:lstStyle/>
        <a:p>
          <a:endParaRPr lang="en-US"/>
        </a:p>
      </dgm:t>
    </dgm:pt>
    <dgm:pt modelId="{C51284E2-84AE-4D67-A618-D00EF11D2A9E}" type="sibTrans" cxnId="{29DE2E4E-A922-4C9A-B584-F0B8A5A6A30D}">
      <dgm:prSet/>
      <dgm:spPr/>
      <dgm:t>
        <a:bodyPr/>
        <a:lstStyle/>
        <a:p>
          <a:endParaRPr lang="en-US"/>
        </a:p>
      </dgm:t>
    </dgm:pt>
    <dgm:pt modelId="{A76A0D10-8FF6-4098-90BD-C755B772EDFA}">
      <dgm:prSet/>
      <dgm:spPr/>
      <dgm:t>
        <a:bodyPr/>
        <a:lstStyle/>
        <a:p>
          <a:r>
            <a:rPr lang="en-US" b="0" i="0"/>
            <a:t>Case Studies</a:t>
          </a:r>
          <a:endParaRPr lang="en-US"/>
        </a:p>
      </dgm:t>
    </dgm:pt>
    <dgm:pt modelId="{A37C7FAB-46ED-4457-AF42-BC17026E5094}" type="parTrans" cxnId="{B4AB7200-C1A5-4363-AACA-73366B987EDB}">
      <dgm:prSet/>
      <dgm:spPr/>
      <dgm:t>
        <a:bodyPr/>
        <a:lstStyle/>
        <a:p>
          <a:endParaRPr lang="en-US"/>
        </a:p>
      </dgm:t>
    </dgm:pt>
    <dgm:pt modelId="{74CCB648-39A1-4EB7-A75A-7A642F242564}" type="sibTrans" cxnId="{B4AB7200-C1A5-4363-AACA-73366B987EDB}">
      <dgm:prSet/>
      <dgm:spPr/>
      <dgm:t>
        <a:bodyPr/>
        <a:lstStyle/>
        <a:p>
          <a:endParaRPr lang="en-US"/>
        </a:p>
      </dgm:t>
    </dgm:pt>
    <dgm:pt modelId="{72CA84E5-707B-4C1B-BDCD-BB8E9EB8AA93}">
      <dgm:prSet/>
      <dgm:spPr/>
      <dgm:t>
        <a:bodyPr/>
        <a:lstStyle/>
        <a:p>
          <a:r>
            <a:rPr lang="en-US" b="0" i="0"/>
            <a:t>Meggy, Jennifer, and Jana</a:t>
          </a:r>
          <a:endParaRPr lang="en-US"/>
        </a:p>
      </dgm:t>
    </dgm:pt>
    <dgm:pt modelId="{68425116-4FB6-4612-A987-0F188EC2BB43}" type="parTrans" cxnId="{26F91C10-A171-4A50-B78A-29EA6F1C6B46}">
      <dgm:prSet/>
      <dgm:spPr/>
      <dgm:t>
        <a:bodyPr/>
        <a:lstStyle/>
        <a:p>
          <a:endParaRPr lang="en-US"/>
        </a:p>
      </dgm:t>
    </dgm:pt>
    <dgm:pt modelId="{9B2B2804-0A53-4F78-88E2-2BAF86A004BC}" type="sibTrans" cxnId="{26F91C10-A171-4A50-B78A-29EA6F1C6B46}">
      <dgm:prSet/>
      <dgm:spPr/>
      <dgm:t>
        <a:bodyPr/>
        <a:lstStyle/>
        <a:p>
          <a:endParaRPr lang="en-US"/>
        </a:p>
      </dgm:t>
    </dgm:pt>
    <dgm:pt modelId="{5AB9A7EA-99B3-4323-A2D0-BDD16539D32C}">
      <dgm:prSet/>
      <dgm:spPr/>
      <dgm:t>
        <a:bodyPr/>
        <a:lstStyle/>
        <a:p>
          <a:r>
            <a:rPr lang="en-US" b="0" i="0"/>
            <a:t>Ethnography</a:t>
          </a:r>
          <a:endParaRPr lang="en-US"/>
        </a:p>
      </dgm:t>
    </dgm:pt>
    <dgm:pt modelId="{48BB5125-069D-4794-A68A-9C807D81DE01}" type="parTrans" cxnId="{8885FA2B-D72D-4FDB-A57B-A9401F728F99}">
      <dgm:prSet/>
      <dgm:spPr/>
      <dgm:t>
        <a:bodyPr/>
        <a:lstStyle/>
        <a:p>
          <a:endParaRPr lang="en-US"/>
        </a:p>
      </dgm:t>
    </dgm:pt>
    <dgm:pt modelId="{9F602FA6-0590-407A-913B-0F2423317549}" type="sibTrans" cxnId="{8885FA2B-D72D-4FDB-A57B-A9401F728F99}">
      <dgm:prSet/>
      <dgm:spPr/>
      <dgm:t>
        <a:bodyPr/>
        <a:lstStyle/>
        <a:p>
          <a:endParaRPr lang="en-US"/>
        </a:p>
      </dgm:t>
    </dgm:pt>
    <dgm:pt modelId="{29878C3C-25F1-417E-8C50-E5A1CB960B5F}">
      <dgm:prSet/>
      <dgm:spPr/>
      <dgm:t>
        <a:bodyPr/>
        <a:lstStyle/>
        <a:p>
          <a:r>
            <a:rPr lang="en-US" b="0" i="0"/>
            <a:t>Mo and Emma</a:t>
          </a:r>
          <a:endParaRPr lang="en-US"/>
        </a:p>
      </dgm:t>
    </dgm:pt>
    <dgm:pt modelId="{B53E1B00-3946-467B-AE9E-B5783F213EE4}" type="parTrans" cxnId="{6421D22C-AB63-4E55-9A82-A213078327C9}">
      <dgm:prSet/>
      <dgm:spPr/>
      <dgm:t>
        <a:bodyPr/>
        <a:lstStyle/>
        <a:p>
          <a:endParaRPr lang="en-US"/>
        </a:p>
      </dgm:t>
    </dgm:pt>
    <dgm:pt modelId="{C2D5028C-8075-4AA6-9773-0D8DAB088D5D}" type="sibTrans" cxnId="{6421D22C-AB63-4E55-9A82-A213078327C9}">
      <dgm:prSet/>
      <dgm:spPr/>
      <dgm:t>
        <a:bodyPr/>
        <a:lstStyle/>
        <a:p>
          <a:endParaRPr lang="en-US"/>
        </a:p>
      </dgm:t>
    </dgm:pt>
    <dgm:pt modelId="{9D0BC900-5371-46F1-A7EC-9DA3CC5997C0}" type="pres">
      <dgm:prSet presAssocID="{7AC3B5B9-997E-450B-85E7-02655C7C3A3D}" presName="Name0" presStyleCnt="0">
        <dgm:presLayoutVars>
          <dgm:dir/>
          <dgm:animLvl val="lvl"/>
          <dgm:resizeHandles val="exact"/>
        </dgm:presLayoutVars>
      </dgm:prSet>
      <dgm:spPr/>
    </dgm:pt>
    <dgm:pt modelId="{BB2D3FCD-B05F-4DFA-ABFA-35B2AD7D941D}" type="pres">
      <dgm:prSet presAssocID="{5393CBDA-82C4-46A8-810B-C74A3F312B1F}" presName="linNode" presStyleCnt="0"/>
      <dgm:spPr/>
    </dgm:pt>
    <dgm:pt modelId="{5B76302F-B61B-42C6-B7EF-FFF75B6703A8}" type="pres">
      <dgm:prSet presAssocID="{5393CBDA-82C4-46A8-810B-C74A3F312B1F}" presName="parentText" presStyleLbl="node1" presStyleIdx="0" presStyleCnt="5">
        <dgm:presLayoutVars>
          <dgm:chMax val="1"/>
          <dgm:bulletEnabled val="1"/>
        </dgm:presLayoutVars>
      </dgm:prSet>
      <dgm:spPr/>
    </dgm:pt>
    <dgm:pt modelId="{699C759C-5419-48CF-B802-2BFFE91C9274}" type="pres">
      <dgm:prSet presAssocID="{B7CD9902-F4B6-4BF3-B757-CFF5E75CC62B}" presName="sp" presStyleCnt="0"/>
      <dgm:spPr/>
    </dgm:pt>
    <dgm:pt modelId="{2B80F8B6-8A7C-4D77-A770-4AFBAC28E926}" type="pres">
      <dgm:prSet presAssocID="{A52B54DF-935E-40B2-A202-E612F97E2150}" presName="linNode" presStyleCnt="0"/>
      <dgm:spPr/>
    </dgm:pt>
    <dgm:pt modelId="{A28E5773-D8B2-49A4-9A82-261285E75302}" type="pres">
      <dgm:prSet presAssocID="{A52B54DF-935E-40B2-A202-E612F97E2150}" presName="parentText" presStyleLbl="node1" presStyleIdx="1" presStyleCnt="5">
        <dgm:presLayoutVars>
          <dgm:chMax val="1"/>
          <dgm:bulletEnabled val="1"/>
        </dgm:presLayoutVars>
      </dgm:prSet>
      <dgm:spPr/>
    </dgm:pt>
    <dgm:pt modelId="{3B1EBC3F-510A-4FDD-B6AC-F9F9076AE4A6}" type="pres">
      <dgm:prSet presAssocID="{A52B54DF-935E-40B2-A202-E612F97E2150}" presName="descendantText" presStyleLbl="alignAccFollowNode1" presStyleIdx="0" presStyleCnt="4">
        <dgm:presLayoutVars>
          <dgm:bulletEnabled val="1"/>
        </dgm:presLayoutVars>
      </dgm:prSet>
      <dgm:spPr/>
    </dgm:pt>
    <dgm:pt modelId="{04A5FA1D-AB4E-4944-946D-E1CF67EB7D3D}" type="pres">
      <dgm:prSet presAssocID="{5317DEC6-8862-4558-BCD9-229100158C77}" presName="sp" presStyleCnt="0"/>
      <dgm:spPr/>
    </dgm:pt>
    <dgm:pt modelId="{ABBA899B-4EE7-44C6-8352-A4BFBA5AA676}" type="pres">
      <dgm:prSet presAssocID="{C1BDB579-47F3-4F98-9FB1-716E55214CF9}" presName="linNode" presStyleCnt="0"/>
      <dgm:spPr/>
    </dgm:pt>
    <dgm:pt modelId="{99BD66BD-D60D-497A-B426-D0EB184B578C}" type="pres">
      <dgm:prSet presAssocID="{C1BDB579-47F3-4F98-9FB1-716E55214CF9}" presName="parentText" presStyleLbl="node1" presStyleIdx="2" presStyleCnt="5">
        <dgm:presLayoutVars>
          <dgm:chMax val="1"/>
          <dgm:bulletEnabled val="1"/>
        </dgm:presLayoutVars>
      </dgm:prSet>
      <dgm:spPr/>
    </dgm:pt>
    <dgm:pt modelId="{97781BE2-266E-4F84-AF20-8572A92797A0}" type="pres">
      <dgm:prSet presAssocID="{C1BDB579-47F3-4F98-9FB1-716E55214CF9}" presName="descendantText" presStyleLbl="alignAccFollowNode1" presStyleIdx="1" presStyleCnt="4">
        <dgm:presLayoutVars>
          <dgm:bulletEnabled val="1"/>
        </dgm:presLayoutVars>
      </dgm:prSet>
      <dgm:spPr/>
    </dgm:pt>
    <dgm:pt modelId="{CE486D56-B526-450C-B2BB-0DE2FBAFFE89}" type="pres">
      <dgm:prSet presAssocID="{76DDB9C2-470F-4416-89C6-DC1B1B531BDF}" presName="sp" presStyleCnt="0"/>
      <dgm:spPr/>
    </dgm:pt>
    <dgm:pt modelId="{1C67C891-E88E-44B5-AB08-D44C4B76DCC9}" type="pres">
      <dgm:prSet presAssocID="{A76A0D10-8FF6-4098-90BD-C755B772EDFA}" presName="linNode" presStyleCnt="0"/>
      <dgm:spPr/>
    </dgm:pt>
    <dgm:pt modelId="{15164BF0-000A-422C-A6BF-842ADC7C3796}" type="pres">
      <dgm:prSet presAssocID="{A76A0D10-8FF6-4098-90BD-C755B772EDFA}" presName="parentText" presStyleLbl="node1" presStyleIdx="3" presStyleCnt="5">
        <dgm:presLayoutVars>
          <dgm:chMax val="1"/>
          <dgm:bulletEnabled val="1"/>
        </dgm:presLayoutVars>
      </dgm:prSet>
      <dgm:spPr/>
    </dgm:pt>
    <dgm:pt modelId="{0D65E70C-AB5B-4860-A87C-718392B8499B}" type="pres">
      <dgm:prSet presAssocID="{A76A0D10-8FF6-4098-90BD-C755B772EDFA}" presName="descendantText" presStyleLbl="alignAccFollowNode1" presStyleIdx="2" presStyleCnt="4">
        <dgm:presLayoutVars>
          <dgm:bulletEnabled val="1"/>
        </dgm:presLayoutVars>
      </dgm:prSet>
      <dgm:spPr/>
    </dgm:pt>
    <dgm:pt modelId="{8CA00175-EC80-4748-ACA7-9EABE2F3B2A0}" type="pres">
      <dgm:prSet presAssocID="{74CCB648-39A1-4EB7-A75A-7A642F242564}" presName="sp" presStyleCnt="0"/>
      <dgm:spPr/>
    </dgm:pt>
    <dgm:pt modelId="{E8A51E38-C58C-4B67-9FB8-8C1E647ADD9B}" type="pres">
      <dgm:prSet presAssocID="{5AB9A7EA-99B3-4323-A2D0-BDD16539D32C}" presName="linNode" presStyleCnt="0"/>
      <dgm:spPr/>
    </dgm:pt>
    <dgm:pt modelId="{70D87D3D-B630-41CB-AB4E-B7326844800A}" type="pres">
      <dgm:prSet presAssocID="{5AB9A7EA-99B3-4323-A2D0-BDD16539D32C}" presName="parentText" presStyleLbl="node1" presStyleIdx="4" presStyleCnt="5">
        <dgm:presLayoutVars>
          <dgm:chMax val="1"/>
          <dgm:bulletEnabled val="1"/>
        </dgm:presLayoutVars>
      </dgm:prSet>
      <dgm:spPr/>
    </dgm:pt>
    <dgm:pt modelId="{C1063751-D15C-49E1-9256-A7F38C35F70E}" type="pres">
      <dgm:prSet presAssocID="{5AB9A7EA-99B3-4323-A2D0-BDD16539D32C}" presName="descendantText" presStyleLbl="alignAccFollowNode1" presStyleIdx="3" presStyleCnt="4">
        <dgm:presLayoutVars>
          <dgm:bulletEnabled val="1"/>
        </dgm:presLayoutVars>
      </dgm:prSet>
      <dgm:spPr/>
    </dgm:pt>
  </dgm:ptLst>
  <dgm:cxnLst>
    <dgm:cxn modelId="{B4AB7200-C1A5-4363-AACA-73366B987EDB}" srcId="{7AC3B5B9-997E-450B-85E7-02655C7C3A3D}" destId="{A76A0D10-8FF6-4098-90BD-C755B772EDFA}" srcOrd="3" destOrd="0" parTransId="{A37C7FAB-46ED-4457-AF42-BC17026E5094}" sibTransId="{74CCB648-39A1-4EB7-A75A-7A642F242564}"/>
    <dgm:cxn modelId="{BBAB9801-85A9-49E3-9CBE-9FFCC8D2B63F}" srcId="{7AC3B5B9-997E-450B-85E7-02655C7C3A3D}" destId="{C1BDB579-47F3-4F98-9FB1-716E55214CF9}" srcOrd="2" destOrd="0" parTransId="{1A6B62B6-9440-44B6-A172-44A35E7C558A}" sibTransId="{76DDB9C2-470F-4416-89C6-DC1B1B531BDF}"/>
    <dgm:cxn modelId="{7F365403-8ACC-4CEC-BF8E-C4B99E7E4B03}" type="presOf" srcId="{7AC3B5B9-997E-450B-85E7-02655C7C3A3D}" destId="{9D0BC900-5371-46F1-A7EC-9DA3CC5997C0}" srcOrd="0" destOrd="0" presId="urn:microsoft.com/office/officeart/2005/8/layout/vList5"/>
    <dgm:cxn modelId="{26F91C10-A171-4A50-B78A-29EA6F1C6B46}" srcId="{A76A0D10-8FF6-4098-90BD-C755B772EDFA}" destId="{72CA84E5-707B-4C1B-BDCD-BB8E9EB8AA93}" srcOrd="0" destOrd="0" parTransId="{68425116-4FB6-4612-A987-0F188EC2BB43}" sibTransId="{9B2B2804-0A53-4F78-88E2-2BAF86A004BC}"/>
    <dgm:cxn modelId="{8885FA2B-D72D-4FDB-A57B-A9401F728F99}" srcId="{7AC3B5B9-997E-450B-85E7-02655C7C3A3D}" destId="{5AB9A7EA-99B3-4323-A2D0-BDD16539D32C}" srcOrd="4" destOrd="0" parTransId="{48BB5125-069D-4794-A68A-9C807D81DE01}" sibTransId="{9F602FA6-0590-407A-913B-0F2423317549}"/>
    <dgm:cxn modelId="{6421D22C-AB63-4E55-9A82-A213078327C9}" srcId="{5AB9A7EA-99B3-4323-A2D0-BDD16539D32C}" destId="{29878C3C-25F1-417E-8C50-E5A1CB960B5F}" srcOrd="0" destOrd="0" parTransId="{B53E1B00-3946-467B-AE9E-B5783F213EE4}" sibTransId="{C2D5028C-8075-4AA6-9773-0D8DAB088D5D}"/>
    <dgm:cxn modelId="{F8AE9667-CB2B-4FC0-8AE9-9D42E5F0818C}" type="presOf" srcId="{5393CBDA-82C4-46A8-810B-C74A3F312B1F}" destId="{5B76302F-B61B-42C6-B7EF-FFF75B6703A8}" srcOrd="0" destOrd="0" presId="urn:microsoft.com/office/officeart/2005/8/layout/vList5"/>
    <dgm:cxn modelId="{29DE2E4E-A922-4C9A-B584-F0B8A5A6A30D}" srcId="{C1BDB579-47F3-4F98-9FB1-716E55214CF9}" destId="{2E956AD3-3F69-4A6C-9585-BFC570BF145A}" srcOrd="0" destOrd="0" parTransId="{161E81EA-933C-4B71-83BB-72417881B770}" sibTransId="{C51284E2-84AE-4D67-A618-D00EF11D2A9E}"/>
    <dgm:cxn modelId="{6021BA54-FADC-45AF-90CD-5C28198862A0}" srcId="{7AC3B5B9-997E-450B-85E7-02655C7C3A3D}" destId="{A52B54DF-935E-40B2-A202-E612F97E2150}" srcOrd="1" destOrd="0" parTransId="{82EEF748-E82B-4670-A3AB-F5F409A38796}" sibTransId="{5317DEC6-8862-4558-BCD9-229100158C77}"/>
    <dgm:cxn modelId="{03F15175-FB9E-44D2-8663-1A54EF5CBA28}" type="presOf" srcId="{C1BDB579-47F3-4F98-9FB1-716E55214CF9}" destId="{99BD66BD-D60D-497A-B426-D0EB184B578C}" srcOrd="0" destOrd="0" presId="urn:microsoft.com/office/officeart/2005/8/layout/vList5"/>
    <dgm:cxn modelId="{64DF2D7B-8871-4FC8-AB3A-103EC576B6C7}" type="presOf" srcId="{1F33CB40-C6D8-4B37-81B0-C3DEA11041F2}" destId="{3B1EBC3F-510A-4FDD-B6AC-F9F9076AE4A6}" srcOrd="0" destOrd="0" presId="urn:microsoft.com/office/officeart/2005/8/layout/vList5"/>
    <dgm:cxn modelId="{F26411AA-5FFB-4C37-8BA2-4347B07CD4FE}" type="presOf" srcId="{2E956AD3-3F69-4A6C-9585-BFC570BF145A}" destId="{97781BE2-266E-4F84-AF20-8572A92797A0}" srcOrd="0" destOrd="0" presId="urn:microsoft.com/office/officeart/2005/8/layout/vList5"/>
    <dgm:cxn modelId="{BB0445B0-BBE0-40F6-9ADF-C5FD734492CA}" srcId="{A52B54DF-935E-40B2-A202-E612F97E2150}" destId="{1F33CB40-C6D8-4B37-81B0-C3DEA11041F2}" srcOrd="0" destOrd="0" parTransId="{86090575-4EF0-4DBD-9189-EFE1F4FD1E73}" sibTransId="{6A9E3565-9E99-452A-A722-3878FADBB692}"/>
    <dgm:cxn modelId="{1DFE03BC-54EF-48AD-B1B1-41C5DDD6609F}" srcId="{7AC3B5B9-997E-450B-85E7-02655C7C3A3D}" destId="{5393CBDA-82C4-46A8-810B-C74A3F312B1F}" srcOrd="0" destOrd="0" parTransId="{656AF665-E3E5-4712-9136-3A113E123B35}" sibTransId="{B7CD9902-F4B6-4BF3-B757-CFF5E75CC62B}"/>
    <dgm:cxn modelId="{765321BC-D0E8-487F-8409-04E51D43FB7D}" type="presOf" srcId="{72CA84E5-707B-4C1B-BDCD-BB8E9EB8AA93}" destId="{0D65E70C-AB5B-4860-A87C-718392B8499B}" srcOrd="0" destOrd="0" presId="urn:microsoft.com/office/officeart/2005/8/layout/vList5"/>
    <dgm:cxn modelId="{D51669CF-3250-41C4-BA4C-0A386139CF5F}" type="presOf" srcId="{5AB9A7EA-99B3-4323-A2D0-BDD16539D32C}" destId="{70D87D3D-B630-41CB-AB4E-B7326844800A}" srcOrd="0" destOrd="0" presId="urn:microsoft.com/office/officeart/2005/8/layout/vList5"/>
    <dgm:cxn modelId="{B20DC6E3-0222-434E-8F61-F5328E17F347}" type="presOf" srcId="{A52B54DF-935E-40B2-A202-E612F97E2150}" destId="{A28E5773-D8B2-49A4-9A82-261285E75302}" srcOrd="0" destOrd="0" presId="urn:microsoft.com/office/officeart/2005/8/layout/vList5"/>
    <dgm:cxn modelId="{469E04E4-DA98-4EDC-9E88-2268D329F7AA}" type="presOf" srcId="{29878C3C-25F1-417E-8C50-E5A1CB960B5F}" destId="{C1063751-D15C-49E1-9256-A7F38C35F70E}" srcOrd="0" destOrd="0" presId="urn:microsoft.com/office/officeart/2005/8/layout/vList5"/>
    <dgm:cxn modelId="{034448EA-A66C-4CCF-A038-39CE4C5F1958}" type="presOf" srcId="{A76A0D10-8FF6-4098-90BD-C755B772EDFA}" destId="{15164BF0-000A-422C-A6BF-842ADC7C3796}" srcOrd="0" destOrd="0" presId="urn:microsoft.com/office/officeart/2005/8/layout/vList5"/>
    <dgm:cxn modelId="{680B7185-3226-46FD-838C-B2376882C205}" type="presParOf" srcId="{9D0BC900-5371-46F1-A7EC-9DA3CC5997C0}" destId="{BB2D3FCD-B05F-4DFA-ABFA-35B2AD7D941D}" srcOrd="0" destOrd="0" presId="urn:microsoft.com/office/officeart/2005/8/layout/vList5"/>
    <dgm:cxn modelId="{B3CCBD87-C9FA-4C39-AE85-A1E179AAA8C4}" type="presParOf" srcId="{BB2D3FCD-B05F-4DFA-ABFA-35B2AD7D941D}" destId="{5B76302F-B61B-42C6-B7EF-FFF75B6703A8}" srcOrd="0" destOrd="0" presId="urn:microsoft.com/office/officeart/2005/8/layout/vList5"/>
    <dgm:cxn modelId="{371ED6DD-5A73-4DD7-9F3E-B8C86D92F8DB}" type="presParOf" srcId="{9D0BC900-5371-46F1-A7EC-9DA3CC5997C0}" destId="{699C759C-5419-48CF-B802-2BFFE91C9274}" srcOrd="1" destOrd="0" presId="urn:microsoft.com/office/officeart/2005/8/layout/vList5"/>
    <dgm:cxn modelId="{D3A99A6D-AF94-4C6F-BA90-ED47E2D575DD}" type="presParOf" srcId="{9D0BC900-5371-46F1-A7EC-9DA3CC5997C0}" destId="{2B80F8B6-8A7C-4D77-A770-4AFBAC28E926}" srcOrd="2" destOrd="0" presId="urn:microsoft.com/office/officeart/2005/8/layout/vList5"/>
    <dgm:cxn modelId="{DC99A9A5-945F-4ECA-A980-51E0B98EC14F}" type="presParOf" srcId="{2B80F8B6-8A7C-4D77-A770-4AFBAC28E926}" destId="{A28E5773-D8B2-49A4-9A82-261285E75302}" srcOrd="0" destOrd="0" presId="urn:microsoft.com/office/officeart/2005/8/layout/vList5"/>
    <dgm:cxn modelId="{A3468E63-6DD8-47E3-90B0-CCB0FBD6B59C}" type="presParOf" srcId="{2B80F8B6-8A7C-4D77-A770-4AFBAC28E926}" destId="{3B1EBC3F-510A-4FDD-B6AC-F9F9076AE4A6}" srcOrd="1" destOrd="0" presId="urn:microsoft.com/office/officeart/2005/8/layout/vList5"/>
    <dgm:cxn modelId="{F844B594-229A-4B88-AA1C-B79AD3793899}" type="presParOf" srcId="{9D0BC900-5371-46F1-A7EC-9DA3CC5997C0}" destId="{04A5FA1D-AB4E-4944-946D-E1CF67EB7D3D}" srcOrd="3" destOrd="0" presId="urn:microsoft.com/office/officeart/2005/8/layout/vList5"/>
    <dgm:cxn modelId="{34070838-8145-4E9B-A64A-005CF452907D}" type="presParOf" srcId="{9D0BC900-5371-46F1-A7EC-9DA3CC5997C0}" destId="{ABBA899B-4EE7-44C6-8352-A4BFBA5AA676}" srcOrd="4" destOrd="0" presId="urn:microsoft.com/office/officeart/2005/8/layout/vList5"/>
    <dgm:cxn modelId="{D5F279DC-5A21-4EA9-BAA1-8D6128E4003D}" type="presParOf" srcId="{ABBA899B-4EE7-44C6-8352-A4BFBA5AA676}" destId="{99BD66BD-D60D-497A-B426-D0EB184B578C}" srcOrd="0" destOrd="0" presId="urn:microsoft.com/office/officeart/2005/8/layout/vList5"/>
    <dgm:cxn modelId="{E4BCF507-94AD-4E78-939B-76BDD833EEB9}" type="presParOf" srcId="{ABBA899B-4EE7-44C6-8352-A4BFBA5AA676}" destId="{97781BE2-266E-4F84-AF20-8572A92797A0}" srcOrd="1" destOrd="0" presId="urn:microsoft.com/office/officeart/2005/8/layout/vList5"/>
    <dgm:cxn modelId="{B28203DE-6CD3-4559-B155-B4EC26E86109}" type="presParOf" srcId="{9D0BC900-5371-46F1-A7EC-9DA3CC5997C0}" destId="{CE486D56-B526-450C-B2BB-0DE2FBAFFE89}" srcOrd="5" destOrd="0" presId="urn:microsoft.com/office/officeart/2005/8/layout/vList5"/>
    <dgm:cxn modelId="{849C7239-AB3E-41F8-895C-9916BF98492E}" type="presParOf" srcId="{9D0BC900-5371-46F1-A7EC-9DA3CC5997C0}" destId="{1C67C891-E88E-44B5-AB08-D44C4B76DCC9}" srcOrd="6" destOrd="0" presId="urn:microsoft.com/office/officeart/2005/8/layout/vList5"/>
    <dgm:cxn modelId="{9D18CDC1-7072-4118-96B1-9113BF6CA9CB}" type="presParOf" srcId="{1C67C891-E88E-44B5-AB08-D44C4B76DCC9}" destId="{15164BF0-000A-422C-A6BF-842ADC7C3796}" srcOrd="0" destOrd="0" presId="urn:microsoft.com/office/officeart/2005/8/layout/vList5"/>
    <dgm:cxn modelId="{088D1B2B-E0AB-4404-A1D7-70F7EEFB9B0A}" type="presParOf" srcId="{1C67C891-E88E-44B5-AB08-D44C4B76DCC9}" destId="{0D65E70C-AB5B-4860-A87C-718392B8499B}" srcOrd="1" destOrd="0" presId="urn:microsoft.com/office/officeart/2005/8/layout/vList5"/>
    <dgm:cxn modelId="{46984864-0217-4653-B77B-7086D8F44BB8}" type="presParOf" srcId="{9D0BC900-5371-46F1-A7EC-9DA3CC5997C0}" destId="{8CA00175-EC80-4748-ACA7-9EABE2F3B2A0}" srcOrd="7" destOrd="0" presId="urn:microsoft.com/office/officeart/2005/8/layout/vList5"/>
    <dgm:cxn modelId="{37D79B28-AB35-4755-9BDB-93CFA67546CE}" type="presParOf" srcId="{9D0BC900-5371-46F1-A7EC-9DA3CC5997C0}" destId="{E8A51E38-C58C-4B67-9FB8-8C1E647ADD9B}" srcOrd="8" destOrd="0" presId="urn:microsoft.com/office/officeart/2005/8/layout/vList5"/>
    <dgm:cxn modelId="{329E63E8-A940-4FD0-AE27-D0F4703B893C}" type="presParOf" srcId="{E8A51E38-C58C-4B67-9FB8-8C1E647ADD9B}" destId="{70D87D3D-B630-41CB-AB4E-B7326844800A}" srcOrd="0" destOrd="0" presId="urn:microsoft.com/office/officeart/2005/8/layout/vList5"/>
    <dgm:cxn modelId="{175D2701-256D-4873-8067-EADB9B0C9996}" type="presParOf" srcId="{E8A51E38-C58C-4B67-9FB8-8C1E647ADD9B}" destId="{C1063751-D15C-49E1-9256-A7F38C35F70E}"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3B5639-322A-4051-8B79-8FF9B2708237}">
      <dsp:nvSpPr>
        <dsp:cNvPr id="0" name=""/>
        <dsp:cNvSpPr/>
      </dsp:nvSpPr>
      <dsp:spPr>
        <a:xfrm>
          <a:off x="0" y="18899"/>
          <a:ext cx="6496050" cy="2187900"/>
        </a:xfrm>
        <a:prstGeom prst="roundRect">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en-US" sz="5500" kern="1200"/>
            <a:t>Declaration of Helsinki</a:t>
          </a:r>
        </a:p>
      </dsp:txBody>
      <dsp:txXfrm>
        <a:off x="106804" y="125703"/>
        <a:ext cx="6282442" cy="1974292"/>
      </dsp:txXfrm>
    </dsp:sp>
    <dsp:sp modelId="{DC1F145A-3A2A-4086-9E4C-B413104DBB38}">
      <dsp:nvSpPr>
        <dsp:cNvPr id="0" name=""/>
        <dsp:cNvSpPr/>
      </dsp:nvSpPr>
      <dsp:spPr>
        <a:xfrm>
          <a:off x="0" y="2365200"/>
          <a:ext cx="6496050" cy="2187900"/>
        </a:xfrm>
        <a:prstGeom prst="roundRect">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9550" tIns="209550" rIns="209550" bIns="209550" numCol="1" spcCol="1270" anchor="ctr" anchorCtr="0">
          <a:noAutofit/>
        </a:bodyPr>
        <a:lstStyle/>
        <a:p>
          <a:pPr marL="0" lvl="0" indent="0" algn="l" defTabSz="2444750">
            <a:lnSpc>
              <a:spcPct val="90000"/>
            </a:lnSpc>
            <a:spcBef>
              <a:spcPct val="0"/>
            </a:spcBef>
            <a:spcAft>
              <a:spcPct val="35000"/>
            </a:spcAft>
            <a:buNone/>
          </a:pPr>
          <a:r>
            <a:rPr lang="en-US" sz="5500" kern="1200"/>
            <a:t>Belmont Report</a:t>
          </a:r>
        </a:p>
      </dsp:txBody>
      <dsp:txXfrm>
        <a:off x="106804" y="2472004"/>
        <a:ext cx="6282442" cy="19742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76302F-B61B-42C6-B7EF-FFF75B6703A8}">
      <dsp:nvSpPr>
        <dsp:cNvPr id="0" name=""/>
        <dsp:cNvSpPr/>
      </dsp:nvSpPr>
      <dsp:spPr>
        <a:xfrm>
          <a:off x="0" y="1496"/>
          <a:ext cx="3922333" cy="654093"/>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i="0" kern="1200"/>
            <a:t>Chapter 5:  Qualitative Research Methods</a:t>
          </a:r>
          <a:endParaRPr lang="en-US" sz="1800" kern="1200"/>
        </a:p>
      </dsp:txBody>
      <dsp:txXfrm>
        <a:off x="31930" y="33426"/>
        <a:ext cx="3858473" cy="590233"/>
      </dsp:txXfrm>
    </dsp:sp>
    <dsp:sp modelId="{3B1EBC3F-510A-4FDD-B6AC-F9F9076AE4A6}">
      <dsp:nvSpPr>
        <dsp:cNvPr id="0" name=""/>
        <dsp:cNvSpPr/>
      </dsp:nvSpPr>
      <dsp:spPr>
        <a:xfrm rot="5400000">
          <a:off x="7147214" y="-2471177"/>
          <a:ext cx="523274" cy="6973036"/>
        </a:xfrm>
        <a:prstGeom prst="round2Same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2600" b="0" i="0" kern="1200"/>
            <a:t>Justin, Sarah, and Rachel</a:t>
          </a:r>
          <a:endParaRPr lang="en-US" sz="2600" kern="1200"/>
        </a:p>
      </dsp:txBody>
      <dsp:txXfrm rot="-5400000">
        <a:off x="3922333" y="779248"/>
        <a:ext cx="6947492" cy="472186"/>
      </dsp:txXfrm>
    </dsp:sp>
    <dsp:sp modelId="{A28E5773-D8B2-49A4-9A82-261285E75302}">
      <dsp:nvSpPr>
        <dsp:cNvPr id="0" name=""/>
        <dsp:cNvSpPr/>
      </dsp:nvSpPr>
      <dsp:spPr>
        <a:xfrm>
          <a:off x="0" y="688293"/>
          <a:ext cx="3922333" cy="654093"/>
        </a:xfrm>
        <a:prstGeom prst="roundRec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i="0" kern="1200"/>
            <a:t>Field Observation</a:t>
          </a:r>
          <a:endParaRPr lang="en-US" sz="1800" kern="1200"/>
        </a:p>
      </dsp:txBody>
      <dsp:txXfrm>
        <a:off x="31930" y="720223"/>
        <a:ext cx="3858473" cy="590233"/>
      </dsp:txXfrm>
    </dsp:sp>
    <dsp:sp modelId="{97781BE2-266E-4F84-AF20-8572A92797A0}">
      <dsp:nvSpPr>
        <dsp:cNvPr id="0" name=""/>
        <dsp:cNvSpPr/>
      </dsp:nvSpPr>
      <dsp:spPr>
        <a:xfrm rot="5400000">
          <a:off x="7147214" y="-1784379"/>
          <a:ext cx="523274" cy="6973036"/>
        </a:xfrm>
        <a:prstGeom prst="round2SameRect">
          <a:avLst/>
        </a:prstGeom>
        <a:solidFill>
          <a:schemeClr val="accent3">
            <a:tint val="40000"/>
            <a:alpha val="90000"/>
            <a:hueOff val="0"/>
            <a:satOff val="0"/>
            <a:lumOff val="0"/>
            <a:alphaOff val="0"/>
          </a:schemeClr>
        </a:solidFill>
        <a:ln w="19050" cap="rnd"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2600" b="0" i="0" kern="1200"/>
            <a:t>Ava, Danielle, and September</a:t>
          </a:r>
          <a:endParaRPr lang="en-US" sz="2600" kern="1200"/>
        </a:p>
      </dsp:txBody>
      <dsp:txXfrm rot="-5400000">
        <a:off x="3922333" y="1466046"/>
        <a:ext cx="6947492" cy="472186"/>
      </dsp:txXfrm>
    </dsp:sp>
    <dsp:sp modelId="{99BD66BD-D60D-497A-B426-D0EB184B578C}">
      <dsp:nvSpPr>
        <dsp:cNvPr id="0" name=""/>
        <dsp:cNvSpPr/>
      </dsp:nvSpPr>
      <dsp:spPr>
        <a:xfrm>
          <a:off x="0" y="1375091"/>
          <a:ext cx="3922333" cy="654093"/>
        </a:xfrm>
        <a:prstGeom prst="roundRec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i="0" kern="1200"/>
            <a:t>Focus Groups</a:t>
          </a:r>
          <a:endParaRPr lang="en-US" sz="1800" kern="1200"/>
        </a:p>
      </dsp:txBody>
      <dsp:txXfrm>
        <a:off x="31930" y="1407021"/>
        <a:ext cx="3858473" cy="590233"/>
      </dsp:txXfrm>
    </dsp:sp>
    <dsp:sp modelId="{0D65E70C-AB5B-4860-A87C-718392B8499B}">
      <dsp:nvSpPr>
        <dsp:cNvPr id="0" name=""/>
        <dsp:cNvSpPr/>
      </dsp:nvSpPr>
      <dsp:spPr>
        <a:xfrm rot="5400000">
          <a:off x="7147214" y="-1097581"/>
          <a:ext cx="523274" cy="6973036"/>
        </a:xfrm>
        <a:prstGeom prst="round2SameRect">
          <a:avLst/>
        </a:prstGeom>
        <a:solidFill>
          <a:schemeClr val="accent4">
            <a:tint val="40000"/>
            <a:alpha val="90000"/>
            <a:hueOff val="0"/>
            <a:satOff val="0"/>
            <a:lumOff val="0"/>
            <a:alphaOff val="0"/>
          </a:schemeClr>
        </a:solidFill>
        <a:ln w="19050" cap="rnd"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2600" b="0" i="0" kern="1200"/>
            <a:t>Meggy, Jennifer, and Jana</a:t>
          </a:r>
          <a:endParaRPr lang="en-US" sz="2600" kern="1200"/>
        </a:p>
      </dsp:txBody>
      <dsp:txXfrm rot="-5400000">
        <a:off x="3922333" y="2152844"/>
        <a:ext cx="6947492" cy="472186"/>
      </dsp:txXfrm>
    </dsp:sp>
    <dsp:sp modelId="{15164BF0-000A-422C-A6BF-842ADC7C3796}">
      <dsp:nvSpPr>
        <dsp:cNvPr id="0" name=""/>
        <dsp:cNvSpPr/>
      </dsp:nvSpPr>
      <dsp:spPr>
        <a:xfrm>
          <a:off x="0" y="2061889"/>
          <a:ext cx="3922333" cy="654093"/>
        </a:xfrm>
        <a:prstGeom prst="roundRec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i="0" kern="1200"/>
            <a:t>Case Studies</a:t>
          </a:r>
          <a:endParaRPr lang="en-US" sz="1800" kern="1200"/>
        </a:p>
      </dsp:txBody>
      <dsp:txXfrm>
        <a:off x="31930" y="2093819"/>
        <a:ext cx="3858473" cy="590233"/>
      </dsp:txXfrm>
    </dsp:sp>
    <dsp:sp modelId="{C1063751-D15C-49E1-9256-A7F38C35F70E}">
      <dsp:nvSpPr>
        <dsp:cNvPr id="0" name=""/>
        <dsp:cNvSpPr/>
      </dsp:nvSpPr>
      <dsp:spPr>
        <a:xfrm rot="5400000">
          <a:off x="7147214" y="-410784"/>
          <a:ext cx="523274" cy="6973036"/>
        </a:xfrm>
        <a:prstGeom prst="round2SameRect">
          <a:avLst/>
        </a:prstGeom>
        <a:solidFill>
          <a:schemeClr val="accent5">
            <a:tint val="40000"/>
            <a:alpha val="90000"/>
            <a:hueOff val="0"/>
            <a:satOff val="0"/>
            <a:lumOff val="0"/>
            <a:alphaOff val="0"/>
          </a:schemeClr>
        </a:solidFill>
        <a:ln w="19050" cap="rnd"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2600" b="0" i="0" kern="1200"/>
            <a:t>Mo and Emma</a:t>
          </a:r>
          <a:endParaRPr lang="en-US" sz="2600" kern="1200"/>
        </a:p>
      </dsp:txBody>
      <dsp:txXfrm rot="-5400000">
        <a:off x="3922333" y="2839641"/>
        <a:ext cx="6947492" cy="472186"/>
      </dsp:txXfrm>
    </dsp:sp>
    <dsp:sp modelId="{70D87D3D-B630-41CB-AB4E-B7326844800A}">
      <dsp:nvSpPr>
        <dsp:cNvPr id="0" name=""/>
        <dsp:cNvSpPr/>
      </dsp:nvSpPr>
      <dsp:spPr>
        <a:xfrm>
          <a:off x="0" y="2748687"/>
          <a:ext cx="3922333" cy="654093"/>
        </a:xfrm>
        <a:prstGeom prst="roundRec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marL="0" lvl="0" indent="0" algn="ctr" defTabSz="800100">
            <a:lnSpc>
              <a:spcPct val="90000"/>
            </a:lnSpc>
            <a:spcBef>
              <a:spcPct val="0"/>
            </a:spcBef>
            <a:spcAft>
              <a:spcPct val="35000"/>
            </a:spcAft>
            <a:buNone/>
          </a:pPr>
          <a:r>
            <a:rPr lang="en-US" sz="1800" b="0" i="0" kern="1200"/>
            <a:t>Ethnography</a:t>
          </a:r>
          <a:endParaRPr lang="en-US" sz="1800" kern="1200"/>
        </a:p>
      </dsp:txBody>
      <dsp:txXfrm>
        <a:off x="31930" y="2780617"/>
        <a:ext cx="3858473" cy="59023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2B62E0-A195-44FB-8549-2BE64ADBDF28}" type="datetimeFigureOut">
              <a:rPr lang="en-US" smtClean="0"/>
              <a:t>2/24/2020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336717-CFDE-4082-8669-1327D02A09F4}" type="slidenum">
              <a:rPr lang="en-US" smtClean="0"/>
              <a:t>‹#›</a:t>
            </a:fld>
            <a:endParaRPr lang="en-US"/>
          </a:p>
        </p:txBody>
      </p:sp>
    </p:spTree>
    <p:extLst>
      <p:ext uri="{BB962C8B-B14F-4D97-AF65-F5344CB8AC3E}">
        <p14:creationId xmlns:p14="http://schemas.microsoft.com/office/powerpoint/2010/main" val="1108410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preparation for today’s class, students were to complete CITI training and send me their certificates of completion.</a:t>
            </a:r>
          </a:p>
          <a:p>
            <a:endParaRPr lang="en-US" dirty="0"/>
          </a:p>
          <a:p>
            <a:r>
              <a:rPr lang="en-US" dirty="0"/>
              <a:t>Additionally, students were assigned the following readings:</a:t>
            </a:r>
          </a:p>
          <a:p>
            <a:endParaRPr lang="en-US" dirty="0"/>
          </a:p>
          <a:p>
            <a:r>
              <a:rPr lang="en-US" sz="1200" i="1" kern="1200" dirty="0">
                <a:solidFill>
                  <a:schemeClr val="tx1"/>
                </a:solidFill>
                <a:latin typeface="+mn-lt"/>
                <a:ea typeface="+mn-ea"/>
                <a:cs typeface="+mn-cs"/>
              </a:rPr>
              <a:t>The Belmont Report.</a:t>
            </a:r>
            <a:r>
              <a:rPr lang="en-US" sz="1200" i="0" kern="1200" dirty="0">
                <a:solidFill>
                  <a:schemeClr val="tx1"/>
                </a:solidFill>
                <a:latin typeface="+mn-lt"/>
                <a:ea typeface="+mn-ea"/>
                <a:cs typeface="+mn-cs"/>
              </a:rPr>
              <a:t> The National Commission for the Protection of Human Subjects of Biomedical and Behavioral Research;1979.</a:t>
            </a:r>
          </a:p>
          <a:p>
            <a:endParaRPr lang="en-US" sz="1200" i="0" kern="1200" dirty="0">
              <a:solidFill>
                <a:schemeClr val="tx1"/>
              </a:solidFill>
              <a:latin typeface="+mn-lt"/>
              <a:ea typeface="+mn-ea"/>
              <a:cs typeface="+mn-cs"/>
            </a:endParaRPr>
          </a:p>
          <a:p>
            <a:r>
              <a:rPr lang="en-US" sz="1200" kern="1200" dirty="0">
                <a:solidFill>
                  <a:schemeClr val="tx1"/>
                </a:solidFill>
                <a:latin typeface="+mn-lt"/>
                <a:ea typeface="+mn-ea"/>
                <a:cs typeface="+mn-cs"/>
              </a:rPr>
              <a:t>WMA Declaration of Helsinki-Ethical Principles for Medical Research Involving Human Subjects. Helsinki, Finland1964.</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Taylor M. Desperate Quest For Herpes Cure Launched 'Rogue' Trial. </a:t>
            </a:r>
            <a:r>
              <a:rPr lang="en-US" sz="1200" i="1" kern="1200" dirty="0">
                <a:solidFill>
                  <a:schemeClr val="tx1"/>
                </a:solidFill>
                <a:latin typeface="+mn-lt"/>
                <a:ea typeface="+mn-ea"/>
                <a:cs typeface="+mn-cs"/>
              </a:rPr>
              <a:t>Kaiser Health News. </a:t>
            </a:r>
            <a:r>
              <a:rPr lang="en-US" sz="1200" i="0" kern="1200" dirty="0">
                <a:solidFill>
                  <a:schemeClr val="tx1"/>
                </a:solidFill>
                <a:latin typeface="+mn-lt"/>
                <a:ea typeface="+mn-ea"/>
                <a:cs typeface="+mn-cs"/>
              </a:rPr>
              <a:t>2017.</a:t>
            </a:r>
          </a:p>
          <a:p>
            <a:endParaRPr lang="en-US" sz="1200" i="0" kern="1200" dirty="0">
              <a:solidFill>
                <a:schemeClr val="tx1"/>
              </a:solidFill>
              <a:latin typeface="+mn-lt"/>
              <a:ea typeface="+mn-ea"/>
              <a:cs typeface="+mn-cs"/>
            </a:endParaRPr>
          </a:p>
          <a:p>
            <a:r>
              <a:rPr lang="en-US" sz="1200" kern="1200" dirty="0">
                <a:solidFill>
                  <a:schemeClr val="tx1"/>
                </a:solidFill>
                <a:latin typeface="+mn-lt"/>
                <a:ea typeface="+mn-ea"/>
                <a:cs typeface="+mn-cs"/>
              </a:rPr>
              <a:t>Taylor M. Years Before Heading Offshore, Herpes Researcher Experimented On People In U.S. </a:t>
            </a:r>
            <a:r>
              <a:rPr lang="en-US" sz="1200" i="1" kern="1200" dirty="0">
                <a:solidFill>
                  <a:schemeClr val="tx1"/>
                </a:solidFill>
                <a:latin typeface="+mn-lt"/>
                <a:ea typeface="+mn-ea"/>
                <a:cs typeface="+mn-cs"/>
              </a:rPr>
              <a:t>Kaiser Health News. </a:t>
            </a:r>
            <a:r>
              <a:rPr lang="en-US" sz="1200" i="0" kern="1200" dirty="0">
                <a:solidFill>
                  <a:schemeClr val="tx1"/>
                </a:solidFill>
                <a:latin typeface="+mn-lt"/>
                <a:ea typeface="+mn-ea"/>
                <a:cs typeface="+mn-cs"/>
              </a:rPr>
              <a:t>2017.</a:t>
            </a:r>
          </a:p>
          <a:p>
            <a:endParaRPr lang="en-US" sz="1200" i="0" kern="1200" dirty="0">
              <a:solidFill>
                <a:schemeClr val="tx1"/>
              </a:solidFill>
              <a:latin typeface="+mn-lt"/>
              <a:ea typeface="+mn-ea"/>
              <a:cs typeface="+mn-cs"/>
            </a:endParaRPr>
          </a:p>
          <a:p>
            <a:r>
              <a:rPr lang="en-US" sz="1200" kern="1200" dirty="0">
                <a:solidFill>
                  <a:schemeClr val="tx1"/>
                </a:solidFill>
                <a:latin typeface="+mn-lt"/>
                <a:ea typeface="+mn-ea"/>
                <a:cs typeface="+mn-cs"/>
              </a:rPr>
              <a:t>Taylor M. St. Kitts Launches Probe Of Herpes Vaccine Tests On U.S. Patients. </a:t>
            </a:r>
            <a:r>
              <a:rPr lang="en-US" sz="1200" i="1" kern="1200" dirty="0">
                <a:solidFill>
                  <a:schemeClr val="tx1"/>
                </a:solidFill>
                <a:latin typeface="+mn-lt"/>
                <a:ea typeface="+mn-ea"/>
                <a:cs typeface="+mn-cs"/>
              </a:rPr>
              <a:t>Kaiser Health News. </a:t>
            </a:r>
            <a:r>
              <a:rPr lang="en-US" sz="1200" i="0" kern="1200" dirty="0">
                <a:solidFill>
                  <a:schemeClr val="tx1"/>
                </a:solidFill>
                <a:latin typeface="+mn-lt"/>
                <a:ea typeface="+mn-ea"/>
                <a:cs typeface="+mn-cs"/>
              </a:rPr>
              <a:t>2017.</a:t>
            </a:r>
          </a:p>
          <a:p>
            <a:endParaRPr lang="en-US" sz="1200" i="0" kern="1200" dirty="0">
              <a:solidFill>
                <a:schemeClr val="tx1"/>
              </a:solidFill>
              <a:latin typeface="+mn-lt"/>
              <a:ea typeface="+mn-ea"/>
              <a:cs typeface="+mn-cs"/>
            </a:endParaRPr>
          </a:p>
          <a:p>
            <a:r>
              <a:rPr lang="en-US" sz="1200" kern="1200" dirty="0">
                <a:solidFill>
                  <a:schemeClr val="tx1"/>
                </a:solidFill>
                <a:latin typeface="+mn-lt"/>
                <a:ea typeface="+mn-ea"/>
                <a:cs typeface="+mn-cs"/>
              </a:rPr>
              <a:t>Taylor M. Offshore Human Testing Of Herpes Vaccine Stokes Debate Over U.S. Safety Rules. </a:t>
            </a:r>
            <a:r>
              <a:rPr lang="en-US" sz="1200" i="1" kern="1200" dirty="0">
                <a:solidFill>
                  <a:schemeClr val="tx1"/>
                </a:solidFill>
                <a:latin typeface="+mn-lt"/>
                <a:ea typeface="+mn-ea"/>
                <a:cs typeface="+mn-cs"/>
              </a:rPr>
              <a:t>Kaiser Health News.</a:t>
            </a:r>
            <a:r>
              <a:rPr lang="en-US" sz="1200" i="0" kern="1200" dirty="0">
                <a:solidFill>
                  <a:schemeClr val="tx1"/>
                </a:solidFill>
                <a:latin typeface="+mn-lt"/>
                <a:ea typeface="+mn-ea"/>
                <a:cs typeface="+mn-cs"/>
              </a:rPr>
              <a:t> August 28, 2017.</a:t>
            </a:r>
          </a:p>
          <a:p>
            <a:endParaRPr lang="en-US" sz="1200" i="0" kern="1200" dirty="0">
              <a:solidFill>
                <a:schemeClr val="tx1"/>
              </a:solidFill>
              <a:latin typeface="+mn-lt"/>
              <a:ea typeface="+mn-ea"/>
              <a:cs typeface="+mn-cs"/>
            </a:endParaRPr>
          </a:p>
          <a:p>
            <a:r>
              <a:rPr lang="en-US" sz="1200" kern="1200" dirty="0">
                <a:solidFill>
                  <a:schemeClr val="tx1"/>
                </a:solidFill>
                <a:latin typeface="+mn-lt"/>
                <a:ea typeface="+mn-ea"/>
                <a:cs typeface="+mn-cs"/>
              </a:rPr>
              <a:t>Statement in Response to Rational Vaccines' Clinical Trial [press release]. </a:t>
            </a:r>
            <a:r>
              <a:rPr lang="en-US" sz="1200" kern="1200">
                <a:solidFill>
                  <a:schemeClr val="tx1"/>
                </a:solidFill>
                <a:latin typeface="+mn-lt"/>
                <a:ea typeface="+mn-ea"/>
                <a:cs typeface="+mn-cs"/>
              </a:rPr>
              <a:t>SIU School of Medicine2018.</a:t>
            </a:r>
            <a:endParaRPr lang="en-US" dirty="0"/>
          </a:p>
        </p:txBody>
      </p:sp>
      <p:sp>
        <p:nvSpPr>
          <p:cNvPr id="4" name="Slide Number Placeholder 3"/>
          <p:cNvSpPr>
            <a:spLocks noGrp="1"/>
          </p:cNvSpPr>
          <p:nvPr>
            <p:ph type="sldNum" sz="quarter" idx="5"/>
          </p:nvPr>
        </p:nvSpPr>
        <p:spPr/>
        <p:txBody>
          <a:bodyPr/>
          <a:lstStyle/>
          <a:p>
            <a:fld id="{02336717-CFDE-4082-8669-1327D02A09F4}" type="slidenum">
              <a:rPr lang="en-US" smtClean="0"/>
              <a:t>2</a:t>
            </a:fld>
            <a:endParaRPr lang="en-US"/>
          </a:p>
        </p:txBody>
      </p:sp>
    </p:spTree>
    <p:extLst>
      <p:ext uri="{BB962C8B-B14F-4D97-AF65-F5344CB8AC3E}">
        <p14:creationId xmlns:p14="http://schemas.microsoft.com/office/powerpoint/2010/main" val="2104812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Next week will be very student driven.</a:t>
            </a:r>
          </a:p>
          <a:p>
            <a:endParaRPr lang="en-US" dirty="0"/>
          </a:p>
          <a:p>
            <a:r>
              <a:rPr lang="en-US" dirty="0"/>
              <a:t>You’ve been each assigned to a particular qualitative methodology discussed in chapter 5 of Media Research.  As a group, you’ll lead the class discussion on that methodology.</a:t>
            </a:r>
          </a:p>
          <a:p>
            <a:endParaRPr lang="en-US" dirty="0"/>
          </a:p>
          <a:p>
            <a:r>
              <a:rPr lang="en-US" dirty="0"/>
              <a:t>To help illustrate your points, I’d like each of you to find a research article relevant to communication or journalism that uses the methodology you’ve been assigned.  You should read your article in enough depth that you can discuss the research questions, the methodology, and the major findings of your study.  Although it’s unlikely you’ll find exactly the same articles, you should coordinate your efforts with others who were assigned the same methodology to be sure you’re not covering exactly the same articles.</a:t>
            </a:r>
          </a:p>
          <a:p>
            <a:endParaRPr lang="en-US" dirty="0"/>
          </a:p>
        </p:txBody>
      </p:sp>
      <p:sp>
        <p:nvSpPr>
          <p:cNvPr id="4" name="Slide Number Placeholder 3"/>
          <p:cNvSpPr>
            <a:spLocks noGrp="1"/>
          </p:cNvSpPr>
          <p:nvPr>
            <p:ph type="sldNum" sz="quarter" idx="10"/>
          </p:nvPr>
        </p:nvSpPr>
        <p:spPr/>
        <p:txBody>
          <a:bodyPr/>
          <a:lstStyle/>
          <a:p>
            <a:fld id="{02336717-CFDE-4082-8669-1327D02A09F4}" type="slidenum">
              <a:rPr lang="en-US" smtClean="0"/>
              <a:t>15</a:t>
            </a:fld>
            <a:endParaRPr lang="en-US"/>
          </a:p>
        </p:txBody>
      </p:sp>
    </p:spTree>
    <p:extLst>
      <p:ext uri="{BB962C8B-B14F-4D97-AF65-F5344CB8AC3E}">
        <p14:creationId xmlns:p14="http://schemas.microsoft.com/office/powerpoint/2010/main" val="1718587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got a very early start in bench research,</a:t>
            </a:r>
            <a:r>
              <a:rPr lang="en-US" baseline="0" dirty="0"/>
              <a:t> starting my freshman year at A&amp;M.  For most of my adult life, that was my world.</a:t>
            </a:r>
            <a:endParaRPr lang="en-US" dirty="0"/>
          </a:p>
        </p:txBody>
      </p:sp>
      <p:sp>
        <p:nvSpPr>
          <p:cNvPr id="4" name="Slide Number Placeholder 3"/>
          <p:cNvSpPr>
            <a:spLocks noGrp="1"/>
          </p:cNvSpPr>
          <p:nvPr>
            <p:ph type="sldNum" sz="quarter" idx="10"/>
          </p:nvPr>
        </p:nvSpPr>
        <p:spPr/>
        <p:txBody>
          <a:bodyPr/>
          <a:lstStyle/>
          <a:p>
            <a:fld id="{02336717-CFDE-4082-8669-1327D02A09F4}" type="slidenum">
              <a:rPr lang="en-US" smtClean="0"/>
              <a:t>3</a:t>
            </a:fld>
            <a:endParaRPr lang="en-US"/>
          </a:p>
        </p:txBody>
      </p:sp>
    </p:spTree>
    <p:extLst>
      <p:ext uri="{BB962C8B-B14F-4D97-AF65-F5344CB8AC3E}">
        <p14:creationId xmlns:p14="http://schemas.microsoft.com/office/powerpoint/2010/main" val="2561200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needed</a:t>
            </a:r>
            <a:r>
              <a:rPr lang="en-US" baseline="0" dirty="0"/>
              <a:t> no special approval to do my research, no oversight apart from what funding agencies required in terms of progress reports.  Of course, I had responsibilities in terms of proper handling and disposal of agents, but I had zero ethical considerations regarding my test subjects.</a:t>
            </a:r>
            <a:endParaRPr lang="en-US" dirty="0"/>
          </a:p>
        </p:txBody>
      </p:sp>
      <p:sp>
        <p:nvSpPr>
          <p:cNvPr id="4" name="Slide Number Placeholder 3"/>
          <p:cNvSpPr>
            <a:spLocks noGrp="1"/>
          </p:cNvSpPr>
          <p:nvPr>
            <p:ph type="sldNum" sz="quarter" idx="10"/>
          </p:nvPr>
        </p:nvSpPr>
        <p:spPr/>
        <p:txBody>
          <a:bodyPr/>
          <a:lstStyle/>
          <a:p>
            <a:fld id="{02336717-CFDE-4082-8669-1327D02A09F4}" type="slidenum">
              <a:rPr lang="en-US" smtClean="0"/>
              <a:t>4</a:t>
            </a:fld>
            <a:endParaRPr lang="en-US"/>
          </a:p>
        </p:txBody>
      </p:sp>
    </p:spTree>
    <p:extLst>
      <p:ext uri="{BB962C8B-B14F-4D97-AF65-F5344CB8AC3E}">
        <p14:creationId xmlns:p14="http://schemas.microsoft.com/office/powerpoint/2010/main" val="3197483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a:t>
            </a:r>
            <a:r>
              <a:rPr lang="en-US" baseline="0" dirty="0"/>
              <a:t> i</a:t>
            </a:r>
            <a:r>
              <a:rPr lang="en-US" dirty="0"/>
              <a:t>t wouldn’t be until several years later that</a:t>
            </a:r>
            <a:r>
              <a:rPr lang="en-US" baseline="0" dirty="0"/>
              <a:t> I got official CITI training.  As such, I didn’t have a context for this weirdness.  I’d like to provide some of that for you today, both through our readings and through our discussions.</a:t>
            </a:r>
            <a:endParaRPr lang="en-US" dirty="0"/>
          </a:p>
        </p:txBody>
      </p:sp>
      <p:sp>
        <p:nvSpPr>
          <p:cNvPr id="4" name="Slide Number Placeholder 3"/>
          <p:cNvSpPr>
            <a:spLocks noGrp="1"/>
          </p:cNvSpPr>
          <p:nvPr>
            <p:ph type="sldNum" sz="quarter" idx="10"/>
          </p:nvPr>
        </p:nvSpPr>
        <p:spPr/>
        <p:txBody>
          <a:bodyPr/>
          <a:lstStyle/>
          <a:p>
            <a:fld id="{02336717-CFDE-4082-8669-1327D02A09F4}" type="slidenum">
              <a:rPr lang="en-US" smtClean="0"/>
              <a:t>9</a:t>
            </a:fld>
            <a:endParaRPr lang="en-US"/>
          </a:p>
        </p:txBody>
      </p:sp>
    </p:spTree>
    <p:extLst>
      <p:ext uri="{BB962C8B-B14F-4D97-AF65-F5344CB8AC3E}">
        <p14:creationId xmlns:p14="http://schemas.microsoft.com/office/powerpoint/2010/main" val="188760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Points of discussion:</a:t>
            </a:r>
          </a:p>
          <a:p>
            <a:r>
              <a:rPr lang="en-US" dirty="0"/>
              <a:t>Is</a:t>
            </a:r>
            <a:r>
              <a:rPr lang="en-US" baseline="0" dirty="0"/>
              <a:t> this experiment ethical?  Why or why not?</a:t>
            </a:r>
          </a:p>
          <a:p>
            <a:r>
              <a:rPr lang="en-US" baseline="0" dirty="0"/>
              <a:t>Given that no one was actually injured, was there harm done?  If so, what was the harm?</a:t>
            </a:r>
          </a:p>
          <a:p>
            <a:r>
              <a:rPr lang="en-US" baseline="0" dirty="0"/>
              <a:t>Was the level of deception used by Milgram justified? Under what circumstances would this level of deception be justified?  </a:t>
            </a:r>
          </a:p>
          <a:p>
            <a:r>
              <a:rPr lang="en-US" baseline="0" dirty="0"/>
              <a:t>How could the harm done have been mitigated?  Could it have been mitigated?  </a:t>
            </a:r>
          </a:p>
          <a:p>
            <a:r>
              <a:rPr lang="en-US" baseline="0" dirty="0"/>
              <a:t>Milgram and others agree that this experiment could never be done today, but they also insist that Milgram uncovered a universal truth.  What do you think of this universal truth?  Is it a truth valuable enough to justify the harm done?  Is it even a universal truth?  Or is it, rather, a truth of people living in western societies?  Does that change the calculus of whether this experiment was justified?</a:t>
            </a:r>
            <a:endParaRPr lang="en-US" dirty="0"/>
          </a:p>
        </p:txBody>
      </p:sp>
      <p:sp>
        <p:nvSpPr>
          <p:cNvPr id="4" name="Slide Number Placeholder 3"/>
          <p:cNvSpPr>
            <a:spLocks noGrp="1"/>
          </p:cNvSpPr>
          <p:nvPr>
            <p:ph type="sldNum" sz="quarter" idx="10"/>
          </p:nvPr>
        </p:nvSpPr>
        <p:spPr/>
        <p:txBody>
          <a:bodyPr/>
          <a:lstStyle/>
          <a:p>
            <a:fld id="{02336717-CFDE-4082-8669-1327D02A09F4}" type="slidenum">
              <a:rPr lang="en-US" smtClean="0"/>
              <a:t>10</a:t>
            </a:fld>
            <a:endParaRPr lang="en-US"/>
          </a:p>
        </p:txBody>
      </p:sp>
    </p:spTree>
    <p:extLst>
      <p:ext uri="{BB962C8B-B14F-4D97-AF65-F5344CB8AC3E}">
        <p14:creationId xmlns:p14="http://schemas.microsoft.com/office/powerpoint/2010/main" val="1307470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Points of discussion:</a:t>
            </a:r>
          </a:p>
          <a:p>
            <a:endParaRPr lang="en-US" dirty="0"/>
          </a:p>
          <a:p>
            <a:r>
              <a:rPr lang="en-US" dirty="0"/>
              <a:t>Is this</a:t>
            </a:r>
            <a:r>
              <a:rPr lang="en-US" baseline="0" dirty="0"/>
              <a:t> experiment ethical?  </a:t>
            </a:r>
          </a:p>
          <a:p>
            <a:r>
              <a:rPr lang="en-US" baseline="0" dirty="0"/>
              <a:t>Is it ethical to cite this experiment or to use its findings?</a:t>
            </a:r>
          </a:p>
          <a:p>
            <a:r>
              <a:rPr lang="en-US" dirty="0"/>
              <a:t>In what contexts?</a:t>
            </a:r>
          </a:p>
          <a:p>
            <a:r>
              <a:rPr lang="en-US" dirty="0"/>
              <a:t>Is</a:t>
            </a:r>
            <a:r>
              <a:rPr lang="en-US" baseline="0" dirty="0"/>
              <a:t> Zimbardo correct that enough good has come out of this experiment to justify the harm it did?</a:t>
            </a:r>
          </a:p>
          <a:p>
            <a:r>
              <a:rPr lang="en-US" baseline="0" dirty="0"/>
              <a:t>Is it ethical to use this experiment for teaching purposes?  If so, in what contexts?</a:t>
            </a:r>
            <a:endParaRPr lang="en-US" dirty="0"/>
          </a:p>
        </p:txBody>
      </p:sp>
      <p:sp>
        <p:nvSpPr>
          <p:cNvPr id="4" name="Slide Number Placeholder 3"/>
          <p:cNvSpPr>
            <a:spLocks noGrp="1"/>
          </p:cNvSpPr>
          <p:nvPr>
            <p:ph type="sldNum" sz="quarter" idx="10"/>
          </p:nvPr>
        </p:nvSpPr>
        <p:spPr/>
        <p:txBody>
          <a:bodyPr/>
          <a:lstStyle/>
          <a:p>
            <a:fld id="{02336717-CFDE-4082-8669-1327D02A09F4}" type="slidenum">
              <a:rPr lang="en-US" smtClean="0"/>
              <a:t>11</a:t>
            </a:fld>
            <a:endParaRPr lang="en-US"/>
          </a:p>
        </p:txBody>
      </p:sp>
    </p:spTree>
    <p:extLst>
      <p:ext uri="{BB962C8B-B14F-4D97-AF65-F5344CB8AC3E}">
        <p14:creationId xmlns:p14="http://schemas.microsoft.com/office/powerpoint/2010/main" val="3339290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 out that American sources like to tie the development of these texts to the atrocities</a:t>
            </a:r>
            <a:r>
              <a:rPr lang="en-US" baseline="0" dirty="0"/>
              <a:t> of Nazi Germany.  Nazi Germany absolutely figured strongly in the development of research ethics, but American scientists were doing pretty awful things long before the likes of Mengele came to our attention.  (Tuskegee Syphilis Experiment, for instance, started in the 1930’s and proceeded for 40 years.  We had scientists trying classical conditioning on infants in the 1920’s, etc.)</a:t>
            </a:r>
          </a:p>
          <a:p>
            <a:endParaRPr lang="en-US" baseline="0" dirty="0"/>
          </a:p>
          <a:p>
            <a:r>
              <a:rPr lang="en-US" baseline="0" dirty="0"/>
              <a:t>I had you read these because it’s a crime that no one goes back to the primary sources any more.  These may be dry reading, but they aren’t so long as to justify knowing about them only second hand.</a:t>
            </a:r>
          </a:p>
          <a:p>
            <a:endParaRPr lang="en-US" baseline="0" dirty="0"/>
          </a:p>
          <a:p>
            <a:r>
              <a:rPr lang="en-US" baseline="0" dirty="0"/>
              <a:t>What do these documents set out in terms of modern research?</a:t>
            </a:r>
          </a:p>
          <a:p>
            <a:endParaRPr lang="en-US" baseline="0" dirty="0"/>
          </a:p>
          <a:p>
            <a:r>
              <a:rPr lang="en-US" baseline="0" dirty="0"/>
              <a:t>How has the United States research community responded to these documents?  (IRB and the review process).</a:t>
            </a:r>
            <a:endParaRPr lang="en-US" dirty="0"/>
          </a:p>
        </p:txBody>
      </p:sp>
      <p:sp>
        <p:nvSpPr>
          <p:cNvPr id="4" name="Slide Number Placeholder 3"/>
          <p:cNvSpPr>
            <a:spLocks noGrp="1"/>
          </p:cNvSpPr>
          <p:nvPr>
            <p:ph type="sldNum" sz="quarter" idx="10"/>
          </p:nvPr>
        </p:nvSpPr>
        <p:spPr/>
        <p:txBody>
          <a:bodyPr/>
          <a:lstStyle/>
          <a:p>
            <a:fld id="{02336717-CFDE-4082-8669-1327D02A09F4}" type="slidenum">
              <a:rPr lang="en-US" smtClean="0"/>
              <a:t>12</a:t>
            </a:fld>
            <a:endParaRPr lang="en-US"/>
          </a:p>
        </p:txBody>
      </p:sp>
    </p:spTree>
    <p:extLst>
      <p:ext uri="{BB962C8B-B14F-4D97-AF65-F5344CB8AC3E}">
        <p14:creationId xmlns:p14="http://schemas.microsoft.com/office/powerpoint/2010/main" val="3580672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a:t>
            </a:r>
            <a:r>
              <a:rPr lang="en-US" baseline="0" dirty="0"/>
              <a:t> of questionable ethics is hardly a thing of the past.  </a:t>
            </a:r>
          </a:p>
          <a:p>
            <a:endParaRPr lang="en-US" baseline="0" dirty="0"/>
          </a:p>
          <a:p>
            <a:r>
              <a:rPr lang="en-US" baseline="0" dirty="0"/>
              <a:t>What are some of the ethical problems with bypassing the IRB process by going offshore?</a:t>
            </a:r>
          </a:p>
          <a:p>
            <a:r>
              <a:rPr lang="en-US" baseline="0" dirty="0"/>
              <a:t>Patients were informed and they consented.  They were compensated for their time.  They were active and willing participants.  So what’s the harm?</a:t>
            </a:r>
          </a:p>
          <a:p>
            <a:endParaRPr lang="en-US" baseline="0" dirty="0"/>
          </a:p>
          <a:p>
            <a:r>
              <a:rPr lang="en-US" baseline="0" dirty="0"/>
              <a:t>Harm to patients.</a:t>
            </a:r>
          </a:p>
          <a:p>
            <a:r>
              <a:rPr lang="en-US" baseline="0" dirty="0"/>
              <a:t>Harm to university.</a:t>
            </a:r>
          </a:p>
          <a:p>
            <a:r>
              <a:rPr lang="en-US" baseline="0" dirty="0"/>
              <a:t>Harm to shareholders.</a:t>
            </a:r>
          </a:p>
          <a:p>
            <a:endParaRPr lang="en-US" baseline="0" dirty="0"/>
          </a:p>
          <a:p>
            <a:r>
              <a:rPr lang="en-US" baseline="0" dirty="0"/>
              <a:t>If Rational Vaccine’s approach does work, should it be used in light of these ethical violations?  If so, who should profit?  Would rewarding a patent on this vaccine encourage other drug companies to bypass IRB?</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02336717-CFDE-4082-8669-1327D02A09F4}" type="slidenum">
              <a:rPr lang="en-US" smtClean="0"/>
              <a:t>13</a:t>
            </a:fld>
            <a:endParaRPr lang="en-US"/>
          </a:p>
        </p:txBody>
      </p:sp>
    </p:spTree>
    <p:extLst>
      <p:ext uri="{BB962C8B-B14F-4D97-AF65-F5344CB8AC3E}">
        <p14:creationId xmlns:p14="http://schemas.microsoft.com/office/powerpoint/2010/main" val="182777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the</a:t>
            </a:r>
            <a:r>
              <a:rPr lang="en-US" baseline="0" dirty="0"/>
              <a:t> role of the science and technology journalist in research ethics?</a:t>
            </a:r>
          </a:p>
          <a:p>
            <a:r>
              <a:rPr lang="en-US" baseline="0" dirty="0"/>
              <a:t>What are harms that come from reporting scientific misconduct?</a:t>
            </a:r>
          </a:p>
          <a:p>
            <a:r>
              <a:rPr lang="en-US" baseline="0" dirty="0"/>
              <a:t>Are those harms outweighed by the public interest?  By the exposure of harms done to participants?</a:t>
            </a:r>
          </a:p>
          <a:p>
            <a:endParaRPr lang="en-US" baseline="0" dirty="0"/>
          </a:p>
          <a:p>
            <a:r>
              <a:rPr lang="en-US" baseline="0" dirty="0"/>
              <a:t>My hope is that considering these original documents and some of the cases that motivated them as well as having your undergo part of the CITI training will give you valuable insight in your reporting of science.  And, of course, for those of you who want to do a thesis option, this is a good down payment  on training you have to do anyway.</a:t>
            </a:r>
          </a:p>
          <a:p>
            <a:endParaRPr lang="en-US" baseline="0" dirty="0"/>
          </a:p>
          <a:p>
            <a:r>
              <a:rPr lang="en-US" baseline="0" dirty="0"/>
              <a:t>Take home point:  Science has enough mindless boosters among journalists.  Never forget that an important role of the fourth estate is to protect the public interest and never be afraid to report when scientists don’t play by the rules.  It’s part of your own ethical mandate!</a:t>
            </a:r>
          </a:p>
        </p:txBody>
      </p:sp>
      <p:sp>
        <p:nvSpPr>
          <p:cNvPr id="4" name="Slide Number Placeholder 3"/>
          <p:cNvSpPr>
            <a:spLocks noGrp="1"/>
          </p:cNvSpPr>
          <p:nvPr>
            <p:ph type="sldNum" sz="quarter" idx="10"/>
          </p:nvPr>
        </p:nvSpPr>
        <p:spPr/>
        <p:txBody>
          <a:bodyPr/>
          <a:lstStyle/>
          <a:p>
            <a:fld id="{02336717-CFDE-4082-8669-1327D02A09F4}" type="slidenum">
              <a:rPr lang="en-US" smtClean="0"/>
              <a:t>14</a:t>
            </a:fld>
            <a:endParaRPr lang="en-US"/>
          </a:p>
        </p:txBody>
      </p:sp>
    </p:spTree>
    <p:extLst>
      <p:ext uri="{BB962C8B-B14F-4D97-AF65-F5344CB8AC3E}">
        <p14:creationId xmlns:p14="http://schemas.microsoft.com/office/powerpoint/2010/main" val="1434654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EABC13-643D-4B20-B1C3-5A31D4060CFE}" type="datetimeFigureOut">
              <a:rPr lang="en-US" smtClean="0"/>
              <a:t>2/24/2020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178091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0EABC13-643D-4B20-B1C3-5A31D4060CFE}" type="datetimeFigureOut">
              <a:rPr lang="en-US" smtClean="0"/>
              <a:t>2/24/2020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1700337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0EABC13-643D-4B20-B1C3-5A31D4060CFE}" type="datetimeFigureOut">
              <a:rPr lang="en-US" smtClean="0"/>
              <a:t>2/24/2020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41964591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E0EABC13-643D-4B20-B1C3-5A31D4060CFE}" type="datetimeFigureOut">
              <a:rPr lang="en-US" smtClean="0"/>
              <a:t>2/24/2020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FE632-95B3-41DB-9FE2-9F6C7A32AD6A}"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4848693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EABC13-643D-4B20-B1C3-5A31D4060CFE}" type="datetimeFigureOut">
              <a:rPr lang="en-US" smtClean="0"/>
              <a:t>2/24/2020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33260502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0EABC13-643D-4B20-B1C3-5A31D4060CFE}" type="datetimeFigureOut">
              <a:rPr lang="en-US" smtClean="0"/>
              <a:t>2/24/2020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7121007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0EABC13-643D-4B20-B1C3-5A31D4060CFE}" type="datetimeFigureOut">
              <a:rPr lang="en-US" smtClean="0"/>
              <a:t>2/24/2020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18048295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EABC13-643D-4B20-B1C3-5A31D4060CFE}" type="datetimeFigureOut">
              <a:rPr lang="en-US" smtClean="0"/>
              <a:t>2/24/2020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396206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EABC13-643D-4B20-B1C3-5A31D4060CFE}" type="datetimeFigureOut">
              <a:rPr lang="en-US" smtClean="0"/>
              <a:t>2/24/2020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3238403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E0EABC13-643D-4B20-B1C3-5A31D4060CFE}" type="datetimeFigureOut">
              <a:rPr lang="en-US" smtClean="0"/>
              <a:t>2/24/2020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509248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EABC13-643D-4B20-B1C3-5A31D4060CFE}" type="datetimeFigureOut">
              <a:rPr lang="en-US" smtClean="0"/>
              <a:t>2/24/2020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4264852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EABC13-643D-4B20-B1C3-5A31D4060CFE}" type="datetimeFigureOut">
              <a:rPr lang="en-US" smtClean="0"/>
              <a:t>2/24/2020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2567962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EABC13-643D-4B20-B1C3-5A31D4060CFE}" type="datetimeFigureOut">
              <a:rPr lang="en-US" smtClean="0"/>
              <a:t>2/24/2020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1361634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E0EABC13-643D-4B20-B1C3-5A31D4060CFE}" type="datetimeFigureOut">
              <a:rPr lang="en-US" smtClean="0"/>
              <a:t>2/24/2020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668765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0EABC13-643D-4B20-B1C3-5A31D4060CFE}" type="datetimeFigureOut">
              <a:rPr lang="en-US" smtClean="0"/>
              <a:t>2/24/2020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1103470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E0EABC13-643D-4B20-B1C3-5A31D4060CFE}" type="datetimeFigureOut">
              <a:rPr lang="en-US" smtClean="0"/>
              <a:t>2/24/2020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3505046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0EABC13-643D-4B20-B1C3-5A31D4060CFE}" type="datetimeFigureOut">
              <a:rPr lang="en-US" smtClean="0"/>
              <a:t>2/24/2020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6FE632-95B3-41DB-9FE2-9F6C7A32AD6A}" type="slidenum">
              <a:rPr lang="en-US" smtClean="0"/>
              <a:t>‹#›</a:t>
            </a:fld>
            <a:endParaRPr lang="en-US"/>
          </a:p>
        </p:txBody>
      </p:sp>
    </p:spTree>
    <p:extLst>
      <p:ext uri="{BB962C8B-B14F-4D97-AF65-F5344CB8AC3E}">
        <p14:creationId xmlns:p14="http://schemas.microsoft.com/office/powerpoint/2010/main" val="3084938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0EABC13-643D-4B20-B1C3-5A31D4060CFE}" type="datetimeFigureOut">
              <a:rPr lang="en-US" smtClean="0"/>
              <a:t>2/24/2020</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FA6FE632-95B3-41DB-9FE2-9F6C7A32AD6A}" type="slidenum">
              <a:rPr lang="en-US" smtClean="0"/>
              <a:t>‹#›</a:t>
            </a:fld>
            <a:endParaRPr lang="en-US"/>
          </a:p>
        </p:txBody>
      </p:sp>
    </p:spTree>
    <p:extLst>
      <p:ext uri="{BB962C8B-B14F-4D97-AF65-F5344CB8AC3E}">
        <p14:creationId xmlns:p14="http://schemas.microsoft.com/office/powerpoint/2010/main" val="256892715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W147ybOdgpE" TargetMode="Externa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oAX9b7agT9o" TargetMode="Externa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52090-5714-4B75-B05C-5BBB0E9BB6E1}"/>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753C5A84-C270-4CBC-87EB-42C59DC643F6}"/>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1596890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Milgram Obedience Experiment</a:t>
            </a:r>
          </a:p>
        </p:txBody>
      </p:sp>
      <p:pic>
        <p:nvPicPr>
          <p:cNvPr id="6" name="W147ybOdgpE"/>
          <p:cNvPicPr>
            <a:picLocks noGrp="1" noRot="1" noChangeAspect="1"/>
          </p:cNvPicPr>
          <p:nvPr>
            <p:ph idx="1"/>
            <a:videoFile r:link="rId1"/>
          </p:nvPr>
        </p:nvPicPr>
        <p:blipFill>
          <a:blip r:embed="rId4"/>
          <a:stretch>
            <a:fillRect/>
          </a:stretch>
        </p:blipFill>
        <p:spPr>
          <a:xfrm>
            <a:off x="1690521" y="1410309"/>
            <a:ext cx="9064277" cy="5098656"/>
          </a:xfrm>
          <a:prstGeom prst="rect">
            <a:avLst/>
          </a:prstGeom>
          <a:ln>
            <a:noFill/>
          </a:ln>
          <a:effectLst>
            <a:glow rad="228600">
              <a:srgbClr val="FFFFFF">
                <a:alpha val="40000"/>
              </a:srgbClr>
            </a:glow>
          </a:effectLst>
          <a:scene3d>
            <a:camera prst="orthographicFront"/>
            <a:lightRig rig="threePt" dir="t">
              <a:rot lat="0" lon="0" rev="2100000"/>
            </a:lightRig>
          </a:scene3d>
          <a:sp3d>
            <a:bevelT w="152400" h="101600" prst="slope"/>
          </a:sp3d>
        </p:spPr>
      </p:pic>
    </p:spTree>
    <p:extLst>
      <p:ext uri="{BB962C8B-B14F-4D97-AF65-F5344CB8AC3E}">
        <p14:creationId xmlns:p14="http://schemas.microsoft.com/office/powerpoint/2010/main" val="37215286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cTn>
                <p:tgtEl>
                  <p:spTgt spid="6"/>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Stanford Prison Experiment</a:t>
            </a:r>
          </a:p>
        </p:txBody>
      </p:sp>
      <p:pic>
        <p:nvPicPr>
          <p:cNvPr id="4" name="oAX9b7agT9o"/>
          <p:cNvPicPr>
            <a:picLocks noGrp="1" noRot="1" noChangeAspect="1"/>
          </p:cNvPicPr>
          <p:nvPr>
            <p:ph idx="1"/>
            <a:videoFile r:link="rId1"/>
          </p:nvPr>
        </p:nvPicPr>
        <p:blipFill>
          <a:blip r:embed="rId4"/>
          <a:stretch>
            <a:fillRect/>
          </a:stretch>
        </p:blipFill>
        <p:spPr>
          <a:xfrm>
            <a:off x="1987245" y="1453577"/>
            <a:ext cx="8881188" cy="4995668"/>
          </a:xfrm>
          <a:prstGeom prst="rect">
            <a:avLst/>
          </a:prstGeom>
          <a:ln>
            <a:noFill/>
          </a:ln>
          <a:effectLst>
            <a:glow rad="228600">
              <a:srgbClr val="FFFFFF">
                <a:alpha val="40000"/>
              </a:srgbClr>
            </a:glow>
          </a:effectLst>
          <a:scene3d>
            <a:camera prst="orthographicFront"/>
            <a:lightRig rig="threePt" dir="t">
              <a:rot lat="0" lon="0" rev="2100000"/>
            </a:lightRig>
          </a:scene3d>
          <a:sp3d>
            <a:bevelT w="152400" h="101600" prst="slope"/>
          </a:sp3d>
        </p:spPr>
      </p:pic>
    </p:spTree>
    <p:extLst>
      <p:ext uri="{BB962C8B-B14F-4D97-AF65-F5344CB8AC3E}">
        <p14:creationId xmlns:p14="http://schemas.microsoft.com/office/powerpoint/2010/main" val="31757022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cTn>
                <p:tgtEl>
                  <p:spTgt spid="4"/>
                </p:tgtEl>
              </p:cMediaNode>
            </p:vide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9">
            <a:extLst>
              <a:ext uri="{FF2B5EF4-FFF2-40B4-BE49-F238E27FC236}">
                <a16:creationId xmlns:a16="http://schemas.microsoft.com/office/drawing/2014/main" id="{4E78424C-6FD0-41F8-9CAA-5DC19C4235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43855" y="1447800"/>
            <a:ext cx="3108626" cy="4572000"/>
          </a:xfrm>
        </p:spPr>
        <p:txBody>
          <a:bodyPr anchor="ctr">
            <a:normAutofit/>
          </a:bodyPr>
          <a:lstStyle/>
          <a:p>
            <a:r>
              <a:rPr lang="en-US" sz="3200">
                <a:solidFill>
                  <a:srgbClr val="F2F2F2"/>
                </a:solidFill>
              </a:rPr>
              <a:t>From experiments like these arose:</a:t>
            </a:r>
          </a:p>
        </p:txBody>
      </p:sp>
      <p:sp>
        <p:nvSpPr>
          <p:cNvPr id="19" name="Freeform: Shape 11">
            <a:extLst>
              <a:ext uri="{FF2B5EF4-FFF2-40B4-BE49-F238E27FC236}">
                <a16:creationId xmlns:a16="http://schemas.microsoft.com/office/drawing/2014/main" id="{DD136760-57DC-4301-8BEA-B71AD2D139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61310" y="0"/>
            <a:ext cx="8030690" cy="6858000"/>
          </a:xfrm>
          <a:custGeom>
            <a:avLst/>
            <a:gdLst>
              <a:gd name="connsiteX0" fmla="*/ 1176 w 8030690"/>
              <a:gd name="connsiteY0" fmla="*/ 0 h 6858000"/>
              <a:gd name="connsiteX1" fmla="*/ 1344715 w 8030690"/>
              <a:gd name="connsiteY1" fmla="*/ 0 h 6858000"/>
              <a:gd name="connsiteX2" fmla="*/ 1344715 w 8030690"/>
              <a:gd name="connsiteY2" fmla="*/ 0 h 6858000"/>
              <a:gd name="connsiteX3" fmla="*/ 8030690 w 8030690"/>
              <a:gd name="connsiteY3" fmla="*/ 0 h 6858000"/>
              <a:gd name="connsiteX4" fmla="*/ 8030690 w 8030690"/>
              <a:gd name="connsiteY4" fmla="*/ 6858000 h 6858000"/>
              <a:gd name="connsiteX5" fmla="*/ 477746 w 8030690"/>
              <a:gd name="connsiteY5" fmla="*/ 6858000 h 6858000"/>
              <a:gd name="connsiteX6" fmla="*/ 477746 w 8030690"/>
              <a:gd name="connsiteY6" fmla="*/ 6858000 h 6858000"/>
              <a:gd name="connsiteX7" fmla="*/ 0 w 8030690"/>
              <a:gd name="connsiteY7" fmla="*/ 6858000 h 6858000"/>
              <a:gd name="connsiteX8" fmla="*/ 5883 w 8030690"/>
              <a:gd name="connsiteY8" fmla="*/ 6817538 h 6858000"/>
              <a:gd name="connsiteX9" fmla="*/ 23196 w 8030690"/>
              <a:gd name="connsiteY9" fmla="*/ 6698894 h 6858000"/>
              <a:gd name="connsiteX10" fmla="*/ 35298 w 8030690"/>
              <a:gd name="connsiteY10" fmla="*/ 6612483 h 6858000"/>
              <a:gd name="connsiteX11" fmla="*/ 48073 w 8030690"/>
              <a:gd name="connsiteY11" fmla="*/ 6509613 h 6858000"/>
              <a:gd name="connsiteX12" fmla="*/ 63369 w 8030690"/>
              <a:gd name="connsiteY12" fmla="*/ 6387541 h 6858000"/>
              <a:gd name="connsiteX13" fmla="*/ 79506 w 8030690"/>
              <a:gd name="connsiteY13" fmla="*/ 6252438 h 6858000"/>
              <a:gd name="connsiteX14" fmla="*/ 96483 w 8030690"/>
              <a:gd name="connsiteY14" fmla="*/ 6100191 h 6858000"/>
              <a:gd name="connsiteX15" fmla="*/ 114468 w 8030690"/>
              <a:gd name="connsiteY15" fmla="*/ 5934227 h 6858000"/>
              <a:gd name="connsiteX16" fmla="*/ 132454 w 8030690"/>
              <a:gd name="connsiteY16" fmla="*/ 5753862 h 6858000"/>
              <a:gd name="connsiteX17" fmla="*/ 150775 w 8030690"/>
              <a:gd name="connsiteY17" fmla="*/ 5561838 h 6858000"/>
              <a:gd name="connsiteX18" fmla="*/ 167752 w 8030690"/>
              <a:gd name="connsiteY18" fmla="*/ 5354726 h 6858000"/>
              <a:gd name="connsiteX19" fmla="*/ 184057 w 8030690"/>
              <a:gd name="connsiteY19" fmla="*/ 5138013 h 6858000"/>
              <a:gd name="connsiteX20" fmla="*/ 198849 w 8030690"/>
              <a:gd name="connsiteY20" fmla="*/ 4908956 h 6858000"/>
              <a:gd name="connsiteX21" fmla="*/ 212968 w 8030690"/>
              <a:gd name="connsiteY21" fmla="*/ 4670298 h 6858000"/>
              <a:gd name="connsiteX22" fmla="*/ 226248 w 8030690"/>
              <a:gd name="connsiteY22" fmla="*/ 4421352 h 6858000"/>
              <a:gd name="connsiteX23" fmla="*/ 230954 w 8030690"/>
              <a:gd name="connsiteY23" fmla="*/ 4293793 h 6858000"/>
              <a:gd name="connsiteX24" fmla="*/ 236165 w 8030690"/>
              <a:gd name="connsiteY24" fmla="*/ 4163491 h 6858000"/>
              <a:gd name="connsiteX25" fmla="*/ 241039 w 8030690"/>
              <a:gd name="connsiteY25" fmla="*/ 4031132 h 6858000"/>
              <a:gd name="connsiteX26" fmla="*/ 244233 w 8030690"/>
              <a:gd name="connsiteY26" fmla="*/ 3898087 h 6858000"/>
              <a:gd name="connsiteX27" fmla="*/ 247091 w 8030690"/>
              <a:gd name="connsiteY27" fmla="*/ 3762298 h 6858000"/>
              <a:gd name="connsiteX28" fmla="*/ 250116 w 8030690"/>
              <a:gd name="connsiteY28" fmla="*/ 3625138 h 6858000"/>
              <a:gd name="connsiteX29" fmla="*/ 252133 w 8030690"/>
              <a:gd name="connsiteY29" fmla="*/ 3485235 h 6858000"/>
              <a:gd name="connsiteX30" fmla="*/ 252133 w 8030690"/>
              <a:gd name="connsiteY30" fmla="*/ 3343960 h 6858000"/>
              <a:gd name="connsiteX31" fmla="*/ 253142 w 8030690"/>
              <a:gd name="connsiteY31" fmla="*/ 3201314 h 6858000"/>
              <a:gd name="connsiteX32" fmla="*/ 252133 w 8030690"/>
              <a:gd name="connsiteY32" fmla="*/ 3057296 h 6858000"/>
              <a:gd name="connsiteX33" fmla="*/ 250116 w 8030690"/>
              <a:gd name="connsiteY33" fmla="*/ 2911221 h 6858000"/>
              <a:gd name="connsiteX34" fmla="*/ 248267 w 8030690"/>
              <a:gd name="connsiteY34" fmla="*/ 2765145 h 6858000"/>
              <a:gd name="connsiteX35" fmla="*/ 244233 w 8030690"/>
              <a:gd name="connsiteY35" fmla="*/ 2617013 h 6858000"/>
              <a:gd name="connsiteX36" fmla="*/ 240031 w 8030690"/>
              <a:gd name="connsiteY36" fmla="*/ 2467508 h 6858000"/>
              <a:gd name="connsiteX37" fmla="*/ 235156 w 8030690"/>
              <a:gd name="connsiteY37" fmla="*/ 2318004 h 6858000"/>
              <a:gd name="connsiteX38" fmla="*/ 228265 w 8030690"/>
              <a:gd name="connsiteY38" fmla="*/ 2167128 h 6858000"/>
              <a:gd name="connsiteX39" fmla="*/ 220028 w 8030690"/>
              <a:gd name="connsiteY39" fmla="*/ 2014880 h 6858000"/>
              <a:gd name="connsiteX40" fmla="*/ 212128 w 8030690"/>
              <a:gd name="connsiteY40" fmla="*/ 1861947 h 6858000"/>
              <a:gd name="connsiteX41" fmla="*/ 202043 w 8030690"/>
              <a:gd name="connsiteY41" fmla="*/ 1709013 h 6858000"/>
              <a:gd name="connsiteX42" fmla="*/ 189940 w 8030690"/>
              <a:gd name="connsiteY42" fmla="*/ 1554023 h 6858000"/>
              <a:gd name="connsiteX43" fmla="*/ 177838 w 8030690"/>
              <a:gd name="connsiteY43" fmla="*/ 1401089 h 6858000"/>
              <a:gd name="connsiteX44" fmla="*/ 163886 w 8030690"/>
              <a:gd name="connsiteY44" fmla="*/ 1245413 h 6858000"/>
              <a:gd name="connsiteX45" fmla="*/ 148590 w 8030690"/>
              <a:gd name="connsiteY45" fmla="*/ 1089050 h 6858000"/>
              <a:gd name="connsiteX46" fmla="*/ 132454 w 8030690"/>
              <a:gd name="connsiteY46" fmla="*/ 934745 h 6858000"/>
              <a:gd name="connsiteX47" fmla="*/ 113628 w 8030690"/>
              <a:gd name="connsiteY47" fmla="*/ 778383 h 6858000"/>
              <a:gd name="connsiteX48" fmla="*/ 93457 w 8030690"/>
              <a:gd name="connsiteY48" fmla="*/ 622706 h 6858000"/>
              <a:gd name="connsiteX49" fmla="*/ 73454 w 8030690"/>
              <a:gd name="connsiteY49" fmla="*/ 466344 h 6858000"/>
              <a:gd name="connsiteX50" fmla="*/ 50090 w 8030690"/>
              <a:gd name="connsiteY50" fmla="*/ 310667 h 6858000"/>
              <a:gd name="connsiteX51" fmla="*/ 26222 w 8030690"/>
              <a:gd name="connsiteY51" fmla="*/ 1556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8030690" h="6858000">
                <a:moveTo>
                  <a:pt x="1176" y="0"/>
                </a:moveTo>
                <a:lnTo>
                  <a:pt x="1344715" y="0"/>
                </a:lnTo>
                <a:lnTo>
                  <a:pt x="1344715" y="0"/>
                </a:lnTo>
                <a:lnTo>
                  <a:pt x="8030690" y="0"/>
                </a:lnTo>
                <a:lnTo>
                  <a:pt x="8030690" y="6858000"/>
                </a:lnTo>
                <a:lnTo>
                  <a:pt x="477746" y="6858000"/>
                </a:lnTo>
                <a:lnTo>
                  <a:pt x="477746" y="6858000"/>
                </a:lnTo>
                <a:lnTo>
                  <a:pt x="0" y="6858000"/>
                </a:lnTo>
                <a:lnTo>
                  <a:pt x="5883" y="6817538"/>
                </a:lnTo>
                <a:lnTo>
                  <a:pt x="23196" y="6698894"/>
                </a:lnTo>
                <a:lnTo>
                  <a:pt x="35298" y="6612483"/>
                </a:lnTo>
                <a:lnTo>
                  <a:pt x="48073" y="6509613"/>
                </a:lnTo>
                <a:lnTo>
                  <a:pt x="63369" y="6387541"/>
                </a:lnTo>
                <a:lnTo>
                  <a:pt x="79506" y="6252438"/>
                </a:lnTo>
                <a:lnTo>
                  <a:pt x="96483" y="6100191"/>
                </a:lnTo>
                <a:lnTo>
                  <a:pt x="114468" y="5934227"/>
                </a:lnTo>
                <a:lnTo>
                  <a:pt x="132454" y="5753862"/>
                </a:lnTo>
                <a:lnTo>
                  <a:pt x="150775" y="5561838"/>
                </a:lnTo>
                <a:lnTo>
                  <a:pt x="167752" y="5354726"/>
                </a:lnTo>
                <a:lnTo>
                  <a:pt x="184057" y="5138013"/>
                </a:lnTo>
                <a:lnTo>
                  <a:pt x="198849" y="4908956"/>
                </a:lnTo>
                <a:lnTo>
                  <a:pt x="212968" y="4670298"/>
                </a:lnTo>
                <a:lnTo>
                  <a:pt x="226248" y="4421352"/>
                </a:lnTo>
                <a:lnTo>
                  <a:pt x="230954" y="4293793"/>
                </a:lnTo>
                <a:lnTo>
                  <a:pt x="236165" y="4163491"/>
                </a:lnTo>
                <a:lnTo>
                  <a:pt x="241039" y="4031132"/>
                </a:lnTo>
                <a:lnTo>
                  <a:pt x="244233" y="3898087"/>
                </a:lnTo>
                <a:lnTo>
                  <a:pt x="247091" y="3762298"/>
                </a:lnTo>
                <a:lnTo>
                  <a:pt x="250116" y="3625138"/>
                </a:lnTo>
                <a:lnTo>
                  <a:pt x="252133" y="3485235"/>
                </a:lnTo>
                <a:lnTo>
                  <a:pt x="252133" y="3343960"/>
                </a:lnTo>
                <a:lnTo>
                  <a:pt x="253142" y="3201314"/>
                </a:lnTo>
                <a:lnTo>
                  <a:pt x="252133" y="3057296"/>
                </a:lnTo>
                <a:lnTo>
                  <a:pt x="250116" y="2911221"/>
                </a:lnTo>
                <a:lnTo>
                  <a:pt x="248267" y="2765145"/>
                </a:lnTo>
                <a:lnTo>
                  <a:pt x="244233" y="2617013"/>
                </a:lnTo>
                <a:lnTo>
                  <a:pt x="240031" y="2467508"/>
                </a:lnTo>
                <a:lnTo>
                  <a:pt x="235156" y="2318004"/>
                </a:lnTo>
                <a:lnTo>
                  <a:pt x="228265" y="2167128"/>
                </a:lnTo>
                <a:lnTo>
                  <a:pt x="220028" y="2014880"/>
                </a:lnTo>
                <a:lnTo>
                  <a:pt x="212128" y="1861947"/>
                </a:lnTo>
                <a:lnTo>
                  <a:pt x="202043" y="1709013"/>
                </a:lnTo>
                <a:lnTo>
                  <a:pt x="189940" y="1554023"/>
                </a:lnTo>
                <a:lnTo>
                  <a:pt x="177838" y="1401089"/>
                </a:lnTo>
                <a:lnTo>
                  <a:pt x="163886" y="1245413"/>
                </a:lnTo>
                <a:lnTo>
                  <a:pt x="148590" y="1089050"/>
                </a:lnTo>
                <a:lnTo>
                  <a:pt x="132454" y="934745"/>
                </a:lnTo>
                <a:lnTo>
                  <a:pt x="113628" y="778383"/>
                </a:lnTo>
                <a:lnTo>
                  <a:pt x="93457" y="622706"/>
                </a:lnTo>
                <a:lnTo>
                  <a:pt x="73454" y="466344"/>
                </a:lnTo>
                <a:lnTo>
                  <a:pt x="50090" y="310667"/>
                </a:lnTo>
                <a:lnTo>
                  <a:pt x="26222" y="15567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Freeform 11">
            <a:extLst>
              <a:ext uri="{FF2B5EF4-FFF2-40B4-BE49-F238E27FC236}">
                <a16:creationId xmlns:a16="http://schemas.microsoft.com/office/drawing/2014/main" id="{BDC58DEA-1307-4F44-AD47-E613D8B76A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bg1">
              <a:alpha val="20000"/>
            </a:schemeClr>
          </a:solidFill>
          <a:ln>
            <a:noFill/>
          </a:ln>
        </p:spPr>
        <p:txBody>
          <a:bodyPr rtlCol="0" anchor="ctr"/>
          <a:lstStyle/>
          <a:p>
            <a:pPr algn="ctr"/>
            <a:endParaRPr lang="en-US"/>
          </a:p>
        </p:txBody>
      </p:sp>
      <p:sp>
        <p:nvSpPr>
          <p:cNvPr id="21" name="Rectangle 15">
            <a:extLst>
              <a:ext uri="{FF2B5EF4-FFF2-40B4-BE49-F238E27FC236}">
                <a16:creationId xmlns:a16="http://schemas.microsoft.com/office/drawing/2014/main" id="{C99B912D-1E4B-42AF-A2BE-CFEFEC916E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aphicFrame>
        <p:nvGraphicFramePr>
          <p:cNvPr id="22" name="Content Placeholder 2">
            <a:extLst>
              <a:ext uri="{FF2B5EF4-FFF2-40B4-BE49-F238E27FC236}">
                <a16:creationId xmlns:a16="http://schemas.microsoft.com/office/drawing/2014/main" id="{091395C0-1A35-4F80-9F9D-487483BFC72A}"/>
              </a:ext>
            </a:extLst>
          </p:cNvPr>
          <p:cNvGraphicFramePr>
            <a:graphicFrameLocks noGrp="1"/>
          </p:cNvGraphicFramePr>
          <p:nvPr>
            <p:ph idx="1"/>
            <p:extLst>
              <p:ext uri="{D42A27DB-BD31-4B8C-83A1-F6EECF244321}">
                <p14:modId xmlns:p14="http://schemas.microsoft.com/office/powerpoint/2010/main" val="2947221302"/>
              </p:ext>
            </p:extLst>
          </p:nvPr>
        </p:nvGraphicFramePr>
        <p:xfrm>
          <a:off x="5048250" y="1447800"/>
          <a:ext cx="649605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76301504"/>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7000"/>
                <a:hueMod val="88000"/>
                <a:satMod val="130000"/>
                <a:lumMod val="124000"/>
              </a:schemeClr>
            </a:gs>
            <a:gs pos="100000">
              <a:schemeClr val="bg1">
                <a:tint val="96000"/>
                <a:shade val="88000"/>
                <a:hueMod val="108000"/>
                <a:satMod val="164000"/>
                <a:lumMod val="76000"/>
              </a:schemeClr>
            </a:gs>
          </a:gsLst>
          <a:path path="circle">
            <a:fillToRect l="45000" t="65000" r="125000" b="100000"/>
          </a:path>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1B28F63-CF00-448F-B141-FE33C33B189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1" name="Picture 10">
            <a:extLst>
              <a:ext uri="{FF2B5EF4-FFF2-40B4-BE49-F238E27FC236}">
                <a16:creationId xmlns:a16="http://schemas.microsoft.com/office/drawing/2014/main" id="{2AE609E2-8522-44E4-9077-980E5BCF3E1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3" name="Oval 12">
            <a:extLst>
              <a:ext uri="{FF2B5EF4-FFF2-40B4-BE49-F238E27FC236}">
                <a16:creationId xmlns:a16="http://schemas.microsoft.com/office/drawing/2014/main" id="{4FA533C5-33E3-4611-AF9F-72811D8B26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5" name="Picture 14">
            <a:extLst>
              <a:ext uri="{FF2B5EF4-FFF2-40B4-BE49-F238E27FC236}">
                <a16:creationId xmlns:a16="http://schemas.microsoft.com/office/drawing/2014/main" id="{8949AD42-25FD-4C3D-9EEE-B7FEC580998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7" name="Picture 16">
            <a:extLst>
              <a:ext uri="{FF2B5EF4-FFF2-40B4-BE49-F238E27FC236}">
                <a16:creationId xmlns:a16="http://schemas.microsoft.com/office/drawing/2014/main" id="{6AC7D913-60B7-4603-881B-831DA5D3A94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9" name="Rectangle 18">
            <a:extLst>
              <a:ext uri="{FF2B5EF4-FFF2-40B4-BE49-F238E27FC236}">
                <a16:creationId xmlns:a16="http://schemas.microsoft.com/office/drawing/2014/main" id="{87F0FDC4-AD8C-47D9-9131-623C98ADB0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21" name="Rectangle 20">
            <a:extLst>
              <a:ext uri="{FF2B5EF4-FFF2-40B4-BE49-F238E27FC236}">
                <a16:creationId xmlns:a16="http://schemas.microsoft.com/office/drawing/2014/main" id="{F21B5EDC-5485-4264-891C-5B291E5397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3" name="Freeform 36">
            <a:extLst>
              <a:ext uri="{FF2B5EF4-FFF2-40B4-BE49-F238E27FC236}">
                <a16:creationId xmlns:a16="http://schemas.microsoft.com/office/drawing/2014/main" id="{E7ADA758-6D6A-4E4E-88F7-1B5038A0EF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45156"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accent1">
              <a:alpha val="80000"/>
            </a:schemeClr>
          </a:solidFill>
          <a:ln>
            <a:noFill/>
          </a:ln>
        </p:spPr>
        <p:txBody>
          <a:bodyPr rtlCol="0" anchor="ctr"/>
          <a:lstStyle/>
          <a:p>
            <a:pPr algn="ctr"/>
            <a:endParaRPr lang="en-US"/>
          </a:p>
        </p:txBody>
      </p:sp>
      <p:sp>
        <p:nvSpPr>
          <p:cNvPr id="25" name="Freeform: Shape 24">
            <a:extLst>
              <a:ext uri="{FF2B5EF4-FFF2-40B4-BE49-F238E27FC236}">
                <a16:creationId xmlns:a16="http://schemas.microsoft.com/office/drawing/2014/main" id="{96D7C53C-B0E3-427C-B58C-BBF279079F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68958" y="-68957"/>
            <a:ext cx="6858001" cy="6995918"/>
          </a:xfrm>
          <a:custGeom>
            <a:avLst/>
            <a:gdLst>
              <a:gd name="connsiteX0" fmla="*/ 6858001 w 6858001"/>
              <a:gd name="connsiteY0" fmla="*/ 1344715 h 6995918"/>
              <a:gd name="connsiteX1" fmla="*/ 6858001 w 6858001"/>
              <a:gd name="connsiteY1" fmla="*/ 1177 h 6995918"/>
              <a:gd name="connsiteX2" fmla="*/ 6702324 w 6858001"/>
              <a:gd name="connsiteY2" fmla="*/ 26222 h 6995918"/>
              <a:gd name="connsiteX3" fmla="*/ 6547333 w 6858001"/>
              <a:gd name="connsiteY3" fmla="*/ 50091 h 6995918"/>
              <a:gd name="connsiteX4" fmla="*/ 6391657 w 6858001"/>
              <a:gd name="connsiteY4" fmla="*/ 73455 h 6995918"/>
              <a:gd name="connsiteX5" fmla="*/ 6235294 w 6858001"/>
              <a:gd name="connsiteY5" fmla="*/ 93458 h 6995918"/>
              <a:gd name="connsiteX6" fmla="*/ 6079618 w 6858001"/>
              <a:gd name="connsiteY6" fmla="*/ 113629 h 6995918"/>
              <a:gd name="connsiteX7" fmla="*/ 5923255 w 6858001"/>
              <a:gd name="connsiteY7" fmla="*/ 132455 h 6995918"/>
              <a:gd name="connsiteX8" fmla="*/ 5768950 w 6858001"/>
              <a:gd name="connsiteY8" fmla="*/ 148591 h 6995918"/>
              <a:gd name="connsiteX9" fmla="*/ 5612588 w 6858001"/>
              <a:gd name="connsiteY9" fmla="*/ 163887 h 6995918"/>
              <a:gd name="connsiteX10" fmla="*/ 5456911 w 6858001"/>
              <a:gd name="connsiteY10" fmla="*/ 177839 h 6995918"/>
              <a:gd name="connsiteX11" fmla="*/ 5303978 w 6858001"/>
              <a:gd name="connsiteY11" fmla="*/ 189941 h 6995918"/>
              <a:gd name="connsiteX12" fmla="*/ 5148987 w 6858001"/>
              <a:gd name="connsiteY12" fmla="*/ 202044 h 6995918"/>
              <a:gd name="connsiteX13" fmla="*/ 4996054 w 6858001"/>
              <a:gd name="connsiteY13" fmla="*/ 212129 h 6995918"/>
              <a:gd name="connsiteX14" fmla="*/ 4843120 w 6858001"/>
              <a:gd name="connsiteY14" fmla="*/ 220029 h 6995918"/>
              <a:gd name="connsiteX15" fmla="*/ 4690873 w 6858001"/>
              <a:gd name="connsiteY15" fmla="*/ 228266 h 6995918"/>
              <a:gd name="connsiteX16" fmla="*/ 4539997 w 6858001"/>
              <a:gd name="connsiteY16" fmla="*/ 235157 h 6995918"/>
              <a:gd name="connsiteX17" fmla="*/ 4390492 w 6858001"/>
              <a:gd name="connsiteY17" fmla="*/ 240032 h 6995918"/>
              <a:gd name="connsiteX18" fmla="*/ 4240988 w 6858001"/>
              <a:gd name="connsiteY18" fmla="*/ 244234 h 6995918"/>
              <a:gd name="connsiteX19" fmla="*/ 4092855 w 6858001"/>
              <a:gd name="connsiteY19" fmla="*/ 248268 h 6995918"/>
              <a:gd name="connsiteX20" fmla="*/ 3946780 w 6858001"/>
              <a:gd name="connsiteY20" fmla="*/ 250117 h 6995918"/>
              <a:gd name="connsiteX21" fmla="*/ 3800704 w 6858001"/>
              <a:gd name="connsiteY21" fmla="*/ 252134 h 6995918"/>
              <a:gd name="connsiteX22" fmla="*/ 3656686 w 6858001"/>
              <a:gd name="connsiteY22" fmla="*/ 253143 h 6995918"/>
              <a:gd name="connsiteX23" fmla="*/ 3514040 w 6858001"/>
              <a:gd name="connsiteY23" fmla="*/ 252134 h 6995918"/>
              <a:gd name="connsiteX24" fmla="*/ 3372765 w 6858001"/>
              <a:gd name="connsiteY24" fmla="*/ 252134 h 6995918"/>
              <a:gd name="connsiteX25" fmla="*/ 3232862 w 6858001"/>
              <a:gd name="connsiteY25" fmla="*/ 250117 h 6995918"/>
              <a:gd name="connsiteX26" fmla="*/ 3095702 w 6858001"/>
              <a:gd name="connsiteY26" fmla="*/ 247092 h 6995918"/>
              <a:gd name="connsiteX27" fmla="*/ 2959914 w 6858001"/>
              <a:gd name="connsiteY27" fmla="*/ 244234 h 6995918"/>
              <a:gd name="connsiteX28" fmla="*/ 2826868 w 6858001"/>
              <a:gd name="connsiteY28" fmla="*/ 241040 h 6995918"/>
              <a:gd name="connsiteX29" fmla="*/ 2694509 w 6858001"/>
              <a:gd name="connsiteY29" fmla="*/ 236166 h 6995918"/>
              <a:gd name="connsiteX30" fmla="*/ 2564208 w 6858001"/>
              <a:gd name="connsiteY30" fmla="*/ 230955 h 6995918"/>
              <a:gd name="connsiteX31" fmla="*/ 2436649 w 6858001"/>
              <a:gd name="connsiteY31" fmla="*/ 226249 h 6995918"/>
              <a:gd name="connsiteX32" fmla="*/ 2187703 w 6858001"/>
              <a:gd name="connsiteY32" fmla="*/ 212969 h 6995918"/>
              <a:gd name="connsiteX33" fmla="*/ 1949045 w 6858001"/>
              <a:gd name="connsiteY33" fmla="*/ 198850 h 6995918"/>
              <a:gd name="connsiteX34" fmla="*/ 1719988 w 6858001"/>
              <a:gd name="connsiteY34" fmla="*/ 184058 h 6995918"/>
              <a:gd name="connsiteX35" fmla="*/ 1503275 w 6858001"/>
              <a:gd name="connsiteY35" fmla="*/ 167753 h 6995918"/>
              <a:gd name="connsiteX36" fmla="*/ 1296163 w 6858001"/>
              <a:gd name="connsiteY36" fmla="*/ 150776 h 6995918"/>
              <a:gd name="connsiteX37" fmla="*/ 1104139 w 6858001"/>
              <a:gd name="connsiteY37" fmla="*/ 132455 h 6995918"/>
              <a:gd name="connsiteX38" fmla="*/ 923774 w 6858001"/>
              <a:gd name="connsiteY38" fmla="*/ 114469 h 6995918"/>
              <a:gd name="connsiteX39" fmla="*/ 757810 w 6858001"/>
              <a:gd name="connsiteY39" fmla="*/ 96484 h 6995918"/>
              <a:gd name="connsiteX40" fmla="*/ 605563 w 6858001"/>
              <a:gd name="connsiteY40" fmla="*/ 79507 h 6995918"/>
              <a:gd name="connsiteX41" fmla="*/ 470460 w 6858001"/>
              <a:gd name="connsiteY41" fmla="*/ 63370 h 6995918"/>
              <a:gd name="connsiteX42" fmla="*/ 348388 w 6858001"/>
              <a:gd name="connsiteY42" fmla="*/ 48074 h 6995918"/>
              <a:gd name="connsiteX43" fmla="*/ 245518 w 6858001"/>
              <a:gd name="connsiteY43" fmla="*/ 35299 h 6995918"/>
              <a:gd name="connsiteX44" fmla="*/ 159107 w 6858001"/>
              <a:gd name="connsiteY44" fmla="*/ 23197 h 6995918"/>
              <a:gd name="connsiteX45" fmla="*/ 40463 w 6858001"/>
              <a:gd name="connsiteY45" fmla="*/ 5883 h 6995918"/>
              <a:gd name="connsiteX46" fmla="*/ 1 w 6858001"/>
              <a:gd name="connsiteY46" fmla="*/ 0 h 6995918"/>
              <a:gd name="connsiteX47" fmla="*/ 1 w 6858001"/>
              <a:gd name="connsiteY47" fmla="*/ 905354 h 6995918"/>
              <a:gd name="connsiteX48" fmla="*/ 0 w 6858001"/>
              <a:gd name="connsiteY48" fmla="*/ 905354 h 6995918"/>
              <a:gd name="connsiteX49" fmla="*/ 0 w 6858001"/>
              <a:gd name="connsiteY49" fmla="*/ 6995918 h 6995918"/>
              <a:gd name="connsiteX50" fmla="*/ 6858000 w 6858001"/>
              <a:gd name="connsiteY50" fmla="*/ 6995918 h 6995918"/>
              <a:gd name="connsiteX51" fmla="*/ 6858000 w 6858001"/>
              <a:gd name="connsiteY51" fmla="*/ 1344715 h 6995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858001" h="6995918">
                <a:moveTo>
                  <a:pt x="6858001" y="1344715"/>
                </a:moveTo>
                <a:lnTo>
                  <a:pt x="6858001" y="1177"/>
                </a:lnTo>
                <a:lnTo>
                  <a:pt x="6702324" y="26222"/>
                </a:lnTo>
                <a:lnTo>
                  <a:pt x="6547333" y="50091"/>
                </a:lnTo>
                <a:lnTo>
                  <a:pt x="6391657" y="73455"/>
                </a:lnTo>
                <a:lnTo>
                  <a:pt x="6235294" y="93458"/>
                </a:lnTo>
                <a:lnTo>
                  <a:pt x="6079618" y="113629"/>
                </a:lnTo>
                <a:lnTo>
                  <a:pt x="5923255" y="132455"/>
                </a:lnTo>
                <a:lnTo>
                  <a:pt x="5768950" y="148591"/>
                </a:lnTo>
                <a:lnTo>
                  <a:pt x="5612588" y="163887"/>
                </a:lnTo>
                <a:lnTo>
                  <a:pt x="5456911" y="177839"/>
                </a:lnTo>
                <a:lnTo>
                  <a:pt x="5303978" y="189941"/>
                </a:lnTo>
                <a:lnTo>
                  <a:pt x="5148987" y="202044"/>
                </a:lnTo>
                <a:lnTo>
                  <a:pt x="4996054" y="212129"/>
                </a:lnTo>
                <a:lnTo>
                  <a:pt x="4843120" y="220029"/>
                </a:lnTo>
                <a:lnTo>
                  <a:pt x="4690873" y="228266"/>
                </a:lnTo>
                <a:lnTo>
                  <a:pt x="4539997" y="235157"/>
                </a:lnTo>
                <a:lnTo>
                  <a:pt x="4390492" y="240032"/>
                </a:lnTo>
                <a:lnTo>
                  <a:pt x="4240988" y="244234"/>
                </a:lnTo>
                <a:lnTo>
                  <a:pt x="4092855" y="248268"/>
                </a:lnTo>
                <a:lnTo>
                  <a:pt x="3946780" y="250117"/>
                </a:lnTo>
                <a:lnTo>
                  <a:pt x="3800704" y="252134"/>
                </a:lnTo>
                <a:lnTo>
                  <a:pt x="3656686" y="253143"/>
                </a:lnTo>
                <a:lnTo>
                  <a:pt x="3514040" y="252134"/>
                </a:lnTo>
                <a:lnTo>
                  <a:pt x="3372765" y="252134"/>
                </a:lnTo>
                <a:lnTo>
                  <a:pt x="3232862" y="250117"/>
                </a:lnTo>
                <a:lnTo>
                  <a:pt x="3095702" y="247092"/>
                </a:lnTo>
                <a:lnTo>
                  <a:pt x="2959914" y="244234"/>
                </a:lnTo>
                <a:lnTo>
                  <a:pt x="2826868" y="241040"/>
                </a:lnTo>
                <a:lnTo>
                  <a:pt x="2694509" y="236166"/>
                </a:lnTo>
                <a:lnTo>
                  <a:pt x="2564208" y="230955"/>
                </a:lnTo>
                <a:lnTo>
                  <a:pt x="2436649" y="226249"/>
                </a:lnTo>
                <a:lnTo>
                  <a:pt x="2187703" y="212969"/>
                </a:lnTo>
                <a:lnTo>
                  <a:pt x="1949045" y="198850"/>
                </a:lnTo>
                <a:lnTo>
                  <a:pt x="1719988" y="184058"/>
                </a:lnTo>
                <a:lnTo>
                  <a:pt x="1503275" y="167753"/>
                </a:lnTo>
                <a:lnTo>
                  <a:pt x="1296163" y="150776"/>
                </a:lnTo>
                <a:lnTo>
                  <a:pt x="1104139" y="132455"/>
                </a:lnTo>
                <a:lnTo>
                  <a:pt x="923774" y="114469"/>
                </a:lnTo>
                <a:lnTo>
                  <a:pt x="757810" y="96484"/>
                </a:lnTo>
                <a:lnTo>
                  <a:pt x="605563" y="79507"/>
                </a:lnTo>
                <a:lnTo>
                  <a:pt x="470460" y="63370"/>
                </a:lnTo>
                <a:lnTo>
                  <a:pt x="348388" y="48074"/>
                </a:lnTo>
                <a:lnTo>
                  <a:pt x="245518" y="35299"/>
                </a:lnTo>
                <a:lnTo>
                  <a:pt x="159107" y="23197"/>
                </a:lnTo>
                <a:lnTo>
                  <a:pt x="40463" y="5883"/>
                </a:lnTo>
                <a:lnTo>
                  <a:pt x="1" y="0"/>
                </a:lnTo>
                <a:lnTo>
                  <a:pt x="1" y="905354"/>
                </a:lnTo>
                <a:lnTo>
                  <a:pt x="0" y="905354"/>
                </a:lnTo>
                <a:lnTo>
                  <a:pt x="0" y="6995918"/>
                </a:lnTo>
                <a:lnTo>
                  <a:pt x="6858000" y="6995918"/>
                </a:lnTo>
                <a:lnTo>
                  <a:pt x="6858000" y="1344715"/>
                </a:lnTo>
                <a:close/>
              </a:path>
            </a:pathLst>
          </a:custGeom>
          <a:solidFill>
            <a:schemeClr val="tx1"/>
          </a:solidFill>
          <a:ln>
            <a:noFill/>
          </a:ln>
        </p:spPr>
      </p:sp>
      <p:sp>
        <p:nvSpPr>
          <p:cNvPr id="4" name="Text Placeholder 3"/>
          <p:cNvSpPr>
            <a:spLocks noGrp="1"/>
          </p:cNvSpPr>
          <p:nvPr>
            <p:ph type="body" idx="1"/>
          </p:nvPr>
        </p:nvSpPr>
        <p:spPr>
          <a:xfrm>
            <a:off x="7118555" y="1248697"/>
            <a:ext cx="4208206" cy="4360606"/>
          </a:xfrm>
        </p:spPr>
        <p:txBody>
          <a:bodyPr vert="horz" lIns="91440" tIns="45720" rIns="91440" bIns="45720" rtlCol="0" anchor="ctr">
            <a:normAutofit/>
          </a:bodyPr>
          <a:lstStyle/>
          <a:p>
            <a:r>
              <a:rPr lang="en-US" sz="2400" b="0" i="0" kern="1200" cap="all">
                <a:solidFill>
                  <a:schemeClr val="tx1"/>
                </a:solidFill>
                <a:latin typeface="+mj-lt"/>
                <a:ea typeface="+mj-ea"/>
                <a:cs typeface="+mj-cs"/>
              </a:rPr>
              <a:t>William Halford and Rational Vaccines</a:t>
            </a:r>
          </a:p>
        </p:txBody>
      </p:sp>
      <p:sp>
        <p:nvSpPr>
          <p:cNvPr id="2" name="Title 1"/>
          <p:cNvSpPr>
            <a:spLocks noGrp="1"/>
          </p:cNvSpPr>
          <p:nvPr>
            <p:ph type="title"/>
          </p:nvPr>
        </p:nvSpPr>
        <p:spPr>
          <a:xfrm>
            <a:off x="737419" y="1248696"/>
            <a:ext cx="5621584" cy="4360606"/>
          </a:xfrm>
        </p:spPr>
        <p:txBody>
          <a:bodyPr vert="horz" lIns="91440" tIns="45720" rIns="91440" bIns="45720" rtlCol="0" anchor="ctr">
            <a:normAutofit/>
          </a:bodyPr>
          <a:lstStyle/>
          <a:p>
            <a:r>
              <a:rPr lang="en-US" sz="6600" b="0" i="0" kern="1200">
                <a:solidFill>
                  <a:schemeClr val="bg1"/>
                </a:solidFill>
                <a:latin typeface="+mj-lt"/>
                <a:ea typeface="+mj-ea"/>
                <a:cs typeface="+mj-cs"/>
              </a:rPr>
              <a:t>And yet…</a:t>
            </a:r>
          </a:p>
        </p:txBody>
      </p:sp>
    </p:spTree>
    <p:extLst>
      <p:ext uri="{BB962C8B-B14F-4D97-AF65-F5344CB8AC3E}">
        <p14:creationId xmlns:p14="http://schemas.microsoft.com/office/powerpoint/2010/main" val="627075227"/>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88000"/>
                <a:satMod val="130000"/>
                <a:lumMod val="124000"/>
              </a:schemeClr>
            </a:gs>
            <a:gs pos="100000">
              <a:schemeClr val="bg2">
                <a:tint val="96000"/>
                <a:shade val="88000"/>
                <a:hueMod val="108000"/>
                <a:satMod val="164000"/>
                <a:lumMod val="76000"/>
              </a:schemeClr>
            </a:gs>
          </a:gsLst>
          <a:path path="circle">
            <a:fillToRect l="45000" t="65000" r="125000" b="10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28D0172-F2E0-4763-9C35-F022664959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
            <a:ext cx="12191695" cy="4730744"/>
          </a:xfrm>
          <a:prstGeom prst="rect">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6">
            <a:extLst>
              <a:ext uri="{FF2B5EF4-FFF2-40B4-BE49-F238E27FC236}">
                <a16:creationId xmlns:a16="http://schemas.microsoft.com/office/drawing/2014/main" id="{9F2851FB-E841-4509-8A6D-A416376EA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3753695"/>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useBgFill="1">
        <p:nvSpPr>
          <p:cNvPr id="14" name="Freeform: Shape 13">
            <a:extLst>
              <a:ext uri="{FF2B5EF4-FFF2-40B4-BE49-F238E27FC236}">
                <a16:creationId xmlns:a16="http://schemas.microsoft.com/office/drawing/2014/main" id="{DF6FB2B2-CE21-407F-B22E-302DADC2C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55533"/>
            <a:ext cx="12192000" cy="2802467"/>
          </a:xfrm>
          <a:custGeom>
            <a:avLst/>
            <a:gdLst>
              <a:gd name="connsiteX0" fmla="*/ 1 w 12192000"/>
              <a:gd name="connsiteY0" fmla="*/ 0 h 2802467"/>
              <a:gd name="connsiteX1" fmla="*/ 71932 w 12192000"/>
              <a:gd name="connsiteY1" fmla="*/ 12261 h 2802467"/>
              <a:gd name="connsiteX2" fmla="*/ 282848 w 12192000"/>
              <a:gd name="connsiteY2" fmla="*/ 48342 h 2802467"/>
              <a:gd name="connsiteX3" fmla="*/ 436464 w 12192000"/>
              <a:gd name="connsiteY3" fmla="*/ 73565 h 2802467"/>
              <a:gd name="connsiteX4" fmla="*/ 619339 w 12192000"/>
              <a:gd name="connsiteY4" fmla="*/ 100188 h 2802467"/>
              <a:gd name="connsiteX5" fmla="*/ 836351 w 12192000"/>
              <a:gd name="connsiteY5" fmla="*/ 132066 h 2802467"/>
              <a:gd name="connsiteX6" fmla="*/ 1076528 w 12192000"/>
              <a:gd name="connsiteY6" fmla="*/ 165696 h 2802467"/>
              <a:gd name="connsiteX7" fmla="*/ 1347183 w 12192000"/>
              <a:gd name="connsiteY7" fmla="*/ 201077 h 2802467"/>
              <a:gd name="connsiteX8" fmla="*/ 1642223 w 12192000"/>
              <a:gd name="connsiteY8" fmla="*/ 238560 h 2802467"/>
              <a:gd name="connsiteX9" fmla="*/ 1962864 w 12192000"/>
              <a:gd name="connsiteY9" fmla="*/ 276043 h 2802467"/>
              <a:gd name="connsiteX10" fmla="*/ 2304232 w 12192000"/>
              <a:gd name="connsiteY10" fmla="*/ 314226 h 2802467"/>
              <a:gd name="connsiteX11" fmla="*/ 2672421 w 12192000"/>
              <a:gd name="connsiteY11" fmla="*/ 349608 h 2802467"/>
              <a:gd name="connsiteX12" fmla="*/ 3057678 w 12192000"/>
              <a:gd name="connsiteY12" fmla="*/ 383587 h 2802467"/>
              <a:gd name="connsiteX13" fmla="*/ 3464881 w 12192000"/>
              <a:gd name="connsiteY13" fmla="*/ 414415 h 2802467"/>
              <a:gd name="connsiteX14" fmla="*/ 3889152 w 12192000"/>
              <a:gd name="connsiteY14" fmla="*/ 443840 h 2802467"/>
              <a:gd name="connsiteX15" fmla="*/ 4331710 w 12192000"/>
              <a:gd name="connsiteY15" fmla="*/ 471515 h 2802467"/>
              <a:gd name="connsiteX16" fmla="*/ 4558476 w 12192000"/>
              <a:gd name="connsiteY16" fmla="*/ 481323 h 2802467"/>
              <a:gd name="connsiteX17" fmla="*/ 4790118 w 12192000"/>
              <a:gd name="connsiteY17" fmla="*/ 492183 h 2802467"/>
              <a:gd name="connsiteX18" fmla="*/ 5025418 w 12192000"/>
              <a:gd name="connsiteY18" fmla="*/ 502342 h 2802467"/>
              <a:gd name="connsiteX19" fmla="*/ 5261937 w 12192000"/>
              <a:gd name="connsiteY19" fmla="*/ 508998 h 2802467"/>
              <a:gd name="connsiteX20" fmla="*/ 5503332 w 12192000"/>
              <a:gd name="connsiteY20" fmla="*/ 514953 h 2802467"/>
              <a:gd name="connsiteX21" fmla="*/ 5747166 w 12192000"/>
              <a:gd name="connsiteY21" fmla="*/ 521259 h 2802467"/>
              <a:gd name="connsiteX22" fmla="*/ 5995877 w 12192000"/>
              <a:gd name="connsiteY22" fmla="*/ 525462 h 2802467"/>
              <a:gd name="connsiteX23" fmla="*/ 6247026 w 12192000"/>
              <a:gd name="connsiteY23" fmla="*/ 525462 h 2802467"/>
              <a:gd name="connsiteX24" fmla="*/ 6500613 w 12192000"/>
              <a:gd name="connsiteY24" fmla="*/ 527564 h 2802467"/>
              <a:gd name="connsiteX25" fmla="*/ 6756639 w 12192000"/>
              <a:gd name="connsiteY25" fmla="*/ 525462 h 2802467"/>
              <a:gd name="connsiteX26" fmla="*/ 7016322 w 12192000"/>
              <a:gd name="connsiteY26" fmla="*/ 521259 h 2802467"/>
              <a:gd name="connsiteX27" fmla="*/ 7276005 w 12192000"/>
              <a:gd name="connsiteY27" fmla="*/ 517405 h 2802467"/>
              <a:gd name="connsiteX28" fmla="*/ 7539345 w 12192000"/>
              <a:gd name="connsiteY28" fmla="*/ 508998 h 2802467"/>
              <a:gd name="connsiteX29" fmla="*/ 7805124 w 12192000"/>
              <a:gd name="connsiteY29" fmla="*/ 500240 h 2802467"/>
              <a:gd name="connsiteX30" fmla="*/ 8070903 w 12192000"/>
              <a:gd name="connsiteY30" fmla="*/ 490081 h 2802467"/>
              <a:gd name="connsiteX31" fmla="*/ 8339121 w 12192000"/>
              <a:gd name="connsiteY31" fmla="*/ 475719 h 2802467"/>
              <a:gd name="connsiteX32" fmla="*/ 8609776 w 12192000"/>
              <a:gd name="connsiteY32" fmla="*/ 458553 h 2802467"/>
              <a:gd name="connsiteX33" fmla="*/ 8881651 w 12192000"/>
              <a:gd name="connsiteY33" fmla="*/ 442089 h 2802467"/>
              <a:gd name="connsiteX34" fmla="*/ 9153526 w 12192000"/>
              <a:gd name="connsiteY34" fmla="*/ 421070 h 2802467"/>
              <a:gd name="connsiteX35" fmla="*/ 9429058 w 12192000"/>
              <a:gd name="connsiteY35" fmla="*/ 395848 h 2802467"/>
              <a:gd name="connsiteX36" fmla="*/ 9700933 w 12192000"/>
              <a:gd name="connsiteY36" fmla="*/ 370626 h 2802467"/>
              <a:gd name="connsiteX37" fmla="*/ 9977684 w 12192000"/>
              <a:gd name="connsiteY37" fmla="*/ 341550 h 2802467"/>
              <a:gd name="connsiteX38" fmla="*/ 10255655 w 12192000"/>
              <a:gd name="connsiteY38" fmla="*/ 309672 h 2802467"/>
              <a:gd name="connsiteX39" fmla="*/ 10529968 w 12192000"/>
              <a:gd name="connsiteY39" fmla="*/ 276043 h 2802467"/>
              <a:gd name="connsiteX40" fmla="*/ 10807939 w 12192000"/>
              <a:gd name="connsiteY40" fmla="*/ 236808 h 2802467"/>
              <a:gd name="connsiteX41" fmla="*/ 11084690 w 12192000"/>
              <a:gd name="connsiteY41" fmla="*/ 194771 h 2802467"/>
              <a:gd name="connsiteX42" fmla="*/ 11362661 w 12192000"/>
              <a:gd name="connsiteY42" fmla="*/ 153085 h 2802467"/>
              <a:gd name="connsiteX43" fmla="*/ 11639412 w 12192000"/>
              <a:gd name="connsiteY43" fmla="*/ 104392 h 2802467"/>
              <a:gd name="connsiteX44" fmla="*/ 11914945 w 12192000"/>
              <a:gd name="connsiteY44" fmla="*/ 54648 h 2802467"/>
              <a:gd name="connsiteX45" fmla="*/ 12191696 w 12192000"/>
              <a:gd name="connsiteY45" fmla="*/ 2452 h 2802467"/>
              <a:gd name="connsiteX46" fmla="*/ 12191696 w 12192000"/>
              <a:gd name="connsiteY46" fmla="*/ 2236410 h 2802467"/>
              <a:gd name="connsiteX47" fmla="*/ 12192000 w 12192000"/>
              <a:gd name="connsiteY47" fmla="*/ 2236410 h 2802467"/>
              <a:gd name="connsiteX48" fmla="*/ 12192000 w 12192000"/>
              <a:gd name="connsiteY48" fmla="*/ 2802467 h 2802467"/>
              <a:gd name="connsiteX49" fmla="*/ 12191696 w 12192000"/>
              <a:gd name="connsiteY49" fmla="*/ 2802467 h 2802467"/>
              <a:gd name="connsiteX50" fmla="*/ 0 w 12192000"/>
              <a:gd name="connsiteY50" fmla="*/ 2802467 h 2802467"/>
              <a:gd name="connsiteX51" fmla="*/ 0 w 12192000"/>
              <a:gd name="connsiteY51" fmla="*/ 2236410 h 2802467"/>
              <a:gd name="connsiteX52" fmla="*/ 1 w 12192000"/>
              <a:gd name="connsiteY52" fmla="*/ 2236410 h 28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192000" h="2802467">
                <a:moveTo>
                  <a:pt x="1" y="0"/>
                </a:moveTo>
                <a:lnTo>
                  <a:pt x="71932" y="12261"/>
                </a:lnTo>
                <a:lnTo>
                  <a:pt x="282848" y="48342"/>
                </a:lnTo>
                <a:lnTo>
                  <a:pt x="436464" y="73565"/>
                </a:lnTo>
                <a:lnTo>
                  <a:pt x="619339" y="100188"/>
                </a:lnTo>
                <a:lnTo>
                  <a:pt x="836351" y="132066"/>
                </a:lnTo>
                <a:lnTo>
                  <a:pt x="1076528" y="165696"/>
                </a:lnTo>
                <a:lnTo>
                  <a:pt x="1347183" y="201077"/>
                </a:lnTo>
                <a:lnTo>
                  <a:pt x="1642223" y="238560"/>
                </a:lnTo>
                <a:lnTo>
                  <a:pt x="1962864" y="276043"/>
                </a:lnTo>
                <a:lnTo>
                  <a:pt x="2304232" y="314226"/>
                </a:lnTo>
                <a:lnTo>
                  <a:pt x="2672421" y="349608"/>
                </a:lnTo>
                <a:lnTo>
                  <a:pt x="3057678" y="383587"/>
                </a:lnTo>
                <a:lnTo>
                  <a:pt x="3464881" y="414415"/>
                </a:lnTo>
                <a:lnTo>
                  <a:pt x="3889152" y="443840"/>
                </a:lnTo>
                <a:lnTo>
                  <a:pt x="4331710" y="471515"/>
                </a:lnTo>
                <a:lnTo>
                  <a:pt x="4558476" y="481323"/>
                </a:lnTo>
                <a:lnTo>
                  <a:pt x="4790118" y="492183"/>
                </a:lnTo>
                <a:lnTo>
                  <a:pt x="5025418" y="502342"/>
                </a:lnTo>
                <a:lnTo>
                  <a:pt x="5261937" y="508998"/>
                </a:lnTo>
                <a:lnTo>
                  <a:pt x="5503332" y="514953"/>
                </a:lnTo>
                <a:lnTo>
                  <a:pt x="5747166" y="521259"/>
                </a:lnTo>
                <a:lnTo>
                  <a:pt x="5995877" y="525462"/>
                </a:lnTo>
                <a:lnTo>
                  <a:pt x="6247026" y="525462"/>
                </a:lnTo>
                <a:lnTo>
                  <a:pt x="6500613" y="527564"/>
                </a:lnTo>
                <a:lnTo>
                  <a:pt x="6756639" y="525462"/>
                </a:lnTo>
                <a:lnTo>
                  <a:pt x="7016322" y="521259"/>
                </a:lnTo>
                <a:lnTo>
                  <a:pt x="7276005" y="517405"/>
                </a:lnTo>
                <a:lnTo>
                  <a:pt x="7539345" y="508998"/>
                </a:lnTo>
                <a:lnTo>
                  <a:pt x="7805124" y="500240"/>
                </a:lnTo>
                <a:lnTo>
                  <a:pt x="8070903" y="490081"/>
                </a:lnTo>
                <a:lnTo>
                  <a:pt x="8339121" y="475719"/>
                </a:lnTo>
                <a:lnTo>
                  <a:pt x="8609776" y="458553"/>
                </a:lnTo>
                <a:lnTo>
                  <a:pt x="8881651" y="442089"/>
                </a:lnTo>
                <a:lnTo>
                  <a:pt x="9153526" y="421070"/>
                </a:lnTo>
                <a:lnTo>
                  <a:pt x="9429058" y="395848"/>
                </a:lnTo>
                <a:lnTo>
                  <a:pt x="9700933" y="370626"/>
                </a:lnTo>
                <a:lnTo>
                  <a:pt x="9977684" y="341550"/>
                </a:lnTo>
                <a:lnTo>
                  <a:pt x="10255655" y="309672"/>
                </a:lnTo>
                <a:lnTo>
                  <a:pt x="10529968" y="276043"/>
                </a:lnTo>
                <a:lnTo>
                  <a:pt x="10807939" y="236808"/>
                </a:lnTo>
                <a:lnTo>
                  <a:pt x="11084690" y="194771"/>
                </a:lnTo>
                <a:lnTo>
                  <a:pt x="11362661" y="153085"/>
                </a:lnTo>
                <a:lnTo>
                  <a:pt x="11639412" y="104392"/>
                </a:lnTo>
                <a:lnTo>
                  <a:pt x="11914945" y="54648"/>
                </a:lnTo>
                <a:lnTo>
                  <a:pt x="12191696" y="2452"/>
                </a:lnTo>
                <a:lnTo>
                  <a:pt x="12191696" y="2236410"/>
                </a:lnTo>
                <a:lnTo>
                  <a:pt x="12192000" y="2236410"/>
                </a:lnTo>
                <a:lnTo>
                  <a:pt x="12192000" y="2802467"/>
                </a:lnTo>
                <a:lnTo>
                  <a:pt x="12191696" y="2802467"/>
                </a:lnTo>
                <a:lnTo>
                  <a:pt x="0" y="2802467"/>
                </a:lnTo>
                <a:lnTo>
                  <a:pt x="0" y="2236410"/>
                </a:lnTo>
                <a:lnTo>
                  <a:pt x="1" y="2236410"/>
                </a:lnTo>
                <a:close/>
              </a:path>
            </a:pathLst>
          </a:cu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ctrTitle"/>
          </p:nvPr>
        </p:nvSpPr>
        <p:spPr>
          <a:xfrm>
            <a:off x="965505" y="623571"/>
            <a:ext cx="10260990" cy="3523885"/>
          </a:xfrm>
        </p:spPr>
        <p:txBody>
          <a:bodyPr>
            <a:normAutofit/>
          </a:bodyPr>
          <a:lstStyle/>
          <a:p>
            <a:pPr algn="ctr"/>
            <a:r>
              <a:rPr lang="en-US" sz="8000">
                <a:solidFill>
                  <a:srgbClr val="FFFFFF"/>
                </a:solidFill>
              </a:rPr>
              <a:t>Role of science reporter?</a:t>
            </a:r>
          </a:p>
        </p:txBody>
      </p:sp>
      <p:sp>
        <p:nvSpPr>
          <p:cNvPr id="5" name="Subtitle 4"/>
          <p:cNvSpPr>
            <a:spLocks noGrp="1"/>
          </p:cNvSpPr>
          <p:nvPr>
            <p:ph type="subTitle" idx="1"/>
          </p:nvPr>
        </p:nvSpPr>
        <p:spPr>
          <a:xfrm>
            <a:off x="965505" y="4777380"/>
            <a:ext cx="10260990" cy="1209763"/>
          </a:xfrm>
        </p:spPr>
        <p:txBody>
          <a:bodyPr>
            <a:normAutofit/>
          </a:bodyPr>
          <a:lstStyle/>
          <a:p>
            <a:pPr algn="ctr"/>
            <a:endParaRPr lang="en-US" sz="2400">
              <a:solidFill>
                <a:schemeClr val="tx1"/>
              </a:solidFill>
            </a:endParaRPr>
          </a:p>
        </p:txBody>
      </p:sp>
    </p:spTree>
    <p:extLst>
      <p:ext uri="{BB962C8B-B14F-4D97-AF65-F5344CB8AC3E}">
        <p14:creationId xmlns:p14="http://schemas.microsoft.com/office/powerpoint/2010/main" val="1844401535"/>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747F1B4-B831-4277-8AB0-32767F7EB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2" name="Freeform 7">
            <a:extLst>
              <a:ext uri="{FF2B5EF4-FFF2-40B4-BE49-F238E27FC236}">
                <a16:creationId xmlns:a16="http://schemas.microsoft.com/office/drawing/2014/main" id="{D80CFA21-AB7C-4BEB-9BFF-05764FBBF3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p:cNvSpPr>
            <a:spLocks noGrp="1"/>
          </p:cNvSpPr>
          <p:nvPr>
            <p:ph type="title"/>
          </p:nvPr>
        </p:nvSpPr>
        <p:spPr>
          <a:xfrm>
            <a:off x="648930" y="629267"/>
            <a:ext cx="9252154" cy="1016654"/>
          </a:xfrm>
        </p:spPr>
        <p:txBody>
          <a:bodyPr>
            <a:normAutofit/>
          </a:bodyPr>
          <a:lstStyle/>
          <a:p>
            <a:r>
              <a:rPr lang="en-US">
                <a:solidFill>
                  <a:srgbClr val="EBEBEB"/>
                </a:solidFill>
              </a:rPr>
              <a:t>Next week</a:t>
            </a:r>
          </a:p>
        </p:txBody>
      </p:sp>
      <p:sp>
        <p:nvSpPr>
          <p:cNvPr id="14" name="Rectangle 13">
            <a:extLst>
              <a:ext uri="{FF2B5EF4-FFF2-40B4-BE49-F238E27FC236}">
                <a16:creationId xmlns:a16="http://schemas.microsoft.com/office/drawing/2014/main" id="{12F7E335-851A-4CAE-B09F-E657819D46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6" name="Freeform: Shape 15">
            <a:extLst>
              <a:ext uri="{FF2B5EF4-FFF2-40B4-BE49-F238E27FC236}">
                <a16:creationId xmlns:a16="http://schemas.microsoft.com/office/drawing/2014/main" id="{10B541F0-7F6E-402E-84D8-CF96EACA5F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5" name="Content Placeholder 2">
            <a:extLst>
              <a:ext uri="{FF2B5EF4-FFF2-40B4-BE49-F238E27FC236}">
                <a16:creationId xmlns:a16="http://schemas.microsoft.com/office/drawing/2014/main" id="{37B8684C-0DE2-4CDB-84B8-CA1F3AF9CF76}"/>
              </a:ext>
            </a:extLst>
          </p:cNvPr>
          <p:cNvGraphicFramePr>
            <a:graphicFrameLocks noGrp="1"/>
          </p:cNvGraphicFramePr>
          <p:nvPr>
            <p:ph idx="1"/>
            <p:extLst>
              <p:ext uri="{D42A27DB-BD31-4B8C-83A1-F6EECF244321}">
                <p14:modId xmlns:p14="http://schemas.microsoft.com/office/powerpoint/2010/main" val="2625830560"/>
              </p:ext>
            </p:extLst>
          </p:nvPr>
        </p:nvGraphicFramePr>
        <p:xfrm>
          <a:off x="648930" y="2810256"/>
          <a:ext cx="10895370" cy="3404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31751711"/>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7000"/>
                <a:hueMod val="88000"/>
                <a:satMod val="130000"/>
                <a:lumMod val="124000"/>
              </a:schemeClr>
            </a:gs>
            <a:gs pos="100000">
              <a:schemeClr val="bg2">
                <a:tint val="96000"/>
                <a:shade val="88000"/>
                <a:hueMod val="108000"/>
                <a:satMod val="164000"/>
                <a:lumMod val="76000"/>
              </a:schemeClr>
            </a:gs>
          </a:gsLst>
          <a:path path="circle">
            <a:fillToRect l="45000" t="65000" r="125000" b="10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28D0172-F2E0-4763-9C35-F022664959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
            <a:ext cx="12191695" cy="4730744"/>
          </a:xfrm>
          <a:prstGeom prst="rect">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6">
            <a:extLst>
              <a:ext uri="{FF2B5EF4-FFF2-40B4-BE49-F238E27FC236}">
                <a16:creationId xmlns:a16="http://schemas.microsoft.com/office/drawing/2014/main" id="{9F2851FB-E841-4509-8A6D-A416376EA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3753695"/>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useBgFill="1">
        <p:nvSpPr>
          <p:cNvPr id="12" name="Freeform: Shape 11">
            <a:extLst>
              <a:ext uri="{FF2B5EF4-FFF2-40B4-BE49-F238E27FC236}">
                <a16:creationId xmlns:a16="http://schemas.microsoft.com/office/drawing/2014/main" id="{DF6FB2B2-CE21-407F-B22E-302DADC2C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55533"/>
            <a:ext cx="12192000" cy="2802467"/>
          </a:xfrm>
          <a:custGeom>
            <a:avLst/>
            <a:gdLst>
              <a:gd name="connsiteX0" fmla="*/ 1 w 12192000"/>
              <a:gd name="connsiteY0" fmla="*/ 0 h 2802467"/>
              <a:gd name="connsiteX1" fmla="*/ 71932 w 12192000"/>
              <a:gd name="connsiteY1" fmla="*/ 12261 h 2802467"/>
              <a:gd name="connsiteX2" fmla="*/ 282848 w 12192000"/>
              <a:gd name="connsiteY2" fmla="*/ 48342 h 2802467"/>
              <a:gd name="connsiteX3" fmla="*/ 436464 w 12192000"/>
              <a:gd name="connsiteY3" fmla="*/ 73565 h 2802467"/>
              <a:gd name="connsiteX4" fmla="*/ 619339 w 12192000"/>
              <a:gd name="connsiteY4" fmla="*/ 100188 h 2802467"/>
              <a:gd name="connsiteX5" fmla="*/ 836351 w 12192000"/>
              <a:gd name="connsiteY5" fmla="*/ 132066 h 2802467"/>
              <a:gd name="connsiteX6" fmla="*/ 1076528 w 12192000"/>
              <a:gd name="connsiteY6" fmla="*/ 165696 h 2802467"/>
              <a:gd name="connsiteX7" fmla="*/ 1347183 w 12192000"/>
              <a:gd name="connsiteY7" fmla="*/ 201077 h 2802467"/>
              <a:gd name="connsiteX8" fmla="*/ 1642223 w 12192000"/>
              <a:gd name="connsiteY8" fmla="*/ 238560 h 2802467"/>
              <a:gd name="connsiteX9" fmla="*/ 1962864 w 12192000"/>
              <a:gd name="connsiteY9" fmla="*/ 276043 h 2802467"/>
              <a:gd name="connsiteX10" fmla="*/ 2304232 w 12192000"/>
              <a:gd name="connsiteY10" fmla="*/ 314226 h 2802467"/>
              <a:gd name="connsiteX11" fmla="*/ 2672421 w 12192000"/>
              <a:gd name="connsiteY11" fmla="*/ 349608 h 2802467"/>
              <a:gd name="connsiteX12" fmla="*/ 3057678 w 12192000"/>
              <a:gd name="connsiteY12" fmla="*/ 383587 h 2802467"/>
              <a:gd name="connsiteX13" fmla="*/ 3464881 w 12192000"/>
              <a:gd name="connsiteY13" fmla="*/ 414415 h 2802467"/>
              <a:gd name="connsiteX14" fmla="*/ 3889152 w 12192000"/>
              <a:gd name="connsiteY14" fmla="*/ 443840 h 2802467"/>
              <a:gd name="connsiteX15" fmla="*/ 4331710 w 12192000"/>
              <a:gd name="connsiteY15" fmla="*/ 471515 h 2802467"/>
              <a:gd name="connsiteX16" fmla="*/ 4558476 w 12192000"/>
              <a:gd name="connsiteY16" fmla="*/ 481323 h 2802467"/>
              <a:gd name="connsiteX17" fmla="*/ 4790118 w 12192000"/>
              <a:gd name="connsiteY17" fmla="*/ 492183 h 2802467"/>
              <a:gd name="connsiteX18" fmla="*/ 5025418 w 12192000"/>
              <a:gd name="connsiteY18" fmla="*/ 502342 h 2802467"/>
              <a:gd name="connsiteX19" fmla="*/ 5261937 w 12192000"/>
              <a:gd name="connsiteY19" fmla="*/ 508998 h 2802467"/>
              <a:gd name="connsiteX20" fmla="*/ 5503332 w 12192000"/>
              <a:gd name="connsiteY20" fmla="*/ 514953 h 2802467"/>
              <a:gd name="connsiteX21" fmla="*/ 5747166 w 12192000"/>
              <a:gd name="connsiteY21" fmla="*/ 521259 h 2802467"/>
              <a:gd name="connsiteX22" fmla="*/ 5995877 w 12192000"/>
              <a:gd name="connsiteY22" fmla="*/ 525462 h 2802467"/>
              <a:gd name="connsiteX23" fmla="*/ 6247026 w 12192000"/>
              <a:gd name="connsiteY23" fmla="*/ 525462 h 2802467"/>
              <a:gd name="connsiteX24" fmla="*/ 6500613 w 12192000"/>
              <a:gd name="connsiteY24" fmla="*/ 527564 h 2802467"/>
              <a:gd name="connsiteX25" fmla="*/ 6756639 w 12192000"/>
              <a:gd name="connsiteY25" fmla="*/ 525462 h 2802467"/>
              <a:gd name="connsiteX26" fmla="*/ 7016322 w 12192000"/>
              <a:gd name="connsiteY26" fmla="*/ 521259 h 2802467"/>
              <a:gd name="connsiteX27" fmla="*/ 7276005 w 12192000"/>
              <a:gd name="connsiteY27" fmla="*/ 517405 h 2802467"/>
              <a:gd name="connsiteX28" fmla="*/ 7539345 w 12192000"/>
              <a:gd name="connsiteY28" fmla="*/ 508998 h 2802467"/>
              <a:gd name="connsiteX29" fmla="*/ 7805124 w 12192000"/>
              <a:gd name="connsiteY29" fmla="*/ 500240 h 2802467"/>
              <a:gd name="connsiteX30" fmla="*/ 8070903 w 12192000"/>
              <a:gd name="connsiteY30" fmla="*/ 490081 h 2802467"/>
              <a:gd name="connsiteX31" fmla="*/ 8339121 w 12192000"/>
              <a:gd name="connsiteY31" fmla="*/ 475719 h 2802467"/>
              <a:gd name="connsiteX32" fmla="*/ 8609776 w 12192000"/>
              <a:gd name="connsiteY32" fmla="*/ 458553 h 2802467"/>
              <a:gd name="connsiteX33" fmla="*/ 8881651 w 12192000"/>
              <a:gd name="connsiteY33" fmla="*/ 442089 h 2802467"/>
              <a:gd name="connsiteX34" fmla="*/ 9153526 w 12192000"/>
              <a:gd name="connsiteY34" fmla="*/ 421070 h 2802467"/>
              <a:gd name="connsiteX35" fmla="*/ 9429058 w 12192000"/>
              <a:gd name="connsiteY35" fmla="*/ 395848 h 2802467"/>
              <a:gd name="connsiteX36" fmla="*/ 9700933 w 12192000"/>
              <a:gd name="connsiteY36" fmla="*/ 370626 h 2802467"/>
              <a:gd name="connsiteX37" fmla="*/ 9977684 w 12192000"/>
              <a:gd name="connsiteY37" fmla="*/ 341550 h 2802467"/>
              <a:gd name="connsiteX38" fmla="*/ 10255655 w 12192000"/>
              <a:gd name="connsiteY38" fmla="*/ 309672 h 2802467"/>
              <a:gd name="connsiteX39" fmla="*/ 10529968 w 12192000"/>
              <a:gd name="connsiteY39" fmla="*/ 276043 h 2802467"/>
              <a:gd name="connsiteX40" fmla="*/ 10807939 w 12192000"/>
              <a:gd name="connsiteY40" fmla="*/ 236808 h 2802467"/>
              <a:gd name="connsiteX41" fmla="*/ 11084690 w 12192000"/>
              <a:gd name="connsiteY41" fmla="*/ 194771 h 2802467"/>
              <a:gd name="connsiteX42" fmla="*/ 11362661 w 12192000"/>
              <a:gd name="connsiteY42" fmla="*/ 153085 h 2802467"/>
              <a:gd name="connsiteX43" fmla="*/ 11639412 w 12192000"/>
              <a:gd name="connsiteY43" fmla="*/ 104392 h 2802467"/>
              <a:gd name="connsiteX44" fmla="*/ 11914945 w 12192000"/>
              <a:gd name="connsiteY44" fmla="*/ 54648 h 2802467"/>
              <a:gd name="connsiteX45" fmla="*/ 12191696 w 12192000"/>
              <a:gd name="connsiteY45" fmla="*/ 2452 h 2802467"/>
              <a:gd name="connsiteX46" fmla="*/ 12191696 w 12192000"/>
              <a:gd name="connsiteY46" fmla="*/ 2236410 h 2802467"/>
              <a:gd name="connsiteX47" fmla="*/ 12192000 w 12192000"/>
              <a:gd name="connsiteY47" fmla="*/ 2236410 h 2802467"/>
              <a:gd name="connsiteX48" fmla="*/ 12192000 w 12192000"/>
              <a:gd name="connsiteY48" fmla="*/ 2802467 h 2802467"/>
              <a:gd name="connsiteX49" fmla="*/ 12191696 w 12192000"/>
              <a:gd name="connsiteY49" fmla="*/ 2802467 h 2802467"/>
              <a:gd name="connsiteX50" fmla="*/ 0 w 12192000"/>
              <a:gd name="connsiteY50" fmla="*/ 2802467 h 2802467"/>
              <a:gd name="connsiteX51" fmla="*/ 0 w 12192000"/>
              <a:gd name="connsiteY51" fmla="*/ 2236410 h 2802467"/>
              <a:gd name="connsiteX52" fmla="*/ 1 w 12192000"/>
              <a:gd name="connsiteY52" fmla="*/ 2236410 h 28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192000" h="2802467">
                <a:moveTo>
                  <a:pt x="1" y="0"/>
                </a:moveTo>
                <a:lnTo>
                  <a:pt x="71932" y="12261"/>
                </a:lnTo>
                <a:lnTo>
                  <a:pt x="282848" y="48342"/>
                </a:lnTo>
                <a:lnTo>
                  <a:pt x="436464" y="73565"/>
                </a:lnTo>
                <a:lnTo>
                  <a:pt x="619339" y="100188"/>
                </a:lnTo>
                <a:lnTo>
                  <a:pt x="836351" y="132066"/>
                </a:lnTo>
                <a:lnTo>
                  <a:pt x="1076528" y="165696"/>
                </a:lnTo>
                <a:lnTo>
                  <a:pt x="1347183" y="201077"/>
                </a:lnTo>
                <a:lnTo>
                  <a:pt x="1642223" y="238560"/>
                </a:lnTo>
                <a:lnTo>
                  <a:pt x="1962864" y="276043"/>
                </a:lnTo>
                <a:lnTo>
                  <a:pt x="2304232" y="314226"/>
                </a:lnTo>
                <a:lnTo>
                  <a:pt x="2672421" y="349608"/>
                </a:lnTo>
                <a:lnTo>
                  <a:pt x="3057678" y="383587"/>
                </a:lnTo>
                <a:lnTo>
                  <a:pt x="3464881" y="414415"/>
                </a:lnTo>
                <a:lnTo>
                  <a:pt x="3889152" y="443840"/>
                </a:lnTo>
                <a:lnTo>
                  <a:pt x="4331710" y="471515"/>
                </a:lnTo>
                <a:lnTo>
                  <a:pt x="4558476" y="481323"/>
                </a:lnTo>
                <a:lnTo>
                  <a:pt x="4790118" y="492183"/>
                </a:lnTo>
                <a:lnTo>
                  <a:pt x="5025418" y="502342"/>
                </a:lnTo>
                <a:lnTo>
                  <a:pt x="5261937" y="508998"/>
                </a:lnTo>
                <a:lnTo>
                  <a:pt x="5503332" y="514953"/>
                </a:lnTo>
                <a:lnTo>
                  <a:pt x="5747166" y="521259"/>
                </a:lnTo>
                <a:lnTo>
                  <a:pt x="5995877" y="525462"/>
                </a:lnTo>
                <a:lnTo>
                  <a:pt x="6247026" y="525462"/>
                </a:lnTo>
                <a:lnTo>
                  <a:pt x="6500613" y="527564"/>
                </a:lnTo>
                <a:lnTo>
                  <a:pt x="6756639" y="525462"/>
                </a:lnTo>
                <a:lnTo>
                  <a:pt x="7016322" y="521259"/>
                </a:lnTo>
                <a:lnTo>
                  <a:pt x="7276005" y="517405"/>
                </a:lnTo>
                <a:lnTo>
                  <a:pt x="7539345" y="508998"/>
                </a:lnTo>
                <a:lnTo>
                  <a:pt x="7805124" y="500240"/>
                </a:lnTo>
                <a:lnTo>
                  <a:pt x="8070903" y="490081"/>
                </a:lnTo>
                <a:lnTo>
                  <a:pt x="8339121" y="475719"/>
                </a:lnTo>
                <a:lnTo>
                  <a:pt x="8609776" y="458553"/>
                </a:lnTo>
                <a:lnTo>
                  <a:pt x="8881651" y="442089"/>
                </a:lnTo>
                <a:lnTo>
                  <a:pt x="9153526" y="421070"/>
                </a:lnTo>
                <a:lnTo>
                  <a:pt x="9429058" y="395848"/>
                </a:lnTo>
                <a:lnTo>
                  <a:pt x="9700933" y="370626"/>
                </a:lnTo>
                <a:lnTo>
                  <a:pt x="9977684" y="341550"/>
                </a:lnTo>
                <a:lnTo>
                  <a:pt x="10255655" y="309672"/>
                </a:lnTo>
                <a:lnTo>
                  <a:pt x="10529968" y="276043"/>
                </a:lnTo>
                <a:lnTo>
                  <a:pt x="10807939" y="236808"/>
                </a:lnTo>
                <a:lnTo>
                  <a:pt x="11084690" y="194771"/>
                </a:lnTo>
                <a:lnTo>
                  <a:pt x="11362661" y="153085"/>
                </a:lnTo>
                <a:lnTo>
                  <a:pt x="11639412" y="104392"/>
                </a:lnTo>
                <a:lnTo>
                  <a:pt x="11914945" y="54648"/>
                </a:lnTo>
                <a:lnTo>
                  <a:pt x="12191696" y="2452"/>
                </a:lnTo>
                <a:lnTo>
                  <a:pt x="12191696" y="2236410"/>
                </a:lnTo>
                <a:lnTo>
                  <a:pt x="12192000" y="2236410"/>
                </a:lnTo>
                <a:lnTo>
                  <a:pt x="12192000" y="2802467"/>
                </a:lnTo>
                <a:lnTo>
                  <a:pt x="12191696" y="2802467"/>
                </a:lnTo>
                <a:lnTo>
                  <a:pt x="0" y="2802467"/>
                </a:lnTo>
                <a:lnTo>
                  <a:pt x="0" y="2236410"/>
                </a:lnTo>
                <a:lnTo>
                  <a:pt x="1" y="2236410"/>
                </a:lnTo>
                <a:close/>
              </a:path>
            </a:pathLst>
          </a:cu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965505" y="623571"/>
            <a:ext cx="10260990" cy="3523885"/>
          </a:xfrm>
        </p:spPr>
        <p:txBody>
          <a:bodyPr>
            <a:normAutofit/>
          </a:bodyPr>
          <a:lstStyle/>
          <a:p>
            <a:pPr algn="ctr"/>
            <a:r>
              <a:rPr lang="en-US" sz="8000">
                <a:solidFill>
                  <a:srgbClr val="FFFFFF"/>
                </a:solidFill>
              </a:rPr>
              <a:t>Ethics in social science research</a:t>
            </a:r>
          </a:p>
        </p:txBody>
      </p:sp>
      <p:sp>
        <p:nvSpPr>
          <p:cNvPr id="3" name="Subtitle 2"/>
          <p:cNvSpPr>
            <a:spLocks noGrp="1"/>
          </p:cNvSpPr>
          <p:nvPr>
            <p:ph type="subTitle" idx="1"/>
          </p:nvPr>
        </p:nvSpPr>
        <p:spPr>
          <a:xfrm>
            <a:off x="965505" y="4777380"/>
            <a:ext cx="10260990" cy="1209763"/>
          </a:xfrm>
        </p:spPr>
        <p:txBody>
          <a:bodyPr>
            <a:normAutofit/>
          </a:bodyPr>
          <a:lstStyle/>
          <a:p>
            <a:pPr algn="ctr"/>
            <a:endParaRPr lang="en-US" sz="2400">
              <a:solidFill>
                <a:schemeClr val="tx1"/>
              </a:solidFill>
            </a:endParaRPr>
          </a:p>
        </p:txBody>
      </p:sp>
    </p:spTree>
    <p:extLst>
      <p:ext uri="{BB962C8B-B14F-4D97-AF65-F5344CB8AC3E}">
        <p14:creationId xmlns:p14="http://schemas.microsoft.com/office/powerpoint/2010/main" val="1058304292"/>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pic>
        <p:nvPicPr>
          <p:cNvPr id="71" name="Picture 70">
            <a:extLst>
              <a:ext uri="{FF2B5EF4-FFF2-40B4-BE49-F238E27FC236}">
                <a16:creationId xmlns:a16="http://schemas.microsoft.com/office/drawing/2014/main" id="{DF19BAF3-7E20-4B9D-B544-BABAEEA1FA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3" name="Picture 72">
            <a:extLst>
              <a:ext uri="{FF2B5EF4-FFF2-40B4-BE49-F238E27FC236}">
                <a16:creationId xmlns:a16="http://schemas.microsoft.com/office/drawing/2014/main" id="{950648F4-ABCD-4DF0-8641-76CFB235472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75" name="Oval 74">
            <a:extLst>
              <a:ext uri="{FF2B5EF4-FFF2-40B4-BE49-F238E27FC236}">
                <a16:creationId xmlns:a16="http://schemas.microsoft.com/office/drawing/2014/main" id="{989BE678-777B-482A-A616-FEDC47B162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77" name="Picture 76">
            <a:extLst>
              <a:ext uri="{FF2B5EF4-FFF2-40B4-BE49-F238E27FC236}">
                <a16:creationId xmlns:a16="http://schemas.microsoft.com/office/drawing/2014/main" id="{CF1EB4BD-9C7E-4AA3-9681-C7EB0DA625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79" name="Picture 78">
            <a:extLst>
              <a:ext uri="{FF2B5EF4-FFF2-40B4-BE49-F238E27FC236}">
                <a16:creationId xmlns:a16="http://schemas.microsoft.com/office/drawing/2014/main" id="{94AAE3AA-3759-4D28-B0EF-575F25A5146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81" name="Rectangle 80">
            <a:extLst>
              <a:ext uri="{FF2B5EF4-FFF2-40B4-BE49-F238E27FC236}">
                <a16:creationId xmlns:a16="http://schemas.microsoft.com/office/drawing/2014/main" id="{D28BE0C3-2102-4820-B88B-A448B1840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7701" y="1454964"/>
            <a:ext cx="3339281" cy="3308840"/>
          </a:xfrm>
        </p:spPr>
        <p:txBody>
          <a:bodyPr vert="horz" lIns="91440" tIns="45720" rIns="91440" bIns="45720" rtlCol="0" anchor="b">
            <a:normAutofit/>
          </a:bodyPr>
          <a:lstStyle/>
          <a:p>
            <a:pPr>
              <a:lnSpc>
                <a:spcPct val="90000"/>
              </a:lnSpc>
            </a:pPr>
            <a:r>
              <a:rPr lang="en-US" sz="5100"/>
              <a:t>In the way, way back time…</a:t>
            </a:r>
          </a:p>
        </p:txBody>
      </p:sp>
      <p:pic>
        <p:nvPicPr>
          <p:cNvPr id="1026" name="Picture 2" descr="https://lh3.googleusercontent.com/r1kvUWiMhfLzohy_dCT_XVIy8K3dvnsSgDA7OfemTJ371FwNGw5l6NNtpso5Z2kK-pYaj_Cb4_VEdlTjGLHhFyXg16hIRkY9la-e1oalNMd7rX9JAc09nTSkjYFHws8NXUMXnuEHg8F_CNcs1AfXXKNeQRI-6IOeysmYjCA-H0RvbZ7rhR2cAFjZHH--jZlBpyc6BXaMkQMpYn7e3QKjGvfKHf8BqvH3-e-0vH9j0rMu4RORRwBe6fRHNUbaKNGYILc_kkZVK9TqyK-TysA2HAWZfE7-7WGOrObFPFF-BG9C1816i1bfaH_shUL1x5ZvUCUiHxHGv5kZrA_lclofybYYxChuOkuNf6jieO7OXvrOx2Jpx5XYtx0FrSweCzNK4eCJQktLldwuKavsa0MAEMGhLupgGkR3tdmUaS0T110SwqiNn_t-dwD8_iP7JvKvnki76qrcZH6N5iIvzEanFWHXBudIWhKMu95Aq7E4xx6OakQmpynM76HdSd7Y3h8841Iims5XzrG1PCe9QTbnFOl6wI2nRSK5myIBWUPc1OmwJyk76aWwLEH0jf_3vO2W_qew7wlPmkv3QMtd4WhMmRoVyOIBQ5mJOBoS74Q=w2264-h1508-no"/>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9141" r="17301" b="-1"/>
          <a:stretch/>
        </p:blipFill>
        <p:spPr bwMode="auto">
          <a:xfrm>
            <a:off x="4634682" y="10"/>
            <a:ext cx="7557319" cy="6857990"/>
          </a:xfrm>
          <a:prstGeom prst="rect">
            <a:avLst/>
          </a:prstGeom>
          <a:solidFill>
            <a:srgbClr val="FFFFFF">
              <a:shade val="85000"/>
            </a:srgbClr>
          </a:solidFill>
        </p:spPr>
      </p:pic>
      <p:sp>
        <p:nvSpPr>
          <p:cNvPr id="83" name="Rectangle 82">
            <a:extLst>
              <a:ext uri="{FF2B5EF4-FFF2-40B4-BE49-F238E27FC236}">
                <a16:creationId xmlns:a16="http://schemas.microsoft.com/office/drawing/2014/main" id="{BFEFF673-A9DE-416D-A04E-1D5090454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287778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 was a tyrant!</a:t>
            </a:r>
          </a:p>
        </p:txBody>
      </p:sp>
      <p:pic>
        <p:nvPicPr>
          <p:cNvPr id="2050" name="Picture 2" descr="Image result for bacteria cultures flask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6421" y="1286820"/>
            <a:ext cx="8959304" cy="40724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Rectangle 3"/>
          <p:cNvSpPr/>
          <p:nvPr/>
        </p:nvSpPr>
        <p:spPr>
          <a:xfrm>
            <a:off x="6624858" y="5648419"/>
            <a:ext cx="5795237" cy="707886"/>
          </a:xfrm>
          <a:prstGeom prst="rect">
            <a:avLst/>
          </a:prstGeom>
        </p:spPr>
        <p:txBody>
          <a:bodyPr wrap="square">
            <a:spAutoFit/>
          </a:bodyPr>
          <a:lstStyle/>
          <a:p>
            <a:r>
              <a:rPr lang="en-US" sz="4000" dirty="0"/>
              <a:t>And no one cared!</a:t>
            </a:r>
          </a:p>
        </p:txBody>
      </p:sp>
    </p:spTree>
    <p:extLst>
      <p:ext uri="{BB962C8B-B14F-4D97-AF65-F5344CB8AC3E}">
        <p14:creationId xmlns:p14="http://schemas.microsoft.com/office/powerpoint/2010/main" val="1075293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And then this happened…</a:t>
            </a:r>
          </a:p>
        </p:txBody>
      </p:sp>
      <p:pic>
        <p:nvPicPr>
          <p:cNvPr id="4" name="Picture 3"/>
          <p:cNvPicPr>
            <a:picLocks noChangeAspect="1"/>
          </p:cNvPicPr>
          <p:nvPr/>
        </p:nvPicPr>
        <p:blipFill rotWithShape="1">
          <a:blip r:embed="rId2"/>
          <a:srcRect l="8005" t="12633" r="2883" b="5646"/>
          <a:stretch/>
        </p:blipFill>
        <p:spPr>
          <a:xfrm>
            <a:off x="2615379" y="1289849"/>
            <a:ext cx="7848095" cy="46934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100812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28D0172-F2E0-4763-9C35-F022664959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
            <a:ext cx="12191695" cy="4730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6">
            <a:extLst>
              <a:ext uri="{FF2B5EF4-FFF2-40B4-BE49-F238E27FC236}">
                <a16:creationId xmlns:a16="http://schemas.microsoft.com/office/drawing/2014/main" id="{9F2851FB-E841-4509-8A6D-A416376EA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3753695"/>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p:nvSpPr>
          <p:cNvPr id="14" name="Freeform: Shape 13">
            <a:extLst>
              <a:ext uri="{FF2B5EF4-FFF2-40B4-BE49-F238E27FC236}">
                <a16:creationId xmlns:a16="http://schemas.microsoft.com/office/drawing/2014/main" id="{DF6FB2B2-CE21-407F-B22E-302DADC2C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55533"/>
            <a:ext cx="12192000" cy="2802467"/>
          </a:xfrm>
          <a:custGeom>
            <a:avLst/>
            <a:gdLst>
              <a:gd name="connsiteX0" fmla="*/ 1 w 12192000"/>
              <a:gd name="connsiteY0" fmla="*/ 0 h 2802467"/>
              <a:gd name="connsiteX1" fmla="*/ 71932 w 12192000"/>
              <a:gd name="connsiteY1" fmla="*/ 12261 h 2802467"/>
              <a:gd name="connsiteX2" fmla="*/ 282848 w 12192000"/>
              <a:gd name="connsiteY2" fmla="*/ 48342 h 2802467"/>
              <a:gd name="connsiteX3" fmla="*/ 436464 w 12192000"/>
              <a:gd name="connsiteY3" fmla="*/ 73565 h 2802467"/>
              <a:gd name="connsiteX4" fmla="*/ 619339 w 12192000"/>
              <a:gd name="connsiteY4" fmla="*/ 100188 h 2802467"/>
              <a:gd name="connsiteX5" fmla="*/ 836351 w 12192000"/>
              <a:gd name="connsiteY5" fmla="*/ 132066 h 2802467"/>
              <a:gd name="connsiteX6" fmla="*/ 1076528 w 12192000"/>
              <a:gd name="connsiteY6" fmla="*/ 165696 h 2802467"/>
              <a:gd name="connsiteX7" fmla="*/ 1347183 w 12192000"/>
              <a:gd name="connsiteY7" fmla="*/ 201077 h 2802467"/>
              <a:gd name="connsiteX8" fmla="*/ 1642223 w 12192000"/>
              <a:gd name="connsiteY8" fmla="*/ 238560 h 2802467"/>
              <a:gd name="connsiteX9" fmla="*/ 1962864 w 12192000"/>
              <a:gd name="connsiteY9" fmla="*/ 276043 h 2802467"/>
              <a:gd name="connsiteX10" fmla="*/ 2304232 w 12192000"/>
              <a:gd name="connsiteY10" fmla="*/ 314226 h 2802467"/>
              <a:gd name="connsiteX11" fmla="*/ 2672421 w 12192000"/>
              <a:gd name="connsiteY11" fmla="*/ 349608 h 2802467"/>
              <a:gd name="connsiteX12" fmla="*/ 3057678 w 12192000"/>
              <a:gd name="connsiteY12" fmla="*/ 383587 h 2802467"/>
              <a:gd name="connsiteX13" fmla="*/ 3464881 w 12192000"/>
              <a:gd name="connsiteY13" fmla="*/ 414415 h 2802467"/>
              <a:gd name="connsiteX14" fmla="*/ 3889152 w 12192000"/>
              <a:gd name="connsiteY14" fmla="*/ 443840 h 2802467"/>
              <a:gd name="connsiteX15" fmla="*/ 4331710 w 12192000"/>
              <a:gd name="connsiteY15" fmla="*/ 471515 h 2802467"/>
              <a:gd name="connsiteX16" fmla="*/ 4558476 w 12192000"/>
              <a:gd name="connsiteY16" fmla="*/ 481323 h 2802467"/>
              <a:gd name="connsiteX17" fmla="*/ 4790118 w 12192000"/>
              <a:gd name="connsiteY17" fmla="*/ 492183 h 2802467"/>
              <a:gd name="connsiteX18" fmla="*/ 5025418 w 12192000"/>
              <a:gd name="connsiteY18" fmla="*/ 502342 h 2802467"/>
              <a:gd name="connsiteX19" fmla="*/ 5261937 w 12192000"/>
              <a:gd name="connsiteY19" fmla="*/ 508998 h 2802467"/>
              <a:gd name="connsiteX20" fmla="*/ 5503332 w 12192000"/>
              <a:gd name="connsiteY20" fmla="*/ 514953 h 2802467"/>
              <a:gd name="connsiteX21" fmla="*/ 5747166 w 12192000"/>
              <a:gd name="connsiteY21" fmla="*/ 521259 h 2802467"/>
              <a:gd name="connsiteX22" fmla="*/ 5995877 w 12192000"/>
              <a:gd name="connsiteY22" fmla="*/ 525462 h 2802467"/>
              <a:gd name="connsiteX23" fmla="*/ 6247026 w 12192000"/>
              <a:gd name="connsiteY23" fmla="*/ 525462 h 2802467"/>
              <a:gd name="connsiteX24" fmla="*/ 6500613 w 12192000"/>
              <a:gd name="connsiteY24" fmla="*/ 527564 h 2802467"/>
              <a:gd name="connsiteX25" fmla="*/ 6756639 w 12192000"/>
              <a:gd name="connsiteY25" fmla="*/ 525462 h 2802467"/>
              <a:gd name="connsiteX26" fmla="*/ 7016322 w 12192000"/>
              <a:gd name="connsiteY26" fmla="*/ 521259 h 2802467"/>
              <a:gd name="connsiteX27" fmla="*/ 7276005 w 12192000"/>
              <a:gd name="connsiteY27" fmla="*/ 517405 h 2802467"/>
              <a:gd name="connsiteX28" fmla="*/ 7539345 w 12192000"/>
              <a:gd name="connsiteY28" fmla="*/ 508998 h 2802467"/>
              <a:gd name="connsiteX29" fmla="*/ 7805124 w 12192000"/>
              <a:gd name="connsiteY29" fmla="*/ 500240 h 2802467"/>
              <a:gd name="connsiteX30" fmla="*/ 8070903 w 12192000"/>
              <a:gd name="connsiteY30" fmla="*/ 490081 h 2802467"/>
              <a:gd name="connsiteX31" fmla="*/ 8339121 w 12192000"/>
              <a:gd name="connsiteY31" fmla="*/ 475719 h 2802467"/>
              <a:gd name="connsiteX32" fmla="*/ 8609776 w 12192000"/>
              <a:gd name="connsiteY32" fmla="*/ 458553 h 2802467"/>
              <a:gd name="connsiteX33" fmla="*/ 8881651 w 12192000"/>
              <a:gd name="connsiteY33" fmla="*/ 442089 h 2802467"/>
              <a:gd name="connsiteX34" fmla="*/ 9153526 w 12192000"/>
              <a:gd name="connsiteY34" fmla="*/ 421070 h 2802467"/>
              <a:gd name="connsiteX35" fmla="*/ 9429058 w 12192000"/>
              <a:gd name="connsiteY35" fmla="*/ 395848 h 2802467"/>
              <a:gd name="connsiteX36" fmla="*/ 9700933 w 12192000"/>
              <a:gd name="connsiteY36" fmla="*/ 370626 h 2802467"/>
              <a:gd name="connsiteX37" fmla="*/ 9977684 w 12192000"/>
              <a:gd name="connsiteY37" fmla="*/ 341550 h 2802467"/>
              <a:gd name="connsiteX38" fmla="*/ 10255655 w 12192000"/>
              <a:gd name="connsiteY38" fmla="*/ 309672 h 2802467"/>
              <a:gd name="connsiteX39" fmla="*/ 10529968 w 12192000"/>
              <a:gd name="connsiteY39" fmla="*/ 276043 h 2802467"/>
              <a:gd name="connsiteX40" fmla="*/ 10807939 w 12192000"/>
              <a:gd name="connsiteY40" fmla="*/ 236808 h 2802467"/>
              <a:gd name="connsiteX41" fmla="*/ 11084690 w 12192000"/>
              <a:gd name="connsiteY41" fmla="*/ 194771 h 2802467"/>
              <a:gd name="connsiteX42" fmla="*/ 11362661 w 12192000"/>
              <a:gd name="connsiteY42" fmla="*/ 153085 h 2802467"/>
              <a:gd name="connsiteX43" fmla="*/ 11639412 w 12192000"/>
              <a:gd name="connsiteY43" fmla="*/ 104392 h 2802467"/>
              <a:gd name="connsiteX44" fmla="*/ 11914945 w 12192000"/>
              <a:gd name="connsiteY44" fmla="*/ 54648 h 2802467"/>
              <a:gd name="connsiteX45" fmla="*/ 12191696 w 12192000"/>
              <a:gd name="connsiteY45" fmla="*/ 2452 h 2802467"/>
              <a:gd name="connsiteX46" fmla="*/ 12191696 w 12192000"/>
              <a:gd name="connsiteY46" fmla="*/ 2236410 h 2802467"/>
              <a:gd name="connsiteX47" fmla="*/ 12192000 w 12192000"/>
              <a:gd name="connsiteY47" fmla="*/ 2236410 h 2802467"/>
              <a:gd name="connsiteX48" fmla="*/ 12192000 w 12192000"/>
              <a:gd name="connsiteY48" fmla="*/ 2802467 h 2802467"/>
              <a:gd name="connsiteX49" fmla="*/ 12191696 w 12192000"/>
              <a:gd name="connsiteY49" fmla="*/ 2802467 h 2802467"/>
              <a:gd name="connsiteX50" fmla="*/ 0 w 12192000"/>
              <a:gd name="connsiteY50" fmla="*/ 2802467 h 2802467"/>
              <a:gd name="connsiteX51" fmla="*/ 0 w 12192000"/>
              <a:gd name="connsiteY51" fmla="*/ 2236410 h 2802467"/>
              <a:gd name="connsiteX52" fmla="*/ 1 w 12192000"/>
              <a:gd name="connsiteY52" fmla="*/ 2236410 h 28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192000" h="2802467">
                <a:moveTo>
                  <a:pt x="1" y="0"/>
                </a:moveTo>
                <a:lnTo>
                  <a:pt x="71932" y="12261"/>
                </a:lnTo>
                <a:lnTo>
                  <a:pt x="282848" y="48342"/>
                </a:lnTo>
                <a:lnTo>
                  <a:pt x="436464" y="73565"/>
                </a:lnTo>
                <a:lnTo>
                  <a:pt x="619339" y="100188"/>
                </a:lnTo>
                <a:lnTo>
                  <a:pt x="836351" y="132066"/>
                </a:lnTo>
                <a:lnTo>
                  <a:pt x="1076528" y="165696"/>
                </a:lnTo>
                <a:lnTo>
                  <a:pt x="1347183" y="201077"/>
                </a:lnTo>
                <a:lnTo>
                  <a:pt x="1642223" y="238560"/>
                </a:lnTo>
                <a:lnTo>
                  <a:pt x="1962864" y="276043"/>
                </a:lnTo>
                <a:lnTo>
                  <a:pt x="2304232" y="314226"/>
                </a:lnTo>
                <a:lnTo>
                  <a:pt x="2672421" y="349608"/>
                </a:lnTo>
                <a:lnTo>
                  <a:pt x="3057678" y="383587"/>
                </a:lnTo>
                <a:lnTo>
                  <a:pt x="3464881" y="414415"/>
                </a:lnTo>
                <a:lnTo>
                  <a:pt x="3889152" y="443840"/>
                </a:lnTo>
                <a:lnTo>
                  <a:pt x="4331710" y="471515"/>
                </a:lnTo>
                <a:lnTo>
                  <a:pt x="4558476" y="481323"/>
                </a:lnTo>
                <a:lnTo>
                  <a:pt x="4790118" y="492183"/>
                </a:lnTo>
                <a:lnTo>
                  <a:pt x="5025418" y="502342"/>
                </a:lnTo>
                <a:lnTo>
                  <a:pt x="5261937" y="508998"/>
                </a:lnTo>
                <a:lnTo>
                  <a:pt x="5503332" y="514953"/>
                </a:lnTo>
                <a:lnTo>
                  <a:pt x="5747166" y="521259"/>
                </a:lnTo>
                <a:lnTo>
                  <a:pt x="5995877" y="525462"/>
                </a:lnTo>
                <a:lnTo>
                  <a:pt x="6247026" y="525462"/>
                </a:lnTo>
                <a:lnTo>
                  <a:pt x="6500613" y="527564"/>
                </a:lnTo>
                <a:lnTo>
                  <a:pt x="6756639" y="525462"/>
                </a:lnTo>
                <a:lnTo>
                  <a:pt x="7016322" y="521259"/>
                </a:lnTo>
                <a:lnTo>
                  <a:pt x="7276005" y="517405"/>
                </a:lnTo>
                <a:lnTo>
                  <a:pt x="7539345" y="508998"/>
                </a:lnTo>
                <a:lnTo>
                  <a:pt x="7805124" y="500240"/>
                </a:lnTo>
                <a:lnTo>
                  <a:pt x="8070903" y="490081"/>
                </a:lnTo>
                <a:lnTo>
                  <a:pt x="8339121" y="475719"/>
                </a:lnTo>
                <a:lnTo>
                  <a:pt x="8609776" y="458553"/>
                </a:lnTo>
                <a:lnTo>
                  <a:pt x="8881651" y="442089"/>
                </a:lnTo>
                <a:lnTo>
                  <a:pt x="9153526" y="421070"/>
                </a:lnTo>
                <a:lnTo>
                  <a:pt x="9429058" y="395848"/>
                </a:lnTo>
                <a:lnTo>
                  <a:pt x="9700933" y="370626"/>
                </a:lnTo>
                <a:lnTo>
                  <a:pt x="9977684" y="341550"/>
                </a:lnTo>
                <a:lnTo>
                  <a:pt x="10255655" y="309672"/>
                </a:lnTo>
                <a:lnTo>
                  <a:pt x="10529968" y="276043"/>
                </a:lnTo>
                <a:lnTo>
                  <a:pt x="10807939" y="236808"/>
                </a:lnTo>
                <a:lnTo>
                  <a:pt x="11084690" y="194771"/>
                </a:lnTo>
                <a:lnTo>
                  <a:pt x="11362661" y="153085"/>
                </a:lnTo>
                <a:lnTo>
                  <a:pt x="11639412" y="104392"/>
                </a:lnTo>
                <a:lnTo>
                  <a:pt x="11914945" y="54648"/>
                </a:lnTo>
                <a:lnTo>
                  <a:pt x="12191696" y="2452"/>
                </a:lnTo>
                <a:lnTo>
                  <a:pt x="12191696" y="2236410"/>
                </a:lnTo>
                <a:lnTo>
                  <a:pt x="12192000" y="2236410"/>
                </a:lnTo>
                <a:lnTo>
                  <a:pt x="12192000" y="2802467"/>
                </a:lnTo>
                <a:lnTo>
                  <a:pt x="12191696" y="2802467"/>
                </a:lnTo>
                <a:lnTo>
                  <a:pt x="0" y="2802467"/>
                </a:lnTo>
                <a:lnTo>
                  <a:pt x="0" y="2236410"/>
                </a:lnTo>
                <a:lnTo>
                  <a:pt x="1" y="2236410"/>
                </a:lnTo>
                <a:close/>
              </a:path>
            </a:pathLst>
          </a:custGeom>
          <a:solidFill>
            <a:schemeClr val="tx2"/>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ctrTitle"/>
          </p:nvPr>
        </p:nvSpPr>
        <p:spPr>
          <a:xfrm>
            <a:off x="965505" y="623571"/>
            <a:ext cx="10260990" cy="3523885"/>
          </a:xfrm>
        </p:spPr>
        <p:txBody>
          <a:bodyPr>
            <a:normAutofit/>
          </a:bodyPr>
          <a:lstStyle/>
          <a:p>
            <a:pPr algn="ctr"/>
            <a:r>
              <a:rPr lang="en-US" sz="8000"/>
              <a:t>IR-What?</a:t>
            </a:r>
          </a:p>
        </p:txBody>
      </p:sp>
      <p:sp>
        <p:nvSpPr>
          <p:cNvPr id="5" name="Subtitle 4"/>
          <p:cNvSpPr>
            <a:spLocks noGrp="1"/>
          </p:cNvSpPr>
          <p:nvPr>
            <p:ph type="subTitle" idx="1"/>
          </p:nvPr>
        </p:nvSpPr>
        <p:spPr>
          <a:xfrm>
            <a:off x="965505" y="4777380"/>
            <a:ext cx="10260990" cy="1209763"/>
          </a:xfrm>
        </p:spPr>
        <p:txBody>
          <a:bodyPr>
            <a:normAutofit/>
          </a:bodyPr>
          <a:lstStyle/>
          <a:p>
            <a:pPr algn="ctr"/>
            <a:endParaRPr lang="en-US" sz="2400">
              <a:solidFill>
                <a:schemeClr val="bg2"/>
              </a:solidFill>
            </a:endParaRPr>
          </a:p>
        </p:txBody>
      </p:sp>
    </p:spTree>
    <p:extLst>
      <p:ext uri="{BB962C8B-B14F-4D97-AF65-F5344CB8AC3E}">
        <p14:creationId xmlns:p14="http://schemas.microsoft.com/office/powerpoint/2010/main" val="2475363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28D0172-F2E0-4763-9C35-F022664959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
            <a:ext cx="12191695" cy="4730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6">
            <a:extLst>
              <a:ext uri="{FF2B5EF4-FFF2-40B4-BE49-F238E27FC236}">
                <a16:creationId xmlns:a16="http://schemas.microsoft.com/office/drawing/2014/main" id="{9F2851FB-E841-4509-8A6D-A416376EA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3753695"/>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p:nvSpPr>
          <p:cNvPr id="14" name="Freeform: Shape 13">
            <a:extLst>
              <a:ext uri="{FF2B5EF4-FFF2-40B4-BE49-F238E27FC236}">
                <a16:creationId xmlns:a16="http://schemas.microsoft.com/office/drawing/2014/main" id="{DF6FB2B2-CE21-407F-B22E-302DADC2C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55533"/>
            <a:ext cx="12192000" cy="2802467"/>
          </a:xfrm>
          <a:custGeom>
            <a:avLst/>
            <a:gdLst>
              <a:gd name="connsiteX0" fmla="*/ 1 w 12192000"/>
              <a:gd name="connsiteY0" fmla="*/ 0 h 2802467"/>
              <a:gd name="connsiteX1" fmla="*/ 71932 w 12192000"/>
              <a:gd name="connsiteY1" fmla="*/ 12261 h 2802467"/>
              <a:gd name="connsiteX2" fmla="*/ 282848 w 12192000"/>
              <a:gd name="connsiteY2" fmla="*/ 48342 h 2802467"/>
              <a:gd name="connsiteX3" fmla="*/ 436464 w 12192000"/>
              <a:gd name="connsiteY3" fmla="*/ 73565 h 2802467"/>
              <a:gd name="connsiteX4" fmla="*/ 619339 w 12192000"/>
              <a:gd name="connsiteY4" fmla="*/ 100188 h 2802467"/>
              <a:gd name="connsiteX5" fmla="*/ 836351 w 12192000"/>
              <a:gd name="connsiteY5" fmla="*/ 132066 h 2802467"/>
              <a:gd name="connsiteX6" fmla="*/ 1076528 w 12192000"/>
              <a:gd name="connsiteY6" fmla="*/ 165696 h 2802467"/>
              <a:gd name="connsiteX7" fmla="*/ 1347183 w 12192000"/>
              <a:gd name="connsiteY7" fmla="*/ 201077 h 2802467"/>
              <a:gd name="connsiteX8" fmla="*/ 1642223 w 12192000"/>
              <a:gd name="connsiteY8" fmla="*/ 238560 h 2802467"/>
              <a:gd name="connsiteX9" fmla="*/ 1962864 w 12192000"/>
              <a:gd name="connsiteY9" fmla="*/ 276043 h 2802467"/>
              <a:gd name="connsiteX10" fmla="*/ 2304232 w 12192000"/>
              <a:gd name="connsiteY10" fmla="*/ 314226 h 2802467"/>
              <a:gd name="connsiteX11" fmla="*/ 2672421 w 12192000"/>
              <a:gd name="connsiteY11" fmla="*/ 349608 h 2802467"/>
              <a:gd name="connsiteX12" fmla="*/ 3057678 w 12192000"/>
              <a:gd name="connsiteY12" fmla="*/ 383587 h 2802467"/>
              <a:gd name="connsiteX13" fmla="*/ 3464881 w 12192000"/>
              <a:gd name="connsiteY13" fmla="*/ 414415 h 2802467"/>
              <a:gd name="connsiteX14" fmla="*/ 3889152 w 12192000"/>
              <a:gd name="connsiteY14" fmla="*/ 443840 h 2802467"/>
              <a:gd name="connsiteX15" fmla="*/ 4331710 w 12192000"/>
              <a:gd name="connsiteY15" fmla="*/ 471515 h 2802467"/>
              <a:gd name="connsiteX16" fmla="*/ 4558476 w 12192000"/>
              <a:gd name="connsiteY16" fmla="*/ 481323 h 2802467"/>
              <a:gd name="connsiteX17" fmla="*/ 4790118 w 12192000"/>
              <a:gd name="connsiteY17" fmla="*/ 492183 h 2802467"/>
              <a:gd name="connsiteX18" fmla="*/ 5025418 w 12192000"/>
              <a:gd name="connsiteY18" fmla="*/ 502342 h 2802467"/>
              <a:gd name="connsiteX19" fmla="*/ 5261937 w 12192000"/>
              <a:gd name="connsiteY19" fmla="*/ 508998 h 2802467"/>
              <a:gd name="connsiteX20" fmla="*/ 5503332 w 12192000"/>
              <a:gd name="connsiteY20" fmla="*/ 514953 h 2802467"/>
              <a:gd name="connsiteX21" fmla="*/ 5747166 w 12192000"/>
              <a:gd name="connsiteY21" fmla="*/ 521259 h 2802467"/>
              <a:gd name="connsiteX22" fmla="*/ 5995877 w 12192000"/>
              <a:gd name="connsiteY22" fmla="*/ 525462 h 2802467"/>
              <a:gd name="connsiteX23" fmla="*/ 6247026 w 12192000"/>
              <a:gd name="connsiteY23" fmla="*/ 525462 h 2802467"/>
              <a:gd name="connsiteX24" fmla="*/ 6500613 w 12192000"/>
              <a:gd name="connsiteY24" fmla="*/ 527564 h 2802467"/>
              <a:gd name="connsiteX25" fmla="*/ 6756639 w 12192000"/>
              <a:gd name="connsiteY25" fmla="*/ 525462 h 2802467"/>
              <a:gd name="connsiteX26" fmla="*/ 7016322 w 12192000"/>
              <a:gd name="connsiteY26" fmla="*/ 521259 h 2802467"/>
              <a:gd name="connsiteX27" fmla="*/ 7276005 w 12192000"/>
              <a:gd name="connsiteY27" fmla="*/ 517405 h 2802467"/>
              <a:gd name="connsiteX28" fmla="*/ 7539345 w 12192000"/>
              <a:gd name="connsiteY28" fmla="*/ 508998 h 2802467"/>
              <a:gd name="connsiteX29" fmla="*/ 7805124 w 12192000"/>
              <a:gd name="connsiteY29" fmla="*/ 500240 h 2802467"/>
              <a:gd name="connsiteX30" fmla="*/ 8070903 w 12192000"/>
              <a:gd name="connsiteY30" fmla="*/ 490081 h 2802467"/>
              <a:gd name="connsiteX31" fmla="*/ 8339121 w 12192000"/>
              <a:gd name="connsiteY31" fmla="*/ 475719 h 2802467"/>
              <a:gd name="connsiteX32" fmla="*/ 8609776 w 12192000"/>
              <a:gd name="connsiteY32" fmla="*/ 458553 h 2802467"/>
              <a:gd name="connsiteX33" fmla="*/ 8881651 w 12192000"/>
              <a:gd name="connsiteY33" fmla="*/ 442089 h 2802467"/>
              <a:gd name="connsiteX34" fmla="*/ 9153526 w 12192000"/>
              <a:gd name="connsiteY34" fmla="*/ 421070 h 2802467"/>
              <a:gd name="connsiteX35" fmla="*/ 9429058 w 12192000"/>
              <a:gd name="connsiteY35" fmla="*/ 395848 h 2802467"/>
              <a:gd name="connsiteX36" fmla="*/ 9700933 w 12192000"/>
              <a:gd name="connsiteY36" fmla="*/ 370626 h 2802467"/>
              <a:gd name="connsiteX37" fmla="*/ 9977684 w 12192000"/>
              <a:gd name="connsiteY37" fmla="*/ 341550 h 2802467"/>
              <a:gd name="connsiteX38" fmla="*/ 10255655 w 12192000"/>
              <a:gd name="connsiteY38" fmla="*/ 309672 h 2802467"/>
              <a:gd name="connsiteX39" fmla="*/ 10529968 w 12192000"/>
              <a:gd name="connsiteY39" fmla="*/ 276043 h 2802467"/>
              <a:gd name="connsiteX40" fmla="*/ 10807939 w 12192000"/>
              <a:gd name="connsiteY40" fmla="*/ 236808 h 2802467"/>
              <a:gd name="connsiteX41" fmla="*/ 11084690 w 12192000"/>
              <a:gd name="connsiteY41" fmla="*/ 194771 h 2802467"/>
              <a:gd name="connsiteX42" fmla="*/ 11362661 w 12192000"/>
              <a:gd name="connsiteY42" fmla="*/ 153085 h 2802467"/>
              <a:gd name="connsiteX43" fmla="*/ 11639412 w 12192000"/>
              <a:gd name="connsiteY43" fmla="*/ 104392 h 2802467"/>
              <a:gd name="connsiteX44" fmla="*/ 11914945 w 12192000"/>
              <a:gd name="connsiteY44" fmla="*/ 54648 h 2802467"/>
              <a:gd name="connsiteX45" fmla="*/ 12191696 w 12192000"/>
              <a:gd name="connsiteY45" fmla="*/ 2452 h 2802467"/>
              <a:gd name="connsiteX46" fmla="*/ 12191696 w 12192000"/>
              <a:gd name="connsiteY46" fmla="*/ 2236410 h 2802467"/>
              <a:gd name="connsiteX47" fmla="*/ 12192000 w 12192000"/>
              <a:gd name="connsiteY47" fmla="*/ 2236410 h 2802467"/>
              <a:gd name="connsiteX48" fmla="*/ 12192000 w 12192000"/>
              <a:gd name="connsiteY48" fmla="*/ 2802467 h 2802467"/>
              <a:gd name="connsiteX49" fmla="*/ 12191696 w 12192000"/>
              <a:gd name="connsiteY49" fmla="*/ 2802467 h 2802467"/>
              <a:gd name="connsiteX50" fmla="*/ 0 w 12192000"/>
              <a:gd name="connsiteY50" fmla="*/ 2802467 h 2802467"/>
              <a:gd name="connsiteX51" fmla="*/ 0 w 12192000"/>
              <a:gd name="connsiteY51" fmla="*/ 2236410 h 2802467"/>
              <a:gd name="connsiteX52" fmla="*/ 1 w 12192000"/>
              <a:gd name="connsiteY52" fmla="*/ 2236410 h 28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192000" h="2802467">
                <a:moveTo>
                  <a:pt x="1" y="0"/>
                </a:moveTo>
                <a:lnTo>
                  <a:pt x="71932" y="12261"/>
                </a:lnTo>
                <a:lnTo>
                  <a:pt x="282848" y="48342"/>
                </a:lnTo>
                <a:lnTo>
                  <a:pt x="436464" y="73565"/>
                </a:lnTo>
                <a:lnTo>
                  <a:pt x="619339" y="100188"/>
                </a:lnTo>
                <a:lnTo>
                  <a:pt x="836351" y="132066"/>
                </a:lnTo>
                <a:lnTo>
                  <a:pt x="1076528" y="165696"/>
                </a:lnTo>
                <a:lnTo>
                  <a:pt x="1347183" y="201077"/>
                </a:lnTo>
                <a:lnTo>
                  <a:pt x="1642223" y="238560"/>
                </a:lnTo>
                <a:lnTo>
                  <a:pt x="1962864" y="276043"/>
                </a:lnTo>
                <a:lnTo>
                  <a:pt x="2304232" y="314226"/>
                </a:lnTo>
                <a:lnTo>
                  <a:pt x="2672421" y="349608"/>
                </a:lnTo>
                <a:lnTo>
                  <a:pt x="3057678" y="383587"/>
                </a:lnTo>
                <a:lnTo>
                  <a:pt x="3464881" y="414415"/>
                </a:lnTo>
                <a:lnTo>
                  <a:pt x="3889152" y="443840"/>
                </a:lnTo>
                <a:lnTo>
                  <a:pt x="4331710" y="471515"/>
                </a:lnTo>
                <a:lnTo>
                  <a:pt x="4558476" y="481323"/>
                </a:lnTo>
                <a:lnTo>
                  <a:pt x="4790118" y="492183"/>
                </a:lnTo>
                <a:lnTo>
                  <a:pt x="5025418" y="502342"/>
                </a:lnTo>
                <a:lnTo>
                  <a:pt x="5261937" y="508998"/>
                </a:lnTo>
                <a:lnTo>
                  <a:pt x="5503332" y="514953"/>
                </a:lnTo>
                <a:lnTo>
                  <a:pt x="5747166" y="521259"/>
                </a:lnTo>
                <a:lnTo>
                  <a:pt x="5995877" y="525462"/>
                </a:lnTo>
                <a:lnTo>
                  <a:pt x="6247026" y="525462"/>
                </a:lnTo>
                <a:lnTo>
                  <a:pt x="6500613" y="527564"/>
                </a:lnTo>
                <a:lnTo>
                  <a:pt x="6756639" y="525462"/>
                </a:lnTo>
                <a:lnTo>
                  <a:pt x="7016322" y="521259"/>
                </a:lnTo>
                <a:lnTo>
                  <a:pt x="7276005" y="517405"/>
                </a:lnTo>
                <a:lnTo>
                  <a:pt x="7539345" y="508998"/>
                </a:lnTo>
                <a:lnTo>
                  <a:pt x="7805124" y="500240"/>
                </a:lnTo>
                <a:lnTo>
                  <a:pt x="8070903" y="490081"/>
                </a:lnTo>
                <a:lnTo>
                  <a:pt x="8339121" y="475719"/>
                </a:lnTo>
                <a:lnTo>
                  <a:pt x="8609776" y="458553"/>
                </a:lnTo>
                <a:lnTo>
                  <a:pt x="8881651" y="442089"/>
                </a:lnTo>
                <a:lnTo>
                  <a:pt x="9153526" y="421070"/>
                </a:lnTo>
                <a:lnTo>
                  <a:pt x="9429058" y="395848"/>
                </a:lnTo>
                <a:lnTo>
                  <a:pt x="9700933" y="370626"/>
                </a:lnTo>
                <a:lnTo>
                  <a:pt x="9977684" y="341550"/>
                </a:lnTo>
                <a:lnTo>
                  <a:pt x="10255655" y="309672"/>
                </a:lnTo>
                <a:lnTo>
                  <a:pt x="10529968" y="276043"/>
                </a:lnTo>
                <a:lnTo>
                  <a:pt x="10807939" y="236808"/>
                </a:lnTo>
                <a:lnTo>
                  <a:pt x="11084690" y="194771"/>
                </a:lnTo>
                <a:lnTo>
                  <a:pt x="11362661" y="153085"/>
                </a:lnTo>
                <a:lnTo>
                  <a:pt x="11639412" y="104392"/>
                </a:lnTo>
                <a:lnTo>
                  <a:pt x="11914945" y="54648"/>
                </a:lnTo>
                <a:lnTo>
                  <a:pt x="12191696" y="2452"/>
                </a:lnTo>
                <a:lnTo>
                  <a:pt x="12191696" y="2236410"/>
                </a:lnTo>
                <a:lnTo>
                  <a:pt x="12192000" y="2236410"/>
                </a:lnTo>
                <a:lnTo>
                  <a:pt x="12192000" y="2802467"/>
                </a:lnTo>
                <a:lnTo>
                  <a:pt x="12191696" y="2802467"/>
                </a:lnTo>
                <a:lnTo>
                  <a:pt x="0" y="2802467"/>
                </a:lnTo>
                <a:lnTo>
                  <a:pt x="0" y="2236410"/>
                </a:lnTo>
                <a:lnTo>
                  <a:pt x="1" y="2236410"/>
                </a:lnTo>
                <a:close/>
              </a:path>
            </a:pathLst>
          </a:custGeom>
          <a:solidFill>
            <a:schemeClr val="tx2"/>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ctrTitle"/>
          </p:nvPr>
        </p:nvSpPr>
        <p:spPr>
          <a:xfrm>
            <a:off x="965505" y="623571"/>
            <a:ext cx="10260990" cy="3523885"/>
          </a:xfrm>
        </p:spPr>
        <p:txBody>
          <a:bodyPr>
            <a:normAutofit/>
          </a:bodyPr>
          <a:lstStyle/>
          <a:p>
            <a:pPr algn="ctr">
              <a:lnSpc>
                <a:spcPct val="90000"/>
              </a:lnSpc>
            </a:pPr>
            <a:r>
              <a:rPr lang="en-US" sz="8000"/>
              <a:t>What do you mean I can’t write “Texas A&amp;M” in our paper?</a:t>
            </a:r>
          </a:p>
        </p:txBody>
      </p:sp>
      <p:sp>
        <p:nvSpPr>
          <p:cNvPr id="5" name="Subtitle 4"/>
          <p:cNvSpPr>
            <a:spLocks noGrp="1"/>
          </p:cNvSpPr>
          <p:nvPr>
            <p:ph type="subTitle" idx="1"/>
          </p:nvPr>
        </p:nvSpPr>
        <p:spPr>
          <a:xfrm>
            <a:off x="965505" y="4777380"/>
            <a:ext cx="10260990" cy="1209763"/>
          </a:xfrm>
        </p:spPr>
        <p:txBody>
          <a:bodyPr>
            <a:normAutofit/>
          </a:bodyPr>
          <a:lstStyle/>
          <a:p>
            <a:pPr algn="ctr"/>
            <a:endParaRPr lang="en-US" sz="2400">
              <a:solidFill>
                <a:schemeClr val="bg2"/>
              </a:solidFill>
            </a:endParaRPr>
          </a:p>
        </p:txBody>
      </p:sp>
    </p:spTree>
    <p:extLst>
      <p:ext uri="{BB962C8B-B14F-4D97-AF65-F5344CB8AC3E}">
        <p14:creationId xmlns:p14="http://schemas.microsoft.com/office/powerpoint/2010/main" val="3648903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28D0172-F2E0-4763-9C35-F022664959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
            <a:ext cx="12191695" cy="47307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6">
            <a:extLst>
              <a:ext uri="{FF2B5EF4-FFF2-40B4-BE49-F238E27FC236}">
                <a16:creationId xmlns:a16="http://schemas.microsoft.com/office/drawing/2014/main" id="{9F2851FB-E841-4509-8A6D-A416376EA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3753695"/>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tx1">
              <a:alpha val="20000"/>
            </a:schemeClr>
          </a:solidFill>
          <a:ln>
            <a:noFill/>
          </a:ln>
        </p:spPr>
        <p:txBody>
          <a:bodyPr rtlCol="0" anchor="ctr"/>
          <a:lstStyle/>
          <a:p>
            <a:pPr algn="ctr"/>
            <a:endParaRPr lang="en-US">
              <a:solidFill>
                <a:schemeClr val="tx1"/>
              </a:solidFill>
            </a:endParaRPr>
          </a:p>
        </p:txBody>
      </p:sp>
      <p:sp>
        <p:nvSpPr>
          <p:cNvPr id="14" name="Freeform: Shape 13">
            <a:extLst>
              <a:ext uri="{FF2B5EF4-FFF2-40B4-BE49-F238E27FC236}">
                <a16:creationId xmlns:a16="http://schemas.microsoft.com/office/drawing/2014/main" id="{DF6FB2B2-CE21-407F-B22E-302DADC2C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55533"/>
            <a:ext cx="12192000" cy="2802467"/>
          </a:xfrm>
          <a:custGeom>
            <a:avLst/>
            <a:gdLst>
              <a:gd name="connsiteX0" fmla="*/ 1 w 12192000"/>
              <a:gd name="connsiteY0" fmla="*/ 0 h 2802467"/>
              <a:gd name="connsiteX1" fmla="*/ 71932 w 12192000"/>
              <a:gd name="connsiteY1" fmla="*/ 12261 h 2802467"/>
              <a:gd name="connsiteX2" fmla="*/ 282848 w 12192000"/>
              <a:gd name="connsiteY2" fmla="*/ 48342 h 2802467"/>
              <a:gd name="connsiteX3" fmla="*/ 436464 w 12192000"/>
              <a:gd name="connsiteY3" fmla="*/ 73565 h 2802467"/>
              <a:gd name="connsiteX4" fmla="*/ 619339 w 12192000"/>
              <a:gd name="connsiteY4" fmla="*/ 100188 h 2802467"/>
              <a:gd name="connsiteX5" fmla="*/ 836351 w 12192000"/>
              <a:gd name="connsiteY5" fmla="*/ 132066 h 2802467"/>
              <a:gd name="connsiteX6" fmla="*/ 1076528 w 12192000"/>
              <a:gd name="connsiteY6" fmla="*/ 165696 h 2802467"/>
              <a:gd name="connsiteX7" fmla="*/ 1347183 w 12192000"/>
              <a:gd name="connsiteY7" fmla="*/ 201077 h 2802467"/>
              <a:gd name="connsiteX8" fmla="*/ 1642223 w 12192000"/>
              <a:gd name="connsiteY8" fmla="*/ 238560 h 2802467"/>
              <a:gd name="connsiteX9" fmla="*/ 1962864 w 12192000"/>
              <a:gd name="connsiteY9" fmla="*/ 276043 h 2802467"/>
              <a:gd name="connsiteX10" fmla="*/ 2304232 w 12192000"/>
              <a:gd name="connsiteY10" fmla="*/ 314226 h 2802467"/>
              <a:gd name="connsiteX11" fmla="*/ 2672421 w 12192000"/>
              <a:gd name="connsiteY11" fmla="*/ 349608 h 2802467"/>
              <a:gd name="connsiteX12" fmla="*/ 3057678 w 12192000"/>
              <a:gd name="connsiteY12" fmla="*/ 383587 h 2802467"/>
              <a:gd name="connsiteX13" fmla="*/ 3464881 w 12192000"/>
              <a:gd name="connsiteY13" fmla="*/ 414415 h 2802467"/>
              <a:gd name="connsiteX14" fmla="*/ 3889152 w 12192000"/>
              <a:gd name="connsiteY14" fmla="*/ 443840 h 2802467"/>
              <a:gd name="connsiteX15" fmla="*/ 4331710 w 12192000"/>
              <a:gd name="connsiteY15" fmla="*/ 471515 h 2802467"/>
              <a:gd name="connsiteX16" fmla="*/ 4558476 w 12192000"/>
              <a:gd name="connsiteY16" fmla="*/ 481323 h 2802467"/>
              <a:gd name="connsiteX17" fmla="*/ 4790118 w 12192000"/>
              <a:gd name="connsiteY17" fmla="*/ 492183 h 2802467"/>
              <a:gd name="connsiteX18" fmla="*/ 5025418 w 12192000"/>
              <a:gd name="connsiteY18" fmla="*/ 502342 h 2802467"/>
              <a:gd name="connsiteX19" fmla="*/ 5261937 w 12192000"/>
              <a:gd name="connsiteY19" fmla="*/ 508998 h 2802467"/>
              <a:gd name="connsiteX20" fmla="*/ 5503332 w 12192000"/>
              <a:gd name="connsiteY20" fmla="*/ 514953 h 2802467"/>
              <a:gd name="connsiteX21" fmla="*/ 5747166 w 12192000"/>
              <a:gd name="connsiteY21" fmla="*/ 521259 h 2802467"/>
              <a:gd name="connsiteX22" fmla="*/ 5995877 w 12192000"/>
              <a:gd name="connsiteY22" fmla="*/ 525462 h 2802467"/>
              <a:gd name="connsiteX23" fmla="*/ 6247026 w 12192000"/>
              <a:gd name="connsiteY23" fmla="*/ 525462 h 2802467"/>
              <a:gd name="connsiteX24" fmla="*/ 6500613 w 12192000"/>
              <a:gd name="connsiteY24" fmla="*/ 527564 h 2802467"/>
              <a:gd name="connsiteX25" fmla="*/ 6756639 w 12192000"/>
              <a:gd name="connsiteY25" fmla="*/ 525462 h 2802467"/>
              <a:gd name="connsiteX26" fmla="*/ 7016322 w 12192000"/>
              <a:gd name="connsiteY26" fmla="*/ 521259 h 2802467"/>
              <a:gd name="connsiteX27" fmla="*/ 7276005 w 12192000"/>
              <a:gd name="connsiteY27" fmla="*/ 517405 h 2802467"/>
              <a:gd name="connsiteX28" fmla="*/ 7539345 w 12192000"/>
              <a:gd name="connsiteY28" fmla="*/ 508998 h 2802467"/>
              <a:gd name="connsiteX29" fmla="*/ 7805124 w 12192000"/>
              <a:gd name="connsiteY29" fmla="*/ 500240 h 2802467"/>
              <a:gd name="connsiteX30" fmla="*/ 8070903 w 12192000"/>
              <a:gd name="connsiteY30" fmla="*/ 490081 h 2802467"/>
              <a:gd name="connsiteX31" fmla="*/ 8339121 w 12192000"/>
              <a:gd name="connsiteY31" fmla="*/ 475719 h 2802467"/>
              <a:gd name="connsiteX32" fmla="*/ 8609776 w 12192000"/>
              <a:gd name="connsiteY32" fmla="*/ 458553 h 2802467"/>
              <a:gd name="connsiteX33" fmla="*/ 8881651 w 12192000"/>
              <a:gd name="connsiteY33" fmla="*/ 442089 h 2802467"/>
              <a:gd name="connsiteX34" fmla="*/ 9153526 w 12192000"/>
              <a:gd name="connsiteY34" fmla="*/ 421070 h 2802467"/>
              <a:gd name="connsiteX35" fmla="*/ 9429058 w 12192000"/>
              <a:gd name="connsiteY35" fmla="*/ 395848 h 2802467"/>
              <a:gd name="connsiteX36" fmla="*/ 9700933 w 12192000"/>
              <a:gd name="connsiteY36" fmla="*/ 370626 h 2802467"/>
              <a:gd name="connsiteX37" fmla="*/ 9977684 w 12192000"/>
              <a:gd name="connsiteY37" fmla="*/ 341550 h 2802467"/>
              <a:gd name="connsiteX38" fmla="*/ 10255655 w 12192000"/>
              <a:gd name="connsiteY38" fmla="*/ 309672 h 2802467"/>
              <a:gd name="connsiteX39" fmla="*/ 10529968 w 12192000"/>
              <a:gd name="connsiteY39" fmla="*/ 276043 h 2802467"/>
              <a:gd name="connsiteX40" fmla="*/ 10807939 w 12192000"/>
              <a:gd name="connsiteY40" fmla="*/ 236808 h 2802467"/>
              <a:gd name="connsiteX41" fmla="*/ 11084690 w 12192000"/>
              <a:gd name="connsiteY41" fmla="*/ 194771 h 2802467"/>
              <a:gd name="connsiteX42" fmla="*/ 11362661 w 12192000"/>
              <a:gd name="connsiteY42" fmla="*/ 153085 h 2802467"/>
              <a:gd name="connsiteX43" fmla="*/ 11639412 w 12192000"/>
              <a:gd name="connsiteY43" fmla="*/ 104392 h 2802467"/>
              <a:gd name="connsiteX44" fmla="*/ 11914945 w 12192000"/>
              <a:gd name="connsiteY44" fmla="*/ 54648 h 2802467"/>
              <a:gd name="connsiteX45" fmla="*/ 12191696 w 12192000"/>
              <a:gd name="connsiteY45" fmla="*/ 2452 h 2802467"/>
              <a:gd name="connsiteX46" fmla="*/ 12191696 w 12192000"/>
              <a:gd name="connsiteY46" fmla="*/ 2236410 h 2802467"/>
              <a:gd name="connsiteX47" fmla="*/ 12192000 w 12192000"/>
              <a:gd name="connsiteY47" fmla="*/ 2236410 h 2802467"/>
              <a:gd name="connsiteX48" fmla="*/ 12192000 w 12192000"/>
              <a:gd name="connsiteY48" fmla="*/ 2802467 h 2802467"/>
              <a:gd name="connsiteX49" fmla="*/ 12191696 w 12192000"/>
              <a:gd name="connsiteY49" fmla="*/ 2802467 h 2802467"/>
              <a:gd name="connsiteX50" fmla="*/ 0 w 12192000"/>
              <a:gd name="connsiteY50" fmla="*/ 2802467 h 2802467"/>
              <a:gd name="connsiteX51" fmla="*/ 0 w 12192000"/>
              <a:gd name="connsiteY51" fmla="*/ 2236410 h 2802467"/>
              <a:gd name="connsiteX52" fmla="*/ 1 w 12192000"/>
              <a:gd name="connsiteY52" fmla="*/ 2236410 h 280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2192000" h="2802467">
                <a:moveTo>
                  <a:pt x="1" y="0"/>
                </a:moveTo>
                <a:lnTo>
                  <a:pt x="71932" y="12261"/>
                </a:lnTo>
                <a:lnTo>
                  <a:pt x="282848" y="48342"/>
                </a:lnTo>
                <a:lnTo>
                  <a:pt x="436464" y="73565"/>
                </a:lnTo>
                <a:lnTo>
                  <a:pt x="619339" y="100188"/>
                </a:lnTo>
                <a:lnTo>
                  <a:pt x="836351" y="132066"/>
                </a:lnTo>
                <a:lnTo>
                  <a:pt x="1076528" y="165696"/>
                </a:lnTo>
                <a:lnTo>
                  <a:pt x="1347183" y="201077"/>
                </a:lnTo>
                <a:lnTo>
                  <a:pt x="1642223" y="238560"/>
                </a:lnTo>
                <a:lnTo>
                  <a:pt x="1962864" y="276043"/>
                </a:lnTo>
                <a:lnTo>
                  <a:pt x="2304232" y="314226"/>
                </a:lnTo>
                <a:lnTo>
                  <a:pt x="2672421" y="349608"/>
                </a:lnTo>
                <a:lnTo>
                  <a:pt x="3057678" y="383587"/>
                </a:lnTo>
                <a:lnTo>
                  <a:pt x="3464881" y="414415"/>
                </a:lnTo>
                <a:lnTo>
                  <a:pt x="3889152" y="443840"/>
                </a:lnTo>
                <a:lnTo>
                  <a:pt x="4331710" y="471515"/>
                </a:lnTo>
                <a:lnTo>
                  <a:pt x="4558476" y="481323"/>
                </a:lnTo>
                <a:lnTo>
                  <a:pt x="4790118" y="492183"/>
                </a:lnTo>
                <a:lnTo>
                  <a:pt x="5025418" y="502342"/>
                </a:lnTo>
                <a:lnTo>
                  <a:pt x="5261937" y="508998"/>
                </a:lnTo>
                <a:lnTo>
                  <a:pt x="5503332" y="514953"/>
                </a:lnTo>
                <a:lnTo>
                  <a:pt x="5747166" y="521259"/>
                </a:lnTo>
                <a:lnTo>
                  <a:pt x="5995877" y="525462"/>
                </a:lnTo>
                <a:lnTo>
                  <a:pt x="6247026" y="525462"/>
                </a:lnTo>
                <a:lnTo>
                  <a:pt x="6500613" y="527564"/>
                </a:lnTo>
                <a:lnTo>
                  <a:pt x="6756639" y="525462"/>
                </a:lnTo>
                <a:lnTo>
                  <a:pt x="7016322" y="521259"/>
                </a:lnTo>
                <a:lnTo>
                  <a:pt x="7276005" y="517405"/>
                </a:lnTo>
                <a:lnTo>
                  <a:pt x="7539345" y="508998"/>
                </a:lnTo>
                <a:lnTo>
                  <a:pt x="7805124" y="500240"/>
                </a:lnTo>
                <a:lnTo>
                  <a:pt x="8070903" y="490081"/>
                </a:lnTo>
                <a:lnTo>
                  <a:pt x="8339121" y="475719"/>
                </a:lnTo>
                <a:lnTo>
                  <a:pt x="8609776" y="458553"/>
                </a:lnTo>
                <a:lnTo>
                  <a:pt x="8881651" y="442089"/>
                </a:lnTo>
                <a:lnTo>
                  <a:pt x="9153526" y="421070"/>
                </a:lnTo>
                <a:lnTo>
                  <a:pt x="9429058" y="395848"/>
                </a:lnTo>
                <a:lnTo>
                  <a:pt x="9700933" y="370626"/>
                </a:lnTo>
                <a:lnTo>
                  <a:pt x="9977684" y="341550"/>
                </a:lnTo>
                <a:lnTo>
                  <a:pt x="10255655" y="309672"/>
                </a:lnTo>
                <a:lnTo>
                  <a:pt x="10529968" y="276043"/>
                </a:lnTo>
                <a:lnTo>
                  <a:pt x="10807939" y="236808"/>
                </a:lnTo>
                <a:lnTo>
                  <a:pt x="11084690" y="194771"/>
                </a:lnTo>
                <a:lnTo>
                  <a:pt x="11362661" y="153085"/>
                </a:lnTo>
                <a:lnTo>
                  <a:pt x="11639412" y="104392"/>
                </a:lnTo>
                <a:lnTo>
                  <a:pt x="11914945" y="54648"/>
                </a:lnTo>
                <a:lnTo>
                  <a:pt x="12191696" y="2452"/>
                </a:lnTo>
                <a:lnTo>
                  <a:pt x="12191696" y="2236410"/>
                </a:lnTo>
                <a:lnTo>
                  <a:pt x="12192000" y="2236410"/>
                </a:lnTo>
                <a:lnTo>
                  <a:pt x="12192000" y="2802467"/>
                </a:lnTo>
                <a:lnTo>
                  <a:pt x="12191696" y="2802467"/>
                </a:lnTo>
                <a:lnTo>
                  <a:pt x="0" y="2802467"/>
                </a:lnTo>
                <a:lnTo>
                  <a:pt x="0" y="2236410"/>
                </a:lnTo>
                <a:lnTo>
                  <a:pt x="1" y="2236410"/>
                </a:lnTo>
                <a:close/>
              </a:path>
            </a:pathLst>
          </a:custGeom>
          <a:solidFill>
            <a:schemeClr val="tx2"/>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CFBC9561-49EF-450C-A359-A35F9CFFAB0D}"/>
              </a:ext>
            </a:extLst>
          </p:cNvPr>
          <p:cNvSpPr>
            <a:spLocks noGrp="1"/>
          </p:cNvSpPr>
          <p:nvPr>
            <p:ph type="ctrTitle"/>
          </p:nvPr>
        </p:nvSpPr>
        <p:spPr>
          <a:xfrm>
            <a:off x="965505" y="623571"/>
            <a:ext cx="10260990" cy="3523885"/>
          </a:xfrm>
        </p:spPr>
        <p:txBody>
          <a:bodyPr>
            <a:normAutofit/>
          </a:bodyPr>
          <a:lstStyle/>
          <a:p>
            <a:pPr algn="ctr">
              <a:lnSpc>
                <a:spcPct val="90000"/>
              </a:lnSpc>
            </a:pPr>
            <a:r>
              <a:rPr lang="en-US" sz="6800"/>
              <a:t>What do you mean I should have gotten student permission first?</a:t>
            </a:r>
          </a:p>
        </p:txBody>
      </p:sp>
      <p:sp>
        <p:nvSpPr>
          <p:cNvPr id="5" name="Subtitle 4">
            <a:extLst>
              <a:ext uri="{FF2B5EF4-FFF2-40B4-BE49-F238E27FC236}">
                <a16:creationId xmlns:a16="http://schemas.microsoft.com/office/drawing/2014/main" id="{DE303106-04B1-45E4-AE00-8D0AE27F1375}"/>
              </a:ext>
            </a:extLst>
          </p:cNvPr>
          <p:cNvSpPr>
            <a:spLocks noGrp="1"/>
          </p:cNvSpPr>
          <p:nvPr>
            <p:ph type="subTitle" idx="1"/>
          </p:nvPr>
        </p:nvSpPr>
        <p:spPr>
          <a:xfrm>
            <a:off x="965505" y="4777380"/>
            <a:ext cx="10260990" cy="1209763"/>
          </a:xfrm>
        </p:spPr>
        <p:txBody>
          <a:bodyPr>
            <a:normAutofit/>
          </a:bodyPr>
          <a:lstStyle/>
          <a:p>
            <a:pPr algn="ctr"/>
            <a:endParaRPr lang="en-US" sz="2400">
              <a:solidFill>
                <a:schemeClr val="bg2"/>
              </a:solidFill>
            </a:endParaRPr>
          </a:p>
        </p:txBody>
      </p:sp>
    </p:spTree>
    <p:extLst>
      <p:ext uri="{BB962C8B-B14F-4D97-AF65-F5344CB8AC3E}">
        <p14:creationId xmlns:p14="http://schemas.microsoft.com/office/powerpoint/2010/main" val="2621115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1B28F63-CF00-448F-B141-FE33C33B189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2" name="Picture 11">
            <a:extLst>
              <a:ext uri="{FF2B5EF4-FFF2-40B4-BE49-F238E27FC236}">
                <a16:creationId xmlns:a16="http://schemas.microsoft.com/office/drawing/2014/main" id="{2AE609E2-8522-44E4-9077-980E5BCF3E1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4" name="Oval 13">
            <a:extLst>
              <a:ext uri="{FF2B5EF4-FFF2-40B4-BE49-F238E27FC236}">
                <a16:creationId xmlns:a16="http://schemas.microsoft.com/office/drawing/2014/main" id="{4FA533C5-33E3-4611-AF9F-72811D8B26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6" name="Picture 15">
            <a:extLst>
              <a:ext uri="{FF2B5EF4-FFF2-40B4-BE49-F238E27FC236}">
                <a16:creationId xmlns:a16="http://schemas.microsoft.com/office/drawing/2014/main" id="{8949AD42-25FD-4C3D-9EEE-B7FEC580998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8" name="Picture 17">
            <a:extLst>
              <a:ext uri="{FF2B5EF4-FFF2-40B4-BE49-F238E27FC236}">
                <a16:creationId xmlns:a16="http://schemas.microsoft.com/office/drawing/2014/main" id="{6AC7D913-60B7-4603-881B-831DA5D3A94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20" name="Rectangle 19">
            <a:extLst>
              <a:ext uri="{FF2B5EF4-FFF2-40B4-BE49-F238E27FC236}">
                <a16:creationId xmlns:a16="http://schemas.microsoft.com/office/drawing/2014/main" id="{87F0FDC4-AD8C-47D9-9131-623C98ADB0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useBgFill="1">
        <p:nvSpPr>
          <p:cNvPr id="22" name="Rectangle 21">
            <a:extLst>
              <a:ext uri="{FF2B5EF4-FFF2-40B4-BE49-F238E27FC236}">
                <a16:creationId xmlns:a16="http://schemas.microsoft.com/office/drawing/2014/main" id="{DDCA251B-4F28-43A9-A5FD-47101E24C8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27B3E067-68A1-4E6F-8B2A-DF0DC2803F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4"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Placeholder 4"/>
          <p:cNvSpPr>
            <a:spLocks noGrp="1"/>
          </p:cNvSpPr>
          <p:nvPr>
            <p:ph type="body" idx="1"/>
          </p:nvPr>
        </p:nvSpPr>
        <p:spPr>
          <a:xfrm>
            <a:off x="1763486" y="1266958"/>
            <a:ext cx="2569028" cy="4528457"/>
          </a:xfrm>
        </p:spPr>
        <p:txBody>
          <a:bodyPr vert="horz" lIns="91440" tIns="45720" rIns="91440" bIns="45720" rtlCol="0" anchor="ctr">
            <a:normAutofit/>
          </a:bodyPr>
          <a:lstStyle/>
          <a:p>
            <a:pPr algn="r"/>
            <a:r>
              <a:rPr lang="en-US" b="0" i="0" kern="1200" cap="all" dirty="0">
                <a:solidFill>
                  <a:srgbClr val="FFFFFF"/>
                </a:solidFill>
                <a:latin typeface="+mj-lt"/>
                <a:ea typeface="+mj-ea"/>
                <a:cs typeface="+mj-cs"/>
              </a:rPr>
              <a:t>And it was weird!</a:t>
            </a:r>
          </a:p>
        </p:txBody>
      </p:sp>
      <p:sp>
        <p:nvSpPr>
          <p:cNvPr id="26" name="Rectangle 25">
            <a:extLst>
              <a:ext uri="{FF2B5EF4-FFF2-40B4-BE49-F238E27FC236}">
                <a16:creationId xmlns:a16="http://schemas.microsoft.com/office/drawing/2014/main" id="{148F0EEF-7B63-4EC4-96D4-6AFBF46B1A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accent1">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28" name="Rectangle 27">
            <a:extLst>
              <a:ext uri="{FF2B5EF4-FFF2-40B4-BE49-F238E27FC236}">
                <a16:creationId xmlns:a16="http://schemas.microsoft.com/office/drawing/2014/main" id="{4FB5E673-6D85-4457-A048-FD09048DCE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Title 3"/>
          <p:cNvSpPr>
            <a:spLocks noGrp="1"/>
          </p:cNvSpPr>
          <p:nvPr>
            <p:ph type="title"/>
          </p:nvPr>
        </p:nvSpPr>
        <p:spPr>
          <a:xfrm>
            <a:off x="5214033" y="1266958"/>
            <a:ext cx="6248624" cy="4528457"/>
          </a:xfrm>
        </p:spPr>
        <p:txBody>
          <a:bodyPr vert="horz" lIns="91440" tIns="45720" rIns="91440" bIns="45720" rtlCol="0" anchor="ctr">
            <a:normAutofit/>
          </a:bodyPr>
          <a:lstStyle/>
          <a:p>
            <a:pPr>
              <a:lnSpc>
                <a:spcPct val="90000"/>
              </a:lnSpc>
            </a:pPr>
            <a:r>
              <a:rPr lang="en-US" sz="5600" b="0" i="0" kern="1200" dirty="0">
                <a:solidFill>
                  <a:schemeClr val="tx2"/>
                </a:solidFill>
                <a:latin typeface="+mj-lt"/>
                <a:ea typeface="+mj-ea"/>
                <a:cs typeface="+mj-cs"/>
              </a:rPr>
              <a:t>In short, I was thrown into the world of human subjects research for the first time.</a:t>
            </a:r>
          </a:p>
        </p:txBody>
      </p:sp>
    </p:spTree>
    <p:extLst>
      <p:ext uri="{BB962C8B-B14F-4D97-AF65-F5344CB8AC3E}">
        <p14:creationId xmlns:p14="http://schemas.microsoft.com/office/powerpoint/2010/main" val="1076264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203</TotalTime>
  <Words>1231</Words>
  <Application>Microsoft Office PowerPoint</Application>
  <PresentationFormat>Widescreen</PresentationFormat>
  <Paragraphs>100</Paragraphs>
  <Slides>15</Slides>
  <Notes>10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Century Gothic</vt:lpstr>
      <vt:lpstr>Wingdings 3</vt:lpstr>
      <vt:lpstr>Ion</vt:lpstr>
      <vt:lpstr>PowerPoint Presentation</vt:lpstr>
      <vt:lpstr>Ethics in social science research</vt:lpstr>
      <vt:lpstr>In the way, way back time…</vt:lpstr>
      <vt:lpstr>I was a tyrant!</vt:lpstr>
      <vt:lpstr>And then this happened…</vt:lpstr>
      <vt:lpstr>IR-What?</vt:lpstr>
      <vt:lpstr>What do you mean I can’t write “Texas A&amp;M” in our paper?</vt:lpstr>
      <vt:lpstr>What do you mean I should have gotten student permission first?</vt:lpstr>
      <vt:lpstr>In short, I was thrown into the world of human subjects research for the first time.</vt:lpstr>
      <vt:lpstr>Milgram Obedience Experiment</vt:lpstr>
      <vt:lpstr>Stanford Prison Experiment</vt:lpstr>
      <vt:lpstr>From experiments like these arose:</vt:lpstr>
      <vt:lpstr>And yet…</vt:lpstr>
      <vt:lpstr>Role of science reporter?</vt:lpstr>
      <vt:lpstr>Next week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Ethics in social science research</dc:title>
  <dc:creator>Yasha Hartberg</dc:creator>
  <cp:lastModifiedBy>Yasha Hartberg</cp:lastModifiedBy>
  <cp:revision>6</cp:revision>
  <dcterms:created xsi:type="dcterms:W3CDTF">2020-02-23T17:05:37Z</dcterms:created>
  <dcterms:modified xsi:type="dcterms:W3CDTF">2020-02-24T17:07:08Z</dcterms:modified>
</cp:coreProperties>
</file>