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3" r:id="rId1"/>
  </p:sldMasterIdLst>
  <p:sldIdLst>
    <p:sldId id="277" r:id="rId2"/>
    <p:sldId id="256" r:id="rId3"/>
    <p:sldId id="276" r:id="rId4"/>
    <p:sldId id="257" r:id="rId5"/>
    <p:sldId id="258" r:id="rId6"/>
    <p:sldId id="259" r:id="rId7"/>
    <p:sldId id="274" r:id="rId8"/>
    <p:sldId id="260" r:id="rId9"/>
    <p:sldId id="261" r:id="rId10"/>
    <p:sldId id="262" r:id="rId11"/>
    <p:sldId id="263" r:id="rId12"/>
    <p:sldId id="264" r:id="rId13"/>
    <p:sldId id="265" r:id="rId14"/>
    <p:sldId id="266" r:id="rId15"/>
    <p:sldId id="267" r:id="rId16"/>
    <p:sldId id="268" r:id="rId17"/>
    <p:sldId id="273" r:id="rId18"/>
    <p:sldId id="275" r:id="rId19"/>
    <p:sldId id="272" r:id="rId20"/>
    <p:sldId id="269" r:id="rId21"/>
    <p:sldId id="270" r:id="rId22"/>
    <p:sldId id="271" r:id="rId2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7" autoAdjust="0"/>
    <p:restoredTop sz="94660"/>
  </p:normalViewPr>
  <p:slideViewPr>
    <p:cSldViewPr snapToGrid="0">
      <p:cViewPr varScale="1">
        <p:scale>
          <a:sx n="71" d="100"/>
          <a:sy n="71" d="100"/>
        </p:scale>
        <p:origin x="139"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svg"/><Relationship Id="rId1" Type="http://schemas.openxmlformats.org/officeDocument/2006/relationships/image" Target="../media/image4.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7.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F4B5D1-C268-4E4D-BB37-EF84C3AF37F3}"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686CA226-6DE3-454A-98F3-4720BFE5A973}">
      <dgm:prSet/>
      <dgm:spPr/>
      <dgm:t>
        <a:bodyPr/>
        <a:lstStyle/>
        <a:p>
          <a:r>
            <a:rPr lang="en-US"/>
            <a:t>Rhetorical analysis of genres</a:t>
          </a:r>
        </a:p>
      </dgm:t>
    </dgm:pt>
    <dgm:pt modelId="{3766A046-77F8-4383-B69B-3B5528C7D3A0}" type="parTrans" cxnId="{AFFA8A6E-1983-4ED9-A649-4B4D26CFFDCD}">
      <dgm:prSet/>
      <dgm:spPr/>
      <dgm:t>
        <a:bodyPr/>
        <a:lstStyle/>
        <a:p>
          <a:endParaRPr lang="en-US"/>
        </a:p>
      </dgm:t>
    </dgm:pt>
    <dgm:pt modelId="{CB3C45A5-7512-4AEF-8C33-434BEFBBAB6F}" type="sibTrans" cxnId="{AFFA8A6E-1983-4ED9-A649-4B4D26CFFDCD}">
      <dgm:prSet/>
      <dgm:spPr/>
      <dgm:t>
        <a:bodyPr/>
        <a:lstStyle/>
        <a:p>
          <a:endParaRPr lang="en-US"/>
        </a:p>
      </dgm:t>
    </dgm:pt>
    <dgm:pt modelId="{498F4D16-9C99-4B73-9DB3-C3D900921ADE}">
      <dgm:prSet/>
      <dgm:spPr/>
      <dgm:t>
        <a:bodyPr/>
        <a:lstStyle/>
        <a:p>
          <a:r>
            <a:rPr lang="en-US"/>
            <a:t>Looks for predictable patterns</a:t>
          </a:r>
        </a:p>
      </dgm:t>
    </dgm:pt>
    <dgm:pt modelId="{CABA5E56-E4AD-432A-9ADA-6F7D314403FE}" type="parTrans" cxnId="{6EADD7DD-F6D4-4AC9-9309-4C68F243571C}">
      <dgm:prSet/>
      <dgm:spPr/>
      <dgm:t>
        <a:bodyPr/>
        <a:lstStyle/>
        <a:p>
          <a:endParaRPr lang="en-US"/>
        </a:p>
      </dgm:t>
    </dgm:pt>
    <dgm:pt modelId="{CCE94C8C-0447-4AD3-AF5A-9AA1893F4B55}" type="sibTrans" cxnId="{6EADD7DD-F6D4-4AC9-9309-4C68F243571C}">
      <dgm:prSet/>
      <dgm:spPr/>
      <dgm:t>
        <a:bodyPr/>
        <a:lstStyle/>
        <a:p>
          <a:endParaRPr lang="en-US"/>
        </a:p>
      </dgm:t>
    </dgm:pt>
    <dgm:pt modelId="{953F5BC4-51DC-408F-B847-EFF6AD3186D9}">
      <dgm:prSet/>
      <dgm:spPr/>
      <dgm:t>
        <a:bodyPr/>
        <a:lstStyle/>
        <a:p>
          <a:r>
            <a:rPr lang="en-US"/>
            <a:t>Identifies stretches of text, called moves, that serve specific functions</a:t>
          </a:r>
        </a:p>
      </dgm:t>
    </dgm:pt>
    <dgm:pt modelId="{6516881C-23B2-46AD-82A3-20916451EEF5}" type="parTrans" cxnId="{82086513-DC16-4E8D-BE22-89CF5AB63547}">
      <dgm:prSet/>
      <dgm:spPr/>
      <dgm:t>
        <a:bodyPr/>
        <a:lstStyle/>
        <a:p>
          <a:endParaRPr lang="en-US"/>
        </a:p>
      </dgm:t>
    </dgm:pt>
    <dgm:pt modelId="{CFA815CF-D99C-4360-83DD-404680D8E632}" type="sibTrans" cxnId="{82086513-DC16-4E8D-BE22-89CF5AB63547}">
      <dgm:prSet/>
      <dgm:spPr/>
      <dgm:t>
        <a:bodyPr/>
        <a:lstStyle/>
        <a:p>
          <a:endParaRPr lang="en-US"/>
        </a:p>
      </dgm:t>
    </dgm:pt>
    <dgm:pt modelId="{6AD5EBB2-5BCD-4630-BA55-FE69FD445126}">
      <dgm:prSet/>
      <dgm:spPr/>
      <dgm:t>
        <a:bodyPr/>
        <a:lstStyle/>
        <a:p>
          <a:r>
            <a:rPr lang="en-US"/>
            <a:t>Breaks those moves into shorter “steps”</a:t>
          </a:r>
        </a:p>
      </dgm:t>
    </dgm:pt>
    <dgm:pt modelId="{B3CC5E3A-EC05-4C68-8F9A-0D9E5127C679}" type="parTrans" cxnId="{8F666912-D859-4868-A70B-CE100DBBD768}">
      <dgm:prSet/>
      <dgm:spPr/>
      <dgm:t>
        <a:bodyPr/>
        <a:lstStyle/>
        <a:p>
          <a:endParaRPr lang="en-US"/>
        </a:p>
      </dgm:t>
    </dgm:pt>
    <dgm:pt modelId="{775553B2-51FB-46A5-9805-76F92773CE81}" type="sibTrans" cxnId="{8F666912-D859-4868-A70B-CE100DBBD768}">
      <dgm:prSet/>
      <dgm:spPr/>
      <dgm:t>
        <a:bodyPr/>
        <a:lstStyle/>
        <a:p>
          <a:endParaRPr lang="en-US"/>
        </a:p>
      </dgm:t>
    </dgm:pt>
    <dgm:pt modelId="{E0D7FEEB-0A43-4A62-9DD8-FF6D0783D14A}" type="pres">
      <dgm:prSet presAssocID="{24F4B5D1-C268-4E4D-BB37-EF84C3AF37F3}" presName="root" presStyleCnt="0">
        <dgm:presLayoutVars>
          <dgm:dir/>
          <dgm:resizeHandles val="exact"/>
        </dgm:presLayoutVars>
      </dgm:prSet>
      <dgm:spPr/>
    </dgm:pt>
    <dgm:pt modelId="{9AC41EFC-54BD-4622-9071-55409A16F2E4}" type="pres">
      <dgm:prSet presAssocID="{686CA226-6DE3-454A-98F3-4720BFE5A973}" presName="compNode" presStyleCnt="0"/>
      <dgm:spPr/>
    </dgm:pt>
    <dgm:pt modelId="{80E2A576-ACFF-4580-8E25-867076A27092}" type="pres">
      <dgm:prSet presAssocID="{686CA226-6DE3-454A-98F3-4720BFE5A973}" presName="bgRect" presStyleLbl="bgShp" presStyleIdx="0" presStyleCnt="4"/>
      <dgm:spPr/>
    </dgm:pt>
    <dgm:pt modelId="{282FA052-8F5E-4924-8FD9-47790CAF2BCE}" type="pres">
      <dgm:prSet presAssocID="{686CA226-6DE3-454A-98F3-4720BFE5A973}"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rama"/>
        </a:ext>
      </dgm:extLst>
    </dgm:pt>
    <dgm:pt modelId="{809AA236-AE75-4894-BCC3-B74E7FE88138}" type="pres">
      <dgm:prSet presAssocID="{686CA226-6DE3-454A-98F3-4720BFE5A973}" presName="spaceRect" presStyleCnt="0"/>
      <dgm:spPr/>
    </dgm:pt>
    <dgm:pt modelId="{C23F9FBE-49C1-47AE-B093-D8F5F17D6DDB}" type="pres">
      <dgm:prSet presAssocID="{686CA226-6DE3-454A-98F3-4720BFE5A973}" presName="parTx" presStyleLbl="revTx" presStyleIdx="0" presStyleCnt="4">
        <dgm:presLayoutVars>
          <dgm:chMax val="0"/>
          <dgm:chPref val="0"/>
        </dgm:presLayoutVars>
      </dgm:prSet>
      <dgm:spPr/>
    </dgm:pt>
    <dgm:pt modelId="{C454154F-0FFC-44A4-A7AD-417CEED7E2A9}" type="pres">
      <dgm:prSet presAssocID="{CB3C45A5-7512-4AEF-8C33-434BEFBBAB6F}" presName="sibTrans" presStyleCnt="0"/>
      <dgm:spPr/>
    </dgm:pt>
    <dgm:pt modelId="{4B0D63CD-38DB-4399-993A-BF6E5BFE4B4D}" type="pres">
      <dgm:prSet presAssocID="{498F4D16-9C99-4B73-9DB3-C3D900921ADE}" presName="compNode" presStyleCnt="0"/>
      <dgm:spPr/>
    </dgm:pt>
    <dgm:pt modelId="{E0FD681C-E9DB-4273-BE81-90599E38B970}" type="pres">
      <dgm:prSet presAssocID="{498F4D16-9C99-4B73-9DB3-C3D900921ADE}" presName="bgRect" presStyleLbl="bgShp" presStyleIdx="1" presStyleCnt="4"/>
      <dgm:spPr/>
    </dgm:pt>
    <dgm:pt modelId="{A237ADB5-3EE3-4A94-9EFB-09D0C950E958}" type="pres">
      <dgm:prSet presAssocID="{498F4D16-9C99-4B73-9DB3-C3D900921ADE}"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Maze"/>
        </a:ext>
      </dgm:extLst>
    </dgm:pt>
    <dgm:pt modelId="{EA5D2470-15B1-43FF-92DD-C39F678983CB}" type="pres">
      <dgm:prSet presAssocID="{498F4D16-9C99-4B73-9DB3-C3D900921ADE}" presName="spaceRect" presStyleCnt="0"/>
      <dgm:spPr/>
    </dgm:pt>
    <dgm:pt modelId="{F41685B5-D256-4B09-A0A3-0CA87F7BBF6A}" type="pres">
      <dgm:prSet presAssocID="{498F4D16-9C99-4B73-9DB3-C3D900921ADE}" presName="parTx" presStyleLbl="revTx" presStyleIdx="1" presStyleCnt="4">
        <dgm:presLayoutVars>
          <dgm:chMax val="0"/>
          <dgm:chPref val="0"/>
        </dgm:presLayoutVars>
      </dgm:prSet>
      <dgm:spPr/>
    </dgm:pt>
    <dgm:pt modelId="{0ECC1B89-2628-4592-8FC5-DC03EC2442C5}" type="pres">
      <dgm:prSet presAssocID="{CCE94C8C-0447-4AD3-AF5A-9AA1893F4B55}" presName="sibTrans" presStyleCnt="0"/>
      <dgm:spPr/>
    </dgm:pt>
    <dgm:pt modelId="{2C6858CF-DC9A-4E42-96FA-5A3896684FD6}" type="pres">
      <dgm:prSet presAssocID="{953F5BC4-51DC-408F-B847-EFF6AD3186D9}" presName="compNode" presStyleCnt="0"/>
      <dgm:spPr/>
    </dgm:pt>
    <dgm:pt modelId="{20512047-404B-4BAF-89A9-079F61726828}" type="pres">
      <dgm:prSet presAssocID="{953F5BC4-51DC-408F-B847-EFF6AD3186D9}" presName="bgRect" presStyleLbl="bgShp" presStyleIdx="2" presStyleCnt="4"/>
      <dgm:spPr/>
    </dgm:pt>
    <dgm:pt modelId="{6A7E1A97-868E-42FB-B60B-1C4876D93FC3}" type="pres">
      <dgm:prSet presAssocID="{953F5BC4-51DC-408F-B847-EFF6AD3186D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Circle with Left Arrow"/>
        </a:ext>
      </dgm:extLst>
    </dgm:pt>
    <dgm:pt modelId="{B6775933-AE49-45FA-A396-CCAB3B4FA1E8}" type="pres">
      <dgm:prSet presAssocID="{953F5BC4-51DC-408F-B847-EFF6AD3186D9}" presName="spaceRect" presStyleCnt="0"/>
      <dgm:spPr/>
    </dgm:pt>
    <dgm:pt modelId="{F4B682FC-1123-4B67-892B-4639C17550B7}" type="pres">
      <dgm:prSet presAssocID="{953F5BC4-51DC-408F-B847-EFF6AD3186D9}" presName="parTx" presStyleLbl="revTx" presStyleIdx="2" presStyleCnt="4">
        <dgm:presLayoutVars>
          <dgm:chMax val="0"/>
          <dgm:chPref val="0"/>
        </dgm:presLayoutVars>
      </dgm:prSet>
      <dgm:spPr/>
    </dgm:pt>
    <dgm:pt modelId="{C36E7869-2C06-4E69-8538-E97AB05BD486}" type="pres">
      <dgm:prSet presAssocID="{CFA815CF-D99C-4360-83DD-404680D8E632}" presName="sibTrans" presStyleCnt="0"/>
      <dgm:spPr/>
    </dgm:pt>
    <dgm:pt modelId="{BEE9E4C9-ACE7-4658-8421-A9198E2D62D7}" type="pres">
      <dgm:prSet presAssocID="{6AD5EBB2-5BCD-4630-BA55-FE69FD445126}" presName="compNode" presStyleCnt="0"/>
      <dgm:spPr/>
    </dgm:pt>
    <dgm:pt modelId="{54357D30-74E0-4D78-8220-5E7FCDABD7FD}" type="pres">
      <dgm:prSet presAssocID="{6AD5EBB2-5BCD-4630-BA55-FE69FD445126}" presName="bgRect" presStyleLbl="bgShp" presStyleIdx="3" presStyleCnt="4"/>
      <dgm:spPr/>
    </dgm:pt>
    <dgm:pt modelId="{29B2A8C5-2FBC-4B55-9F14-C9E57CEFDD08}" type="pres">
      <dgm:prSet presAssocID="{6AD5EBB2-5BCD-4630-BA55-FE69FD44512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vron Arrows"/>
        </a:ext>
      </dgm:extLst>
    </dgm:pt>
    <dgm:pt modelId="{7959794D-6279-4295-921D-62DC0B9BB12E}" type="pres">
      <dgm:prSet presAssocID="{6AD5EBB2-5BCD-4630-BA55-FE69FD445126}" presName="spaceRect" presStyleCnt="0"/>
      <dgm:spPr/>
    </dgm:pt>
    <dgm:pt modelId="{47C28FC3-3EAE-443C-B4DF-F506BC5F0DAE}" type="pres">
      <dgm:prSet presAssocID="{6AD5EBB2-5BCD-4630-BA55-FE69FD445126}" presName="parTx" presStyleLbl="revTx" presStyleIdx="3" presStyleCnt="4">
        <dgm:presLayoutVars>
          <dgm:chMax val="0"/>
          <dgm:chPref val="0"/>
        </dgm:presLayoutVars>
      </dgm:prSet>
      <dgm:spPr/>
    </dgm:pt>
  </dgm:ptLst>
  <dgm:cxnLst>
    <dgm:cxn modelId="{8F666912-D859-4868-A70B-CE100DBBD768}" srcId="{24F4B5D1-C268-4E4D-BB37-EF84C3AF37F3}" destId="{6AD5EBB2-5BCD-4630-BA55-FE69FD445126}" srcOrd="3" destOrd="0" parTransId="{B3CC5E3A-EC05-4C68-8F9A-0D9E5127C679}" sibTransId="{775553B2-51FB-46A5-9805-76F92773CE81}"/>
    <dgm:cxn modelId="{A1043713-1A24-4E74-87B9-E06F4844E6E0}" type="presOf" srcId="{686CA226-6DE3-454A-98F3-4720BFE5A973}" destId="{C23F9FBE-49C1-47AE-B093-D8F5F17D6DDB}" srcOrd="0" destOrd="0" presId="urn:microsoft.com/office/officeart/2018/2/layout/IconVerticalSolidList"/>
    <dgm:cxn modelId="{82086513-DC16-4E8D-BE22-89CF5AB63547}" srcId="{24F4B5D1-C268-4E4D-BB37-EF84C3AF37F3}" destId="{953F5BC4-51DC-408F-B847-EFF6AD3186D9}" srcOrd="2" destOrd="0" parTransId="{6516881C-23B2-46AD-82A3-20916451EEF5}" sibTransId="{CFA815CF-D99C-4360-83DD-404680D8E632}"/>
    <dgm:cxn modelId="{7A3FB115-1806-4BA4-B66C-DED928B84FE5}" type="presOf" srcId="{24F4B5D1-C268-4E4D-BB37-EF84C3AF37F3}" destId="{E0D7FEEB-0A43-4A62-9DD8-FF6D0783D14A}" srcOrd="0" destOrd="0" presId="urn:microsoft.com/office/officeart/2018/2/layout/IconVerticalSolidList"/>
    <dgm:cxn modelId="{0B296240-30A7-47AA-849E-7440D982CAEF}" type="presOf" srcId="{6AD5EBB2-5BCD-4630-BA55-FE69FD445126}" destId="{47C28FC3-3EAE-443C-B4DF-F506BC5F0DAE}" srcOrd="0" destOrd="0" presId="urn:microsoft.com/office/officeart/2018/2/layout/IconVerticalSolidList"/>
    <dgm:cxn modelId="{AFFA8A6E-1983-4ED9-A649-4B4D26CFFDCD}" srcId="{24F4B5D1-C268-4E4D-BB37-EF84C3AF37F3}" destId="{686CA226-6DE3-454A-98F3-4720BFE5A973}" srcOrd="0" destOrd="0" parTransId="{3766A046-77F8-4383-B69B-3B5528C7D3A0}" sibTransId="{CB3C45A5-7512-4AEF-8C33-434BEFBBAB6F}"/>
    <dgm:cxn modelId="{AE6FF58C-BF49-4E42-A7AB-C41F7543EFA3}" type="presOf" srcId="{953F5BC4-51DC-408F-B847-EFF6AD3186D9}" destId="{F4B682FC-1123-4B67-892B-4639C17550B7}" srcOrd="0" destOrd="0" presId="urn:microsoft.com/office/officeart/2018/2/layout/IconVerticalSolidList"/>
    <dgm:cxn modelId="{66157D95-4F2E-4532-B17C-99AEC0274BA0}" type="presOf" srcId="{498F4D16-9C99-4B73-9DB3-C3D900921ADE}" destId="{F41685B5-D256-4B09-A0A3-0CA87F7BBF6A}" srcOrd="0" destOrd="0" presId="urn:microsoft.com/office/officeart/2018/2/layout/IconVerticalSolidList"/>
    <dgm:cxn modelId="{6EADD7DD-F6D4-4AC9-9309-4C68F243571C}" srcId="{24F4B5D1-C268-4E4D-BB37-EF84C3AF37F3}" destId="{498F4D16-9C99-4B73-9DB3-C3D900921ADE}" srcOrd="1" destOrd="0" parTransId="{CABA5E56-E4AD-432A-9ADA-6F7D314403FE}" sibTransId="{CCE94C8C-0447-4AD3-AF5A-9AA1893F4B55}"/>
    <dgm:cxn modelId="{85DD7E44-A8F9-4037-BC5D-1D5599615A7B}" type="presParOf" srcId="{E0D7FEEB-0A43-4A62-9DD8-FF6D0783D14A}" destId="{9AC41EFC-54BD-4622-9071-55409A16F2E4}" srcOrd="0" destOrd="0" presId="urn:microsoft.com/office/officeart/2018/2/layout/IconVerticalSolidList"/>
    <dgm:cxn modelId="{82097826-92F0-4EC7-9AB8-81677B69EB22}" type="presParOf" srcId="{9AC41EFC-54BD-4622-9071-55409A16F2E4}" destId="{80E2A576-ACFF-4580-8E25-867076A27092}" srcOrd="0" destOrd="0" presId="urn:microsoft.com/office/officeart/2018/2/layout/IconVerticalSolidList"/>
    <dgm:cxn modelId="{172A671A-97B5-4212-9760-AE7A0AC7AE38}" type="presParOf" srcId="{9AC41EFC-54BD-4622-9071-55409A16F2E4}" destId="{282FA052-8F5E-4924-8FD9-47790CAF2BCE}" srcOrd="1" destOrd="0" presId="urn:microsoft.com/office/officeart/2018/2/layout/IconVerticalSolidList"/>
    <dgm:cxn modelId="{1083730A-3B8B-47B7-9245-7F7E3127059B}" type="presParOf" srcId="{9AC41EFC-54BD-4622-9071-55409A16F2E4}" destId="{809AA236-AE75-4894-BCC3-B74E7FE88138}" srcOrd="2" destOrd="0" presId="urn:microsoft.com/office/officeart/2018/2/layout/IconVerticalSolidList"/>
    <dgm:cxn modelId="{110CAEB9-1081-4DA5-808F-9A7395A90D59}" type="presParOf" srcId="{9AC41EFC-54BD-4622-9071-55409A16F2E4}" destId="{C23F9FBE-49C1-47AE-B093-D8F5F17D6DDB}" srcOrd="3" destOrd="0" presId="urn:microsoft.com/office/officeart/2018/2/layout/IconVerticalSolidList"/>
    <dgm:cxn modelId="{7C04EEA8-9152-4D61-91C0-7217A3F21949}" type="presParOf" srcId="{E0D7FEEB-0A43-4A62-9DD8-FF6D0783D14A}" destId="{C454154F-0FFC-44A4-A7AD-417CEED7E2A9}" srcOrd="1" destOrd="0" presId="urn:microsoft.com/office/officeart/2018/2/layout/IconVerticalSolidList"/>
    <dgm:cxn modelId="{7FD6E4C3-B037-42DE-8BAA-D048CF3AC558}" type="presParOf" srcId="{E0D7FEEB-0A43-4A62-9DD8-FF6D0783D14A}" destId="{4B0D63CD-38DB-4399-993A-BF6E5BFE4B4D}" srcOrd="2" destOrd="0" presId="urn:microsoft.com/office/officeart/2018/2/layout/IconVerticalSolidList"/>
    <dgm:cxn modelId="{344C783B-35D6-4470-9EEC-F9F15A7A4A43}" type="presParOf" srcId="{4B0D63CD-38DB-4399-993A-BF6E5BFE4B4D}" destId="{E0FD681C-E9DB-4273-BE81-90599E38B970}" srcOrd="0" destOrd="0" presId="urn:microsoft.com/office/officeart/2018/2/layout/IconVerticalSolidList"/>
    <dgm:cxn modelId="{4AAE2EDD-5724-4E69-B88D-77A3C857629E}" type="presParOf" srcId="{4B0D63CD-38DB-4399-993A-BF6E5BFE4B4D}" destId="{A237ADB5-3EE3-4A94-9EFB-09D0C950E958}" srcOrd="1" destOrd="0" presId="urn:microsoft.com/office/officeart/2018/2/layout/IconVerticalSolidList"/>
    <dgm:cxn modelId="{77E3B8F5-F57E-4763-9724-B4946BD6A733}" type="presParOf" srcId="{4B0D63CD-38DB-4399-993A-BF6E5BFE4B4D}" destId="{EA5D2470-15B1-43FF-92DD-C39F678983CB}" srcOrd="2" destOrd="0" presId="urn:microsoft.com/office/officeart/2018/2/layout/IconVerticalSolidList"/>
    <dgm:cxn modelId="{2DA37DA0-9065-4312-AA4E-F4D3C897D5B1}" type="presParOf" srcId="{4B0D63CD-38DB-4399-993A-BF6E5BFE4B4D}" destId="{F41685B5-D256-4B09-A0A3-0CA87F7BBF6A}" srcOrd="3" destOrd="0" presId="urn:microsoft.com/office/officeart/2018/2/layout/IconVerticalSolidList"/>
    <dgm:cxn modelId="{587B0D2B-0A82-4276-856D-1EB218BB221E}" type="presParOf" srcId="{E0D7FEEB-0A43-4A62-9DD8-FF6D0783D14A}" destId="{0ECC1B89-2628-4592-8FC5-DC03EC2442C5}" srcOrd="3" destOrd="0" presId="urn:microsoft.com/office/officeart/2018/2/layout/IconVerticalSolidList"/>
    <dgm:cxn modelId="{D7C8166F-8999-4E67-B2D0-E444D11C37BB}" type="presParOf" srcId="{E0D7FEEB-0A43-4A62-9DD8-FF6D0783D14A}" destId="{2C6858CF-DC9A-4E42-96FA-5A3896684FD6}" srcOrd="4" destOrd="0" presId="urn:microsoft.com/office/officeart/2018/2/layout/IconVerticalSolidList"/>
    <dgm:cxn modelId="{8B43304E-0998-445A-844F-BBE3C5B7E415}" type="presParOf" srcId="{2C6858CF-DC9A-4E42-96FA-5A3896684FD6}" destId="{20512047-404B-4BAF-89A9-079F61726828}" srcOrd="0" destOrd="0" presId="urn:microsoft.com/office/officeart/2018/2/layout/IconVerticalSolidList"/>
    <dgm:cxn modelId="{32077C60-6893-4055-BA48-8393B96A1259}" type="presParOf" srcId="{2C6858CF-DC9A-4E42-96FA-5A3896684FD6}" destId="{6A7E1A97-868E-42FB-B60B-1C4876D93FC3}" srcOrd="1" destOrd="0" presId="urn:microsoft.com/office/officeart/2018/2/layout/IconVerticalSolidList"/>
    <dgm:cxn modelId="{A8761F3A-07B0-4134-99E8-F77C47522B21}" type="presParOf" srcId="{2C6858CF-DC9A-4E42-96FA-5A3896684FD6}" destId="{B6775933-AE49-45FA-A396-CCAB3B4FA1E8}" srcOrd="2" destOrd="0" presId="urn:microsoft.com/office/officeart/2018/2/layout/IconVerticalSolidList"/>
    <dgm:cxn modelId="{B1ABB800-087F-4ECC-9893-236AB0B7F997}" type="presParOf" srcId="{2C6858CF-DC9A-4E42-96FA-5A3896684FD6}" destId="{F4B682FC-1123-4B67-892B-4639C17550B7}" srcOrd="3" destOrd="0" presId="urn:microsoft.com/office/officeart/2018/2/layout/IconVerticalSolidList"/>
    <dgm:cxn modelId="{38604429-36E9-4573-AA50-B25965EFFCCC}" type="presParOf" srcId="{E0D7FEEB-0A43-4A62-9DD8-FF6D0783D14A}" destId="{C36E7869-2C06-4E69-8538-E97AB05BD486}" srcOrd="5" destOrd="0" presId="urn:microsoft.com/office/officeart/2018/2/layout/IconVerticalSolidList"/>
    <dgm:cxn modelId="{D66CE659-BA70-49B2-8357-5343E7AF76D2}" type="presParOf" srcId="{E0D7FEEB-0A43-4A62-9DD8-FF6D0783D14A}" destId="{BEE9E4C9-ACE7-4658-8421-A9198E2D62D7}" srcOrd="6" destOrd="0" presId="urn:microsoft.com/office/officeart/2018/2/layout/IconVerticalSolidList"/>
    <dgm:cxn modelId="{5D24984E-BC41-4B20-9845-2D9245B37FE0}" type="presParOf" srcId="{BEE9E4C9-ACE7-4658-8421-A9198E2D62D7}" destId="{54357D30-74E0-4D78-8220-5E7FCDABD7FD}" srcOrd="0" destOrd="0" presId="urn:microsoft.com/office/officeart/2018/2/layout/IconVerticalSolidList"/>
    <dgm:cxn modelId="{245EAB78-9C96-4DD8-810C-97A58E2C1F9C}" type="presParOf" srcId="{BEE9E4C9-ACE7-4658-8421-A9198E2D62D7}" destId="{29B2A8C5-2FBC-4B55-9F14-C9E57CEFDD08}" srcOrd="1" destOrd="0" presId="urn:microsoft.com/office/officeart/2018/2/layout/IconVerticalSolidList"/>
    <dgm:cxn modelId="{E329C904-3509-44AE-8A55-100D2BB91D40}" type="presParOf" srcId="{BEE9E4C9-ACE7-4658-8421-A9198E2D62D7}" destId="{7959794D-6279-4295-921D-62DC0B9BB12E}" srcOrd="2" destOrd="0" presId="urn:microsoft.com/office/officeart/2018/2/layout/IconVerticalSolidList"/>
    <dgm:cxn modelId="{8FE570B4-326D-4FF7-B9F2-6D5481094019}" type="presParOf" srcId="{BEE9E4C9-ACE7-4658-8421-A9198E2D62D7}" destId="{47C28FC3-3EAE-443C-B4DF-F506BC5F0DAE}"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C425639-1F23-49CC-887B-E6CF0C1D1E3E}"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0844DE92-C4C9-447F-A0CA-6259C1024722}">
      <dgm:prSet/>
      <dgm:spPr/>
      <dgm:t>
        <a:bodyPr/>
        <a:lstStyle/>
        <a:p>
          <a:r>
            <a:rPr lang="en-US"/>
            <a:t>Protein degradation plays an important role in a wide array of cellular events.</a:t>
          </a:r>
        </a:p>
      </dgm:t>
    </dgm:pt>
    <dgm:pt modelId="{DD7552B4-8922-48E8-AF7B-7C2BF7689191}" type="parTrans" cxnId="{0E9DAFA5-ABA1-4284-BDED-789FC02F15FB}">
      <dgm:prSet/>
      <dgm:spPr/>
      <dgm:t>
        <a:bodyPr/>
        <a:lstStyle/>
        <a:p>
          <a:endParaRPr lang="en-US"/>
        </a:p>
      </dgm:t>
    </dgm:pt>
    <dgm:pt modelId="{9566E9ED-988C-4B9C-BACA-F1DF0D49735B}" type="sibTrans" cxnId="{0E9DAFA5-ABA1-4284-BDED-789FC02F15FB}">
      <dgm:prSet/>
      <dgm:spPr/>
      <dgm:t>
        <a:bodyPr/>
        <a:lstStyle/>
        <a:p>
          <a:endParaRPr lang="en-US"/>
        </a:p>
      </dgm:t>
    </dgm:pt>
    <dgm:pt modelId="{A832C572-2C34-479E-B512-E851174041FF}">
      <dgm:prSet/>
      <dgm:spPr/>
      <dgm:t>
        <a:bodyPr/>
        <a:lstStyle/>
        <a:p>
          <a:r>
            <a:rPr lang="en-US"/>
            <a:t>Iron-sulfur (Fe-S) cluster prosthetic groups play a key role in a wide range of enzymatic reactions, as well as serving as regulatory switches.</a:t>
          </a:r>
        </a:p>
      </dgm:t>
    </dgm:pt>
    <dgm:pt modelId="{51A8BD02-5385-4467-90C6-670EE6AB0EC1}" type="parTrans" cxnId="{D28E6C09-7443-4752-8A68-B04F6316585D}">
      <dgm:prSet/>
      <dgm:spPr/>
      <dgm:t>
        <a:bodyPr/>
        <a:lstStyle/>
        <a:p>
          <a:endParaRPr lang="en-US"/>
        </a:p>
      </dgm:t>
    </dgm:pt>
    <dgm:pt modelId="{821E53E9-4A5E-4FCF-8F1F-F72B8D3024C7}" type="sibTrans" cxnId="{D28E6C09-7443-4752-8A68-B04F6316585D}">
      <dgm:prSet/>
      <dgm:spPr/>
      <dgm:t>
        <a:bodyPr/>
        <a:lstStyle/>
        <a:p>
          <a:endParaRPr lang="en-US"/>
        </a:p>
      </dgm:t>
    </dgm:pt>
    <dgm:pt modelId="{18CAFB10-AEB1-4358-8BFC-47A75E838CCF}" type="pres">
      <dgm:prSet presAssocID="{CC425639-1F23-49CC-887B-E6CF0C1D1E3E}" presName="linear" presStyleCnt="0">
        <dgm:presLayoutVars>
          <dgm:animLvl val="lvl"/>
          <dgm:resizeHandles val="exact"/>
        </dgm:presLayoutVars>
      </dgm:prSet>
      <dgm:spPr/>
    </dgm:pt>
    <dgm:pt modelId="{8DD8F04F-42FE-4189-9541-9780A32243DE}" type="pres">
      <dgm:prSet presAssocID="{0844DE92-C4C9-447F-A0CA-6259C1024722}" presName="parentText" presStyleLbl="node1" presStyleIdx="0" presStyleCnt="2">
        <dgm:presLayoutVars>
          <dgm:chMax val="0"/>
          <dgm:bulletEnabled val="1"/>
        </dgm:presLayoutVars>
      </dgm:prSet>
      <dgm:spPr/>
    </dgm:pt>
    <dgm:pt modelId="{3BCA8CE8-C866-4217-BBC3-9064EA2E2E5B}" type="pres">
      <dgm:prSet presAssocID="{9566E9ED-988C-4B9C-BACA-F1DF0D49735B}" presName="spacer" presStyleCnt="0"/>
      <dgm:spPr/>
    </dgm:pt>
    <dgm:pt modelId="{55B8D8C8-B1EC-4914-804E-8D89AEF78536}" type="pres">
      <dgm:prSet presAssocID="{A832C572-2C34-479E-B512-E851174041FF}" presName="parentText" presStyleLbl="node1" presStyleIdx="1" presStyleCnt="2">
        <dgm:presLayoutVars>
          <dgm:chMax val="0"/>
          <dgm:bulletEnabled val="1"/>
        </dgm:presLayoutVars>
      </dgm:prSet>
      <dgm:spPr/>
    </dgm:pt>
  </dgm:ptLst>
  <dgm:cxnLst>
    <dgm:cxn modelId="{D28E6C09-7443-4752-8A68-B04F6316585D}" srcId="{CC425639-1F23-49CC-887B-E6CF0C1D1E3E}" destId="{A832C572-2C34-479E-B512-E851174041FF}" srcOrd="1" destOrd="0" parTransId="{51A8BD02-5385-4467-90C6-670EE6AB0EC1}" sibTransId="{821E53E9-4A5E-4FCF-8F1F-F72B8D3024C7}"/>
    <dgm:cxn modelId="{0E9DAFA5-ABA1-4284-BDED-789FC02F15FB}" srcId="{CC425639-1F23-49CC-887B-E6CF0C1D1E3E}" destId="{0844DE92-C4C9-447F-A0CA-6259C1024722}" srcOrd="0" destOrd="0" parTransId="{DD7552B4-8922-48E8-AF7B-7C2BF7689191}" sibTransId="{9566E9ED-988C-4B9C-BACA-F1DF0D49735B}"/>
    <dgm:cxn modelId="{AB77B8E7-AA47-4968-9829-A9EBA3BD9DA5}" type="presOf" srcId="{A832C572-2C34-479E-B512-E851174041FF}" destId="{55B8D8C8-B1EC-4914-804E-8D89AEF78536}" srcOrd="0" destOrd="0" presId="urn:microsoft.com/office/officeart/2005/8/layout/vList2"/>
    <dgm:cxn modelId="{0B0284F7-599B-4F18-B2DB-7171223006C7}" type="presOf" srcId="{0844DE92-C4C9-447F-A0CA-6259C1024722}" destId="{8DD8F04F-42FE-4189-9541-9780A32243DE}" srcOrd="0" destOrd="0" presId="urn:microsoft.com/office/officeart/2005/8/layout/vList2"/>
    <dgm:cxn modelId="{6EE46AFF-8407-456A-BC2F-785A9D9BEA0E}" type="presOf" srcId="{CC425639-1F23-49CC-887B-E6CF0C1D1E3E}" destId="{18CAFB10-AEB1-4358-8BFC-47A75E838CCF}" srcOrd="0" destOrd="0" presId="urn:microsoft.com/office/officeart/2005/8/layout/vList2"/>
    <dgm:cxn modelId="{D286F7E6-9D87-4E65-B02C-D2CC236EBD82}" type="presParOf" srcId="{18CAFB10-AEB1-4358-8BFC-47A75E838CCF}" destId="{8DD8F04F-42FE-4189-9541-9780A32243DE}" srcOrd="0" destOrd="0" presId="urn:microsoft.com/office/officeart/2005/8/layout/vList2"/>
    <dgm:cxn modelId="{E4B4646E-528B-4739-A6C5-023A77242F4E}" type="presParOf" srcId="{18CAFB10-AEB1-4358-8BFC-47A75E838CCF}" destId="{3BCA8CE8-C866-4217-BBC3-9064EA2E2E5B}" srcOrd="1" destOrd="0" presId="urn:microsoft.com/office/officeart/2005/8/layout/vList2"/>
    <dgm:cxn modelId="{44C0268A-8AC8-4D7C-9ED3-85497AD7B305}" type="presParOf" srcId="{18CAFB10-AEB1-4358-8BFC-47A75E838CCF}" destId="{55B8D8C8-B1EC-4914-804E-8D89AEF78536}"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F5462DD-6EFB-4458-83A1-FBEF00585B38}"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E440F553-F855-4607-B061-EE83E29C6C21}">
      <dgm:prSet/>
      <dgm:spPr/>
      <dgm:t>
        <a:bodyPr/>
        <a:lstStyle/>
        <a:p>
          <a:r>
            <a:rPr lang="en-US"/>
            <a:t>The hammerhead ribozyme is arguably the best-characterized ribozyme</a:t>
          </a:r>
        </a:p>
      </dgm:t>
    </dgm:pt>
    <dgm:pt modelId="{95C6B0F8-8823-401B-8425-FD928BD682CF}" type="parTrans" cxnId="{C8EEFBEB-65A4-43BE-A5EE-5C795383407C}">
      <dgm:prSet/>
      <dgm:spPr/>
      <dgm:t>
        <a:bodyPr/>
        <a:lstStyle/>
        <a:p>
          <a:endParaRPr lang="en-US"/>
        </a:p>
      </dgm:t>
    </dgm:pt>
    <dgm:pt modelId="{5FBCA365-C4A0-4B7F-A8B8-9A9F68DB3AF3}" type="sibTrans" cxnId="{C8EEFBEB-65A4-43BE-A5EE-5C795383407C}">
      <dgm:prSet/>
      <dgm:spPr/>
      <dgm:t>
        <a:bodyPr/>
        <a:lstStyle/>
        <a:p>
          <a:endParaRPr lang="en-US"/>
        </a:p>
      </dgm:t>
    </dgm:pt>
    <dgm:pt modelId="{D0BC6D9F-260B-4174-A228-29BA7228A3EB}">
      <dgm:prSet/>
      <dgm:spPr/>
      <dgm:t>
        <a:bodyPr/>
        <a:lstStyle/>
        <a:p>
          <a:r>
            <a:rPr lang="en-US"/>
            <a:t>Protein export pathways are less well characterized, although…</a:t>
          </a:r>
        </a:p>
      </dgm:t>
    </dgm:pt>
    <dgm:pt modelId="{84346230-0C9D-4978-8050-01D0167EDC20}" type="parTrans" cxnId="{68DE3386-E80A-42B2-806D-62CF1920AB43}">
      <dgm:prSet/>
      <dgm:spPr/>
      <dgm:t>
        <a:bodyPr/>
        <a:lstStyle/>
        <a:p>
          <a:endParaRPr lang="en-US"/>
        </a:p>
      </dgm:t>
    </dgm:pt>
    <dgm:pt modelId="{5A27B209-3CE0-4F17-809A-7BE3528B7DAA}" type="sibTrans" cxnId="{68DE3386-E80A-42B2-806D-62CF1920AB43}">
      <dgm:prSet/>
      <dgm:spPr/>
      <dgm:t>
        <a:bodyPr/>
        <a:lstStyle/>
        <a:p>
          <a:endParaRPr lang="en-US"/>
        </a:p>
      </dgm:t>
    </dgm:pt>
    <dgm:pt modelId="{C0B6437E-4A52-4599-BAE9-7E8CD14E9BB6}" type="pres">
      <dgm:prSet presAssocID="{CF5462DD-6EFB-4458-83A1-FBEF00585B38}" presName="linear" presStyleCnt="0">
        <dgm:presLayoutVars>
          <dgm:animLvl val="lvl"/>
          <dgm:resizeHandles val="exact"/>
        </dgm:presLayoutVars>
      </dgm:prSet>
      <dgm:spPr/>
    </dgm:pt>
    <dgm:pt modelId="{28873852-A7D1-4AD9-A383-5ADB417DDCA4}" type="pres">
      <dgm:prSet presAssocID="{E440F553-F855-4607-B061-EE83E29C6C21}" presName="parentText" presStyleLbl="node1" presStyleIdx="0" presStyleCnt="2">
        <dgm:presLayoutVars>
          <dgm:chMax val="0"/>
          <dgm:bulletEnabled val="1"/>
        </dgm:presLayoutVars>
      </dgm:prSet>
      <dgm:spPr/>
    </dgm:pt>
    <dgm:pt modelId="{79D62755-6927-4B0E-9E03-08154C320B80}" type="pres">
      <dgm:prSet presAssocID="{5FBCA365-C4A0-4B7F-A8B8-9A9F68DB3AF3}" presName="spacer" presStyleCnt="0"/>
      <dgm:spPr/>
    </dgm:pt>
    <dgm:pt modelId="{B3FCEB59-AC99-432B-AD15-0C589C3BEC41}" type="pres">
      <dgm:prSet presAssocID="{D0BC6D9F-260B-4174-A228-29BA7228A3EB}" presName="parentText" presStyleLbl="node1" presStyleIdx="1" presStyleCnt="2">
        <dgm:presLayoutVars>
          <dgm:chMax val="0"/>
          <dgm:bulletEnabled val="1"/>
        </dgm:presLayoutVars>
      </dgm:prSet>
      <dgm:spPr/>
    </dgm:pt>
  </dgm:ptLst>
  <dgm:cxnLst>
    <dgm:cxn modelId="{0388EC13-52B6-4C69-9C4D-C21982083761}" type="presOf" srcId="{E440F553-F855-4607-B061-EE83E29C6C21}" destId="{28873852-A7D1-4AD9-A383-5ADB417DDCA4}" srcOrd="0" destOrd="0" presId="urn:microsoft.com/office/officeart/2005/8/layout/vList2"/>
    <dgm:cxn modelId="{6015D77C-4F2D-4A91-A2E8-631856750BF8}" type="presOf" srcId="{D0BC6D9F-260B-4174-A228-29BA7228A3EB}" destId="{B3FCEB59-AC99-432B-AD15-0C589C3BEC41}" srcOrd="0" destOrd="0" presId="urn:microsoft.com/office/officeart/2005/8/layout/vList2"/>
    <dgm:cxn modelId="{68DE3386-E80A-42B2-806D-62CF1920AB43}" srcId="{CF5462DD-6EFB-4458-83A1-FBEF00585B38}" destId="{D0BC6D9F-260B-4174-A228-29BA7228A3EB}" srcOrd="1" destOrd="0" parTransId="{84346230-0C9D-4978-8050-01D0167EDC20}" sibTransId="{5A27B209-3CE0-4F17-809A-7BE3528B7DAA}"/>
    <dgm:cxn modelId="{870C67BC-5B2D-4D2D-8B21-5738D977B092}" type="presOf" srcId="{CF5462DD-6EFB-4458-83A1-FBEF00585B38}" destId="{C0B6437E-4A52-4599-BAE9-7E8CD14E9BB6}" srcOrd="0" destOrd="0" presId="urn:microsoft.com/office/officeart/2005/8/layout/vList2"/>
    <dgm:cxn modelId="{C8EEFBEB-65A4-43BE-A5EE-5C795383407C}" srcId="{CF5462DD-6EFB-4458-83A1-FBEF00585B38}" destId="{E440F553-F855-4607-B061-EE83E29C6C21}" srcOrd="0" destOrd="0" parTransId="{95C6B0F8-8823-401B-8425-FD928BD682CF}" sibTransId="{5FBCA365-C4A0-4B7F-A8B8-9A9F68DB3AF3}"/>
    <dgm:cxn modelId="{7E85CE36-06D8-4E31-9118-571E16FD124D}" type="presParOf" srcId="{C0B6437E-4A52-4599-BAE9-7E8CD14E9BB6}" destId="{28873852-A7D1-4AD9-A383-5ADB417DDCA4}" srcOrd="0" destOrd="0" presId="urn:microsoft.com/office/officeart/2005/8/layout/vList2"/>
    <dgm:cxn modelId="{CD5ACCF9-2B14-4C91-8AF7-C6DEA0CE29BF}" type="presParOf" srcId="{C0B6437E-4A52-4599-BAE9-7E8CD14E9BB6}" destId="{79D62755-6927-4B0E-9E03-08154C320B80}" srcOrd="1" destOrd="0" presId="urn:microsoft.com/office/officeart/2005/8/layout/vList2"/>
    <dgm:cxn modelId="{0B417AD1-7240-417E-ACD4-209F3202D8BE}" type="presParOf" srcId="{C0B6437E-4A52-4599-BAE9-7E8CD14E9BB6}" destId="{B3FCEB59-AC99-432B-AD15-0C589C3BEC4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D2AF4C-0917-4178-B114-E1D88FA34180}" type="doc">
      <dgm:prSet loTypeId="urn:microsoft.com/office/officeart/2005/8/layout/vList2" loCatId="list" qsTypeId="urn:microsoft.com/office/officeart/2005/8/quickstyle/simple4" qsCatId="simple" csTypeId="urn:microsoft.com/office/officeart/2005/8/colors/colorful1" csCatId="colorful"/>
      <dgm:spPr/>
      <dgm:t>
        <a:bodyPr/>
        <a:lstStyle/>
        <a:p>
          <a:endParaRPr lang="en-US"/>
        </a:p>
      </dgm:t>
    </dgm:pt>
    <dgm:pt modelId="{10667061-046F-455D-B959-426843CC676D}">
      <dgm:prSet/>
      <dgm:spPr/>
      <dgm:t>
        <a:bodyPr/>
        <a:lstStyle/>
        <a:p>
          <a:r>
            <a:rPr lang="en-US"/>
            <a:t>Double-stranded RNA induces potent cellular responses in diverse biological systems…</a:t>
          </a:r>
        </a:p>
      </dgm:t>
    </dgm:pt>
    <dgm:pt modelId="{19C79D13-AA40-43A6-A844-908DF1778D27}" type="parTrans" cxnId="{FEC64A7A-3379-4859-9617-4C942355930F}">
      <dgm:prSet/>
      <dgm:spPr/>
      <dgm:t>
        <a:bodyPr/>
        <a:lstStyle/>
        <a:p>
          <a:endParaRPr lang="en-US"/>
        </a:p>
      </dgm:t>
    </dgm:pt>
    <dgm:pt modelId="{143F2131-BED3-41E0-AD9E-268596DBF86A}" type="sibTrans" cxnId="{FEC64A7A-3379-4859-9617-4C942355930F}">
      <dgm:prSet/>
      <dgm:spPr/>
      <dgm:t>
        <a:bodyPr/>
        <a:lstStyle/>
        <a:p>
          <a:endParaRPr lang="en-US"/>
        </a:p>
      </dgm:t>
    </dgm:pt>
    <dgm:pt modelId="{F488288E-5DBF-4913-8BDE-EE1AB5C8C313}">
      <dgm:prSet/>
      <dgm:spPr/>
      <dgm:t>
        <a:bodyPr/>
        <a:lstStyle/>
        <a:p>
          <a:r>
            <a:rPr lang="en-US"/>
            <a:t>The movement of lipid and protein components between intracellular organelles requires the regulated interactions of many molecules…</a:t>
          </a:r>
        </a:p>
      </dgm:t>
    </dgm:pt>
    <dgm:pt modelId="{EBC24178-C45D-463B-B761-5C552C81106F}" type="parTrans" cxnId="{574927DD-AC6D-4986-8777-947116BC7618}">
      <dgm:prSet/>
      <dgm:spPr/>
      <dgm:t>
        <a:bodyPr/>
        <a:lstStyle/>
        <a:p>
          <a:endParaRPr lang="en-US"/>
        </a:p>
      </dgm:t>
    </dgm:pt>
    <dgm:pt modelId="{D2FB9D3B-845B-4B39-A834-1D53480FFCCF}" type="sibTrans" cxnId="{574927DD-AC6D-4986-8777-947116BC7618}">
      <dgm:prSet/>
      <dgm:spPr/>
      <dgm:t>
        <a:bodyPr/>
        <a:lstStyle/>
        <a:p>
          <a:endParaRPr lang="en-US"/>
        </a:p>
      </dgm:t>
    </dgm:pt>
    <dgm:pt modelId="{E8669DEA-917D-4875-A286-D9E1E5F4FA42}" type="pres">
      <dgm:prSet presAssocID="{B8D2AF4C-0917-4178-B114-E1D88FA34180}" presName="linear" presStyleCnt="0">
        <dgm:presLayoutVars>
          <dgm:animLvl val="lvl"/>
          <dgm:resizeHandles val="exact"/>
        </dgm:presLayoutVars>
      </dgm:prSet>
      <dgm:spPr/>
    </dgm:pt>
    <dgm:pt modelId="{002A92F5-DA07-4B99-8BCA-5AD36C75E71C}" type="pres">
      <dgm:prSet presAssocID="{10667061-046F-455D-B959-426843CC676D}" presName="parentText" presStyleLbl="node1" presStyleIdx="0" presStyleCnt="2">
        <dgm:presLayoutVars>
          <dgm:chMax val="0"/>
          <dgm:bulletEnabled val="1"/>
        </dgm:presLayoutVars>
      </dgm:prSet>
      <dgm:spPr/>
    </dgm:pt>
    <dgm:pt modelId="{75714ACC-C670-42DA-A915-7BBDAB078150}" type="pres">
      <dgm:prSet presAssocID="{143F2131-BED3-41E0-AD9E-268596DBF86A}" presName="spacer" presStyleCnt="0"/>
      <dgm:spPr/>
    </dgm:pt>
    <dgm:pt modelId="{5537F009-F3C0-412F-9338-BADFEE36299F}" type="pres">
      <dgm:prSet presAssocID="{F488288E-5DBF-4913-8BDE-EE1AB5C8C313}" presName="parentText" presStyleLbl="node1" presStyleIdx="1" presStyleCnt="2">
        <dgm:presLayoutVars>
          <dgm:chMax val="0"/>
          <dgm:bulletEnabled val="1"/>
        </dgm:presLayoutVars>
      </dgm:prSet>
      <dgm:spPr/>
    </dgm:pt>
  </dgm:ptLst>
  <dgm:cxnLst>
    <dgm:cxn modelId="{FEC64A7A-3379-4859-9617-4C942355930F}" srcId="{B8D2AF4C-0917-4178-B114-E1D88FA34180}" destId="{10667061-046F-455D-B959-426843CC676D}" srcOrd="0" destOrd="0" parTransId="{19C79D13-AA40-43A6-A844-908DF1778D27}" sibTransId="{143F2131-BED3-41E0-AD9E-268596DBF86A}"/>
    <dgm:cxn modelId="{21A7B682-A494-4B5A-8904-AD79D57EDB24}" type="presOf" srcId="{10667061-046F-455D-B959-426843CC676D}" destId="{002A92F5-DA07-4B99-8BCA-5AD36C75E71C}" srcOrd="0" destOrd="0" presId="urn:microsoft.com/office/officeart/2005/8/layout/vList2"/>
    <dgm:cxn modelId="{97766DA0-2DF5-49C6-87D1-095F99D37FF4}" type="presOf" srcId="{B8D2AF4C-0917-4178-B114-E1D88FA34180}" destId="{E8669DEA-917D-4875-A286-D9E1E5F4FA42}" srcOrd="0" destOrd="0" presId="urn:microsoft.com/office/officeart/2005/8/layout/vList2"/>
    <dgm:cxn modelId="{35EB7EA0-8893-4590-BA00-DB59E01CBA49}" type="presOf" srcId="{F488288E-5DBF-4913-8BDE-EE1AB5C8C313}" destId="{5537F009-F3C0-412F-9338-BADFEE36299F}" srcOrd="0" destOrd="0" presId="urn:microsoft.com/office/officeart/2005/8/layout/vList2"/>
    <dgm:cxn modelId="{574927DD-AC6D-4986-8777-947116BC7618}" srcId="{B8D2AF4C-0917-4178-B114-E1D88FA34180}" destId="{F488288E-5DBF-4913-8BDE-EE1AB5C8C313}" srcOrd="1" destOrd="0" parTransId="{EBC24178-C45D-463B-B761-5C552C81106F}" sibTransId="{D2FB9D3B-845B-4B39-A834-1D53480FFCCF}"/>
    <dgm:cxn modelId="{5A71C453-2149-4A1E-982C-BCD3AEBB9774}" type="presParOf" srcId="{E8669DEA-917D-4875-A286-D9E1E5F4FA42}" destId="{002A92F5-DA07-4B99-8BCA-5AD36C75E71C}" srcOrd="0" destOrd="0" presId="urn:microsoft.com/office/officeart/2005/8/layout/vList2"/>
    <dgm:cxn modelId="{3EA1D117-681D-4D98-B4F2-60F0F24D9181}" type="presParOf" srcId="{E8669DEA-917D-4875-A286-D9E1E5F4FA42}" destId="{75714ACC-C670-42DA-A915-7BBDAB078150}" srcOrd="1" destOrd="0" presId="urn:microsoft.com/office/officeart/2005/8/layout/vList2"/>
    <dgm:cxn modelId="{C0197354-CB5A-4518-8381-1FEB02270B31}" type="presParOf" srcId="{E8669DEA-917D-4875-A286-D9E1E5F4FA42}" destId="{5537F009-F3C0-412F-9338-BADFEE36299F}"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F85EFF-D910-4AC8-8619-BC63934F99A7}"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1CBD23A0-6E12-43CB-AA8A-48F2E782156B}">
      <dgm:prSet/>
      <dgm:spPr/>
      <dgm:t>
        <a:bodyPr/>
        <a:lstStyle/>
        <a:p>
          <a:r>
            <a:rPr lang="en-US"/>
            <a:t>The mechanism of processing the mature, 184nt 6S RNA from its precursor has not been characterized…</a:t>
          </a:r>
        </a:p>
      </dgm:t>
    </dgm:pt>
    <dgm:pt modelId="{60009CE5-403C-464F-8D02-05355AF183E1}" type="parTrans" cxnId="{78F3881C-6F61-4232-86DE-E0CD97F90340}">
      <dgm:prSet/>
      <dgm:spPr/>
      <dgm:t>
        <a:bodyPr/>
        <a:lstStyle/>
        <a:p>
          <a:endParaRPr lang="en-US"/>
        </a:p>
      </dgm:t>
    </dgm:pt>
    <dgm:pt modelId="{57F345F5-B154-4CE3-9AA7-8854264B9135}" type="sibTrans" cxnId="{78F3881C-6F61-4232-86DE-E0CD97F90340}">
      <dgm:prSet/>
      <dgm:spPr/>
      <dgm:t>
        <a:bodyPr/>
        <a:lstStyle/>
        <a:p>
          <a:endParaRPr lang="en-US"/>
        </a:p>
      </dgm:t>
    </dgm:pt>
    <dgm:pt modelId="{104E4227-78AC-44E5-B593-38B10E2E450A}">
      <dgm:prSet/>
      <dgm:spPr/>
      <dgm:t>
        <a:bodyPr/>
        <a:lstStyle/>
        <a:p>
          <a:r>
            <a:rPr lang="en-US"/>
            <a:t>Consequently, how related the serotonin N-acetyltransferase catalytic mechanism will be to that of other superfamily members is unclear…</a:t>
          </a:r>
        </a:p>
      </dgm:t>
    </dgm:pt>
    <dgm:pt modelId="{27AF5BF4-06AF-4CBC-9759-1E06DD3AC4DD}" type="parTrans" cxnId="{1AF6AABE-E57E-437D-AC24-3F5EB89EB2DB}">
      <dgm:prSet/>
      <dgm:spPr/>
      <dgm:t>
        <a:bodyPr/>
        <a:lstStyle/>
        <a:p>
          <a:endParaRPr lang="en-US"/>
        </a:p>
      </dgm:t>
    </dgm:pt>
    <dgm:pt modelId="{40CE8725-46F3-4B3C-A308-D307116278CA}" type="sibTrans" cxnId="{1AF6AABE-E57E-437D-AC24-3F5EB89EB2DB}">
      <dgm:prSet/>
      <dgm:spPr/>
      <dgm:t>
        <a:bodyPr/>
        <a:lstStyle/>
        <a:p>
          <a:endParaRPr lang="en-US"/>
        </a:p>
      </dgm:t>
    </dgm:pt>
    <dgm:pt modelId="{6670AD72-3159-4D6C-82F4-712D840D7AB6}" type="pres">
      <dgm:prSet presAssocID="{32F85EFF-D910-4AC8-8619-BC63934F99A7}" presName="linear" presStyleCnt="0">
        <dgm:presLayoutVars>
          <dgm:animLvl val="lvl"/>
          <dgm:resizeHandles val="exact"/>
        </dgm:presLayoutVars>
      </dgm:prSet>
      <dgm:spPr/>
    </dgm:pt>
    <dgm:pt modelId="{F8FD7486-E4B0-4A03-9DAA-9EF52863E1B8}" type="pres">
      <dgm:prSet presAssocID="{1CBD23A0-6E12-43CB-AA8A-48F2E782156B}" presName="parentText" presStyleLbl="node1" presStyleIdx="0" presStyleCnt="2">
        <dgm:presLayoutVars>
          <dgm:chMax val="0"/>
          <dgm:bulletEnabled val="1"/>
        </dgm:presLayoutVars>
      </dgm:prSet>
      <dgm:spPr/>
    </dgm:pt>
    <dgm:pt modelId="{7F4D349C-D533-48A9-96DB-D74AB6DE0D39}" type="pres">
      <dgm:prSet presAssocID="{57F345F5-B154-4CE3-9AA7-8854264B9135}" presName="spacer" presStyleCnt="0"/>
      <dgm:spPr/>
    </dgm:pt>
    <dgm:pt modelId="{E64ECE9E-8207-4653-86D2-1CFB1B849B91}" type="pres">
      <dgm:prSet presAssocID="{104E4227-78AC-44E5-B593-38B10E2E450A}" presName="parentText" presStyleLbl="node1" presStyleIdx="1" presStyleCnt="2">
        <dgm:presLayoutVars>
          <dgm:chMax val="0"/>
          <dgm:bulletEnabled val="1"/>
        </dgm:presLayoutVars>
      </dgm:prSet>
      <dgm:spPr/>
    </dgm:pt>
  </dgm:ptLst>
  <dgm:cxnLst>
    <dgm:cxn modelId="{78F3881C-6F61-4232-86DE-E0CD97F90340}" srcId="{32F85EFF-D910-4AC8-8619-BC63934F99A7}" destId="{1CBD23A0-6E12-43CB-AA8A-48F2E782156B}" srcOrd="0" destOrd="0" parTransId="{60009CE5-403C-464F-8D02-05355AF183E1}" sibTransId="{57F345F5-B154-4CE3-9AA7-8854264B9135}"/>
    <dgm:cxn modelId="{76BE1B68-ACCA-4911-8110-0A8C5DBB8F1D}" type="presOf" srcId="{104E4227-78AC-44E5-B593-38B10E2E450A}" destId="{E64ECE9E-8207-4653-86D2-1CFB1B849B91}" srcOrd="0" destOrd="0" presId="urn:microsoft.com/office/officeart/2005/8/layout/vList2"/>
    <dgm:cxn modelId="{1070F449-2178-4A57-9BE0-C9D01DD2F2B9}" type="presOf" srcId="{1CBD23A0-6E12-43CB-AA8A-48F2E782156B}" destId="{F8FD7486-E4B0-4A03-9DAA-9EF52863E1B8}" srcOrd="0" destOrd="0" presId="urn:microsoft.com/office/officeart/2005/8/layout/vList2"/>
    <dgm:cxn modelId="{1AF6AABE-E57E-437D-AC24-3F5EB89EB2DB}" srcId="{32F85EFF-D910-4AC8-8619-BC63934F99A7}" destId="{104E4227-78AC-44E5-B593-38B10E2E450A}" srcOrd="1" destOrd="0" parTransId="{27AF5BF4-06AF-4CBC-9759-1E06DD3AC4DD}" sibTransId="{40CE8725-46F3-4B3C-A308-D307116278CA}"/>
    <dgm:cxn modelId="{58D7CCF2-A373-4747-BAA1-3A5B17315C5F}" type="presOf" srcId="{32F85EFF-D910-4AC8-8619-BC63934F99A7}" destId="{6670AD72-3159-4D6C-82F4-712D840D7AB6}" srcOrd="0" destOrd="0" presId="urn:microsoft.com/office/officeart/2005/8/layout/vList2"/>
    <dgm:cxn modelId="{1C4C5C6F-A89B-40F1-A2ED-E82932A36A87}" type="presParOf" srcId="{6670AD72-3159-4D6C-82F4-712D840D7AB6}" destId="{F8FD7486-E4B0-4A03-9DAA-9EF52863E1B8}" srcOrd="0" destOrd="0" presId="urn:microsoft.com/office/officeart/2005/8/layout/vList2"/>
    <dgm:cxn modelId="{9D392F7B-891E-4CE7-8AB8-0BE67F783CA9}" type="presParOf" srcId="{6670AD72-3159-4D6C-82F4-712D840D7AB6}" destId="{7F4D349C-D533-48A9-96DB-D74AB6DE0D39}" srcOrd="1" destOrd="0" presId="urn:microsoft.com/office/officeart/2005/8/layout/vList2"/>
    <dgm:cxn modelId="{F2A7C628-FA37-4040-B113-9F18F5BB0A2F}" type="presParOf" srcId="{6670AD72-3159-4D6C-82F4-712D840D7AB6}" destId="{E64ECE9E-8207-4653-86D2-1CFB1B849B91}"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2A40B7A-4904-4415-B292-490D5230479A}"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CEDA4B17-6C73-4DD4-A2D4-E49B7E0B5B5F}">
      <dgm:prSet/>
      <dgm:spPr/>
      <dgm:t>
        <a:bodyPr/>
        <a:lstStyle/>
        <a:p>
          <a:r>
            <a:rPr lang="en-US"/>
            <a:t>The key (as yet unresolved) questions in analysis of dsRNA-associated PTGS are (1) Why are both strands required in the trigger RNA? And (2) How can dsRNA exert an effect at concentrations that are substantially lower than those of the endogenous target RNA?</a:t>
          </a:r>
        </a:p>
      </dgm:t>
    </dgm:pt>
    <dgm:pt modelId="{5A5447E1-C8FC-408B-AFCD-9D33CD1490F9}" type="parTrans" cxnId="{AEAC0BB5-5B0F-4F47-939F-E566A07151D5}">
      <dgm:prSet/>
      <dgm:spPr/>
      <dgm:t>
        <a:bodyPr/>
        <a:lstStyle/>
        <a:p>
          <a:endParaRPr lang="en-US"/>
        </a:p>
      </dgm:t>
    </dgm:pt>
    <dgm:pt modelId="{7CE8C4DA-0B86-4303-A3BE-54BA383DFE5B}" type="sibTrans" cxnId="{AEAC0BB5-5B0F-4F47-939F-E566A07151D5}">
      <dgm:prSet/>
      <dgm:spPr/>
      <dgm:t>
        <a:bodyPr/>
        <a:lstStyle/>
        <a:p>
          <a:endParaRPr lang="en-US"/>
        </a:p>
      </dgm:t>
    </dgm:pt>
    <dgm:pt modelId="{4EB6B1C5-422B-49BB-8E11-9C4171231D50}">
      <dgm:prSet/>
      <dgm:spPr/>
      <dgm:t>
        <a:bodyPr/>
        <a:lstStyle/>
        <a:p>
          <a:r>
            <a:rPr lang="en-US"/>
            <a:t>Is conformational stability a determinant of ribonuclease cytotoxicity? </a:t>
          </a:r>
        </a:p>
      </dgm:t>
    </dgm:pt>
    <dgm:pt modelId="{1B7CFB2B-5C9E-4027-BA7E-141D36D186F8}" type="parTrans" cxnId="{29150FC3-F9A0-404F-820A-8EB9C35AB489}">
      <dgm:prSet/>
      <dgm:spPr/>
      <dgm:t>
        <a:bodyPr/>
        <a:lstStyle/>
        <a:p>
          <a:endParaRPr lang="en-US"/>
        </a:p>
      </dgm:t>
    </dgm:pt>
    <dgm:pt modelId="{1A8D6800-C763-4CA0-B003-49EC56A00D79}" type="sibTrans" cxnId="{29150FC3-F9A0-404F-820A-8EB9C35AB489}">
      <dgm:prSet/>
      <dgm:spPr/>
      <dgm:t>
        <a:bodyPr/>
        <a:lstStyle/>
        <a:p>
          <a:endParaRPr lang="en-US"/>
        </a:p>
      </dgm:t>
    </dgm:pt>
    <dgm:pt modelId="{2F18A0D3-7840-4F73-85FD-37EDE2C02C59}" type="pres">
      <dgm:prSet presAssocID="{F2A40B7A-4904-4415-B292-490D5230479A}" presName="linear" presStyleCnt="0">
        <dgm:presLayoutVars>
          <dgm:animLvl val="lvl"/>
          <dgm:resizeHandles val="exact"/>
        </dgm:presLayoutVars>
      </dgm:prSet>
      <dgm:spPr/>
    </dgm:pt>
    <dgm:pt modelId="{D45EADDC-D6B3-47ED-97F4-FBFE77962451}" type="pres">
      <dgm:prSet presAssocID="{CEDA4B17-6C73-4DD4-A2D4-E49B7E0B5B5F}" presName="parentText" presStyleLbl="node1" presStyleIdx="0" presStyleCnt="2">
        <dgm:presLayoutVars>
          <dgm:chMax val="0"/>
          <dgm:bulletEnabled val="1"/>
        </dgm:presLayoutVars>
      </dgm:prSet>
      <dgm:spPr/>
    </dgm:pt>
    <dgm:pt modelId="{D5DAC019-7F02-46C2-B7AE-F22B227578CA}" type="pres">
      <dgm:prSet presAssocID="{7CE8C4DA-0B86-4303-A3BE-54BA383DFE5B}" presName="spacer" presStyleCnt="0"/>
      <dgm:spPr/>
    </dgm:pt>
    <dgm:pt modelId="{BE672B0D-289E-4691-940C-3433D813E6EC}" type="pres">
      <dgm:prSet presAssocID="{4EB6B1C5-422B-49BB-8E11-9C4171231D50}" presName="parentText" presStyleLbl="node1" presStyleIdx="1" presStyleCnt="2">
        <dgm:presLayoutVars>
          <dgm:chMax val="0"/>
          <dgm:bulletEnabled val="1"/>
        </dgm:presLayoutVars>
      </dgm:prSet>
      <dgm:spPr/>
    </dgm:pt>
  </dgm:ptLst>
  <dgm:cxnLst>
    <dgm:cxn modelId="{B9DB2184-E438-4B4B-9208-829DD65D27C4}" type="presOf" srcId="{4EB6B1C5-422B-49BB-8E11-9C4171231D50}" destId="{BE672B0D-289E-4691-940C-3433D813E6EC}" srcOrd="0" destOrd="0" presId="urn:microsoft.com/office/officeart/2005/8/layout/vList2"/>
    <dgm:cxn modelId="{12C80093-F226-4601-AD8B-79FA885C9C08}" type="presOf" srcId="{F2A40B7A-4904-4415-B292-490D5230479A}" destId="{2F18A0D3-7840-4F73-85FD-37EDE2C02C59}" srcOrd="0" destOrd="0" presId="urn:microsoft.com/office/officeart/2005/8/layout/vList2"/>
    <dgm:cxn modelId="{AEAC0BB5-5B0F-4F47-939F-E566A07151D5}" srcId="{F2A40B7A-4904-4415-B292-490D5230479A}" destId="{CEDA4B17-6C73-4DD4-A2D4-E49B7E0B5B5F}" srcOrd="0" destOrd="0" parTransId="{5A5447E1-C8FC-408B-AFCD-9D33CD1490F9}" sibTransId="{7CE8C4DA-0B86-4303-A3BE-54BA383DFE5B}"/>
    <dgm:cxn modelId="{29150FC3-F9A0-404F-820A-8EB9C35AB489}" srcId="{F2A40B7A-4904-4415-B292-490D5230479A}" destId="{4EB6B1C5-422B-49BB-8E11-9C4171231D50}" srcOrd="1" destOrd="0" parTransId="{1B7CFB2B-5C9E-4027-BA7E-141D36D186F8}" sibTransId="{1A8D6800-C763-4CA0-B003-49EC56A00D79}"/>
    <dgm:cxn modelId="{0DF6A6DE-5323-4F97-BB6F-C0CA097A5E6D}" type="presOf" srcId="{CEDA4B17-6C73-4DD4-A2D4-E49B7E0B5B5F}" destId="{D45EADDC-D6B3-47ED-97F4-FBFE77962451}" srcOrd="0" destOrd="0" presId="urn:microsoft.com/office/officeart/2005/8/layout/vList2"/>
    <dgm:cxn modelId="{F693DBDB-2FAC-4C8C-98BF-47C26667F30D}" type="presParOf" srcId="{2F18A0D3-7840-4F73-85FD-37EDE2C02C59}" destId="{D45EADDC-D6B3-47ED-97F4-FBFE77962451}" srcOrd="0" destOrd="0" presId="urn:microsoft.com/office/officeart/2005/8/layout/vList2"/>
    <dgm:cxn modelId="{F657CC6B-0021-4A38-A0C8-537EC2C0A628}" type="presParOf" srcId="{2F18A0D3-7840-4F73-85FD-37EDE2C02C59}" destId="{D5DAC019-7F02-46C2-B7AE-F22B227578CA}" srcOrd="1" destOrd="0" presId="urn:microsoft.com/office/officeart/2005/8/layout/vList2"/>
    <dgm:cxn modelId="{095F81CB-C268-4369-81AA-7855A9CD3E78}" type="presParOf" srcId="{2F18A0D3-7840-4F73-85FD-37EDE2C02C59}" destId="{BE672B0D-289E-4691-940C-3433D813E6EC}" srcOrd="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E2A576-ACFF-4580-8E25-867076A27092}">
      <dsp:nvSpPr>
        <dsp:cNvPr id="0" name=""/>
        <dsp:cNvSpPr/>
      </dsp:nvSpPr>
      <dsp:spPr>
        <a:xfrm>
          <a:off x="0" y="1921"/>
          <a:ext cx="5924550" cy="973748"/>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82FA052-8F5E-4924-8FD9-47790CAF2BCE}">
      <dsp:nvSpPr>
        <dsp:cNvPr id="0" name=""/>
        <dsp:cNvSpPr/>
      </dsp:nvSpPr>
      <dsp:spPr>
        <a:xfrm>
          <a:off x="294559" y="221014"/>
          <a:ext cx="535561" cy="53556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C23F9FBE-49C1-47AE-B093-D8F5F17D6DDB}">
      <dsp:nvSpPr>
        <dsp:cNvPr id="0" name=""/>
        <dsp:cNvSpPr/>
      </dsp:nvSpPr>
      <dsp:spPr>
        <a:xfrm>
          <a:off x="1124680" y="1921"/>
          <a:ext cx="4799869" cy="97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055" tIns="103055" rIns="103055" bIns="103055" numCol="1" spcCol="1270" anchor="ctr" anchorCtr="0">
          <a:noAutofit/>
        </a:bodyPr>
        <a:lstStyle/>
        <a:p>
          <a:pPr marL="0" lvl="0" indent="0" algn="l" defTabSz="977900">
            <a:lnSpc>
              <a:spcPct val="90000"/>
            </a:lnSpc>
            <a:spcBef>
              <a:spcPct val="0"/>
            </a:spcBef>
            <a:spcAft>
              <a:spcPct val="35000"/>
            </a:spcAft>
            <a:buNone/>
          </a:pPr>
          <a:r>
            <a:rPr lang="en-US" sz="2200" kern="1200"/>
            <a:t>Rhetorical analysis of genres</a:t>
          </a:r>
        </a:p>
      </dsp:txBody>
      <dsp:txXfrm>
        <a:off x="1124680" y="1921"/>
        <a:ext cx="4799869" cy="973748"/>
      </dsp:txXfrm>
    </dsp:sp>
    <dsp:sp modelId="{E0FD681C-E9DB-4273-BE81-90599E38B970}">
      <dsp:nvSpPr>
        <dsp:cNvPr id="0" name=""/>
        <dsp:cNvSpPr/>
      </dsp:nvSpPr>
      <dsp:spPr>
        <a:xfrm>
          <a:off x="0" y="1219107"/>
          <a:ext cx="5924550" cy="973748"/>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237ADB5-3EE3-4A94-9EFB-09D0C950E958}">
      <dsp:nvSpPr>
        <dsp:cNvPr id="0" name=""/>
        <dsp:cNvSpPr/>
      </dsp:nvSpPr>
      <dsp:spPr>
        <a:xfrm>
          <a:off x="294559" y="1438200"/>
          <a:ext cx="535561" cy="53556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1685B5-D256-4B09-A0A3-0CA87F7BBF6A}">
      <dsp:nvSpPr>
        <dsp:cNvPr id="0" name=""/>
        <dsp:cNvSpPr/>
      </dsp:nvSpPr>
      <dsp:spPr>
        <a:xfrm>
          <a:off x="1124680" y="1219107"/>
          <a:ext cx="4799869" cy="97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055" tIns="103055" rIns="103055" bIns="103055" numCol="1" spcCol="1270" anchor="ctr" anchorCtr="0">
          <a:noAutofit/>
        </a:bodyPr>
        <a:lstStyle/>
        <a:p>
          <a:pPr marL="0" lvl="0" indent="0" algn="l" defTabSz="977900">
            <a:lnSpc>
              <a:spcPct val="90000"/>
            </a:lnSpc>
            <a:spcBef>
              <a:spcPct val="0"/>
            </a:spcBef>
            <a:spcAft>
              <a:spcPct val="35000"/>
            </a:spcAft>
            <a:buNone/>
          </a:pPr>
          <a:r>
            <a:rPr lang="en-US" sz="2200" kern="1200"/>
            <a:t>Looks for predictable patterns</a:t>
          </a:r>
        </a:p>
      </dsp:txBody>
      <dsp:txXfrm>
        <a:off x="1124680" y="1219107"/>
        <a:ext cx="4799869" cy="973748"/>
      </dsp:txXfrm>
    </dsp:sp>
    <dsp:sp modelId="{20512047-404B-4BAF-89A9-079F61726828}">
      <dsp:nvSpPr>
        <dsp:cNvPr id="0" name=""/>
        <dsp:cNvSpPr/>
      </dsp:nvSpPr>
      <dsp:spPr>
        <a:xfrm>
          <a:off x="0" y="2436293"/>
          <a:ext cx="5924550" cy="973748"/>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A7E1A97-868E-42FB-B60B-1C4876D93FC3}">
      <dsp:nvSpPr>
        <dsp:cNvPr id="0" name=""/>
        <dsp:cNvSpPr/>
      </dsp:nvSpPr>
      <dsp:spPr>
        <a:xfrm>
          <a:off x="294559" y="2655387"/>
          <a:ext cx="535561" cy="53556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4B682FC-1123-4B67-892B-4639C17550B7}">
      <dsp:nvSpPr>
        <dsp:cNvPr id="0" name=""/>
        <dsp:cNvSpPr/>
      </dsp:nvSpPr>
      <dsp:spPr>
        <a:xfrm>
          <a:off x="1124680" y="2436293"/>
          <a:ext cx="4799869" cy="97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055" tIns="103055" rIns="103055" bIns="103055" numCol="1" spcCol="1270" anchor="ctr" anchorCtr="0">
          <a:noAutofit/>
        </a:bodyPr>
        <a:lstStyle/>
        <a:p>
          <a:pPr marL="0" lvl="0" indent="0" algn="l" defTabSz="977900">
            <a:lnSpc>
              <a:spcPct val="90000"/>
            </a:lnSpc>
            <a:spcBef>
              <a:spcPct val="0"/>
            </a:spcBef>
            <a:spcAft>
              <a:spcPct val="35000"/>
            </a:spcAft>
            <a:buNone/>
          </a:pPr>
          <a:r>
            <a:rPr lang="en-US" sz="2200" kern="1200"/>
            <a:t>Identifies stretches of text, called moves, that serve specific functions</a:t>
          </a:r>
        </a:p>
      </dsp:txBody>
      <dsp:txXfrm>
        <a:off x="1124680" y="2436293"/>
        <a:ext cx="4799869" cy="973748"/>
      </dsp:txXfrm>
    </dsp:sp>
    <dsp:sp modelId="{54357D30-74E0-4D78-8220-5E7FCDABD7FD}">
      <dsp:nvSpPr>
        <dsp:cNvPr id="0" name=""/>
        <dsp:cNvSpPr/>
      </dsp:nvSpPr>
      <dsp:spPr>
        <a:xfrm>
          <a:off x="0" y="3653479"/>
          <a:ext cx="5924550" cy="973748"/>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9B2A8C5-2FBC-4B55-9F14-C9E57CEFDD08}">
      <dsp:nvSpPr>
        <dsp:cNvPr id="0" name=""/>
        <dsp:cNvSpPr/>
      </dsp:nvSpPr>
      <dsp:spPr>
        <a:xfrm>
          <a:off x="294559" y="3872573"/>
          <a:ext cx="535561" cy="53556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7C28FC3-3EAE-443C-B4DF-F506BC5F0DAE}">
      <dsp:nvSpPr>
        <dsp:cNvPr id="0" name=""/>
        <dsp:cNvSpPr/>
      </dsp:nvSpPr>
      <dsp:spPr>
        <a:xfrm>
          <a:off x="1124680" y="3653479"/>
          <a:ext cx="4799869" cy="97374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3055" tIns="103055" rIns="103055" bIns="103055" numCol="1" spcCol="1270" anchor="ctr" anchorCtr="0">
          <a:noAutofit/>
        </a:bodyPr>
        <a:lstStyle/>
        <a:p>
          <a:pPr marL="0" lvl="0" indent="0" algn="l" defTabSz="977900">
            <a:lnSpc>
              <a:spcPct val="90000"/>
            </a:lnSpc>
            <a:spcBef>
              <a:spcPct val="0"/>
            </a:spcBef>
            <a:spcAft>
              <a:spcPct val="35000"/>
            </a:spcAft>
            <a:buNone/>
          </a:pPr>
          <a:r>
            <a:rPr lang="en-US" sz="2200" kern="1200"/>
            <a:t>Breaks those moves into shorter “steps”</a:t>
          </a:r>
        </a:p>
      </dsp:txBody>
      <dsp:txXfrm>
        <a:off x="1124680" y="3653479"/>
        <a:ext cx="4799869" cy="97374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D8F04F-42FE-4189-9541-9780A32243DE}">
      <dsp:nvSpPr>
        <dsp:cNvPr id="0" name=""/>
        <dsp:cNvSpPr/>
      </dsp:nvSpPr>
      <dsp:spPr>
        <a:xfrm>
          <a:off x="0" y="5163"/>
          <a:ext cx="5924550" cy="2270531"/>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Protein degradation plays an important role in a wide array of cellular events.</a:t>
          </a:r>
        </a:p>
      </dsp:txBody>
      <dsp:txXfrm>
        <a:off x="110838" y="116001"/>
        <a:ext cx="5702874" cy="2048855"/>
      </dsp:txXfrm>
    </dsp:sp>
    <dsp:sp modelId="{55B8D8C8-B1EC-4914-804E-8D89AEF78536}">
      <dsp:nvSpPr>
        <dsp:cNvPr id="0" name=""/>
        <dsp:cNvSpPr/>
      </dsp:nvSpPr>
      <dsp:spPr>
        <a:xfrm>
          <a:off x="0" y="2353455"/>
          <a:ext cx="5924550" cy="2270531"/>
        </a:xfrm>
        <a:prstGeom prst="round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Iron-sulfur (Fe-S) cluster prosthetic groups play a key role in a wide range of enzymatic reactions, as well as serving as regulatory switches.</a:t>
          </a:r>
        </a:p>
      </dsp:txBody>
      <dsp:txXfrm>
        <a:off x="110838" y="2464293"/>
        <a:ext cx="5702874" cy="204885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873852-A7D1-4AD9-A383-5ADB417DDCA4}">
      <dsp:nvSpPr>
        <dsp:cNvPr id="0" name=""/>
        <dsp:cNvSpPr/>
      </dsp:nvSpPr>
      <dsp:spPr>
        <a:xfrm>
          <a:off x="0" y="490994"/>
          <a:ext cx="5924550" cy="1776060"/>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The hammerhead ribozyme is arguably the best-characterized ribozyme</a:t>
          </a:r>
        </a:p>
      </dsp:txBody>
      <dsp:txXfrm>
        <a:off x="86700" y="577694"/>
        <a:ext cx="5751150" cy="1602660"/>
      </dsp:txXfrm>
    </dsp:sp>
    <dsp:sp modelId="{B3FCEB59-AC99-432B-AD15-0C589C3BEC41}">
      <dsp:nvSpPr>
        <dsp:cNvPr id="0" name=""/>
        <dsp:cNvSpPr/>
      </dsp:nvSpPr>
      <dsp:spPr>
        <a:xfrm>
          <a:off x="0" y="2362095"/>
          <a:ext cx="5924550" cy="1776060"/>
        </a:xfrm>
        <a:prstGeom prst="round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5730" tIns="125730" rIns="125730" bIns="125730" numCol="1" spcCol="1270" anchor="ctr" anchorCtr="0">
          <a:noAutofit/>
        </a:bodyPr>
        <a:lstStyle/>
        <a:p>
          <a:pPr marL="0" lvl="0" indent="0" algn="l" defTabSz="1466850">
            <a:lnSpc>
              <a:spcPct val="90000"/>
            </a:lnSpc>
            <a:spcBef>
              <a:spcPct val="0"/>
            </a:spcBef>
            <a:spcAft>
              <a:spcPct val="35000"/>
            </a:spcAft>
            <a:buNone/>
          </a:pPr>
          <a:r>
            <a:rPr lang="en-US" sz="3300" kern="1200"/>
            <a:t>Protein export pathways are less well characterized, although…</a:t>
          </a:r>
        </a:p>
      </dsp:txBody>
      <dsp:txXfrm>
        <a:off x="86700" y="2448795"/>
        <a:ext cx="5751150" cy="16026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2A92F5-DA07-4B99-8BCA-5AD36C75E71C}">
      <dsp:nvSpPr>
        <dsp:cNvPr id="0" name=""/>
        <dsp:cNvSpPr/>
      </dsp:nvSpPr>
      <dsp:spPr>
        <a:xfrm>
          <a:off x="0" y="413859"/>
          <a:ext cx="5924550" cy="1861835"/>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Double-stranded RNA induces potent cellular responses in diverse biological systems…</a:t>
          </a:r>
        </a:p>
      </dsp:txBody>
      <dsp:txXfrm>
        <a:off x="90887" y="504746"/>
        <a:ext cx="5742776" cy="1680061"/>
      </dsp:txXfrm>
    </dsp:sp>
    <dsp:sp modelId="{5537F009-F3C0-412F-9338-BADFEE36299F}">
      <dsp:nvSpPr>
        <dsp:cNvPr id="0" name=""/>
        <dsp:cNvSpPr/>
      </dsp:nvSpPr>
      <dsp:spPr>
        <a:xfrm>
          <a:off x="0" y="2353455"/>
          <a:ext cx="5924550" cy="1861835"/>
        </a:xfrm>
        <a:prstGeom prst="roundRect">
          <a:avLst/>
        </a:prstGeom>
        <a:gradFill rotWithShape="0">
          <a:gsLst>
            <a:gs pos="0">
              <a:schemeClr val="accent3">
                <a:hueOff val="0"/>
                <a:satOff val="0"/>
                <a:lumOff val="0"/>
                <a:alphaOff val="0"/>
                <a:tint val="94000"/>
                <a:satMod val="100000"/>
                <a:lumMod val="104000"/>
              </a:schemeClr>
            </a:gs>
            <a:gs pos="69000">
              <a:schemeClr val="accent3">
                <a:hueOff val="0"/>
                <a:satOff val="0"/>
                <a:lumOff val="0"/>
                <a:alphaOff val="0"/>
                <a:shade val="86000"/>
                <a:satMod val="130000"/>
                <a:lumMod val="102000"/>
              </a:schemeClr>
            </a:gs>
            <a:gs pos="100000">
              <a:schemeClr val="accent3">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The movement of lipid and protein components between intracellular organelles requires the regulated interactions of many molecules…</a:t>
          </a:r>
        </a:p>
      </dsp:txBody>
      <dsp:txXfrm>
        <a:off x="90887" y="2444342"/>
        <a:ext cx="5742776" cy="168006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FD7486-E4B0-4A03-9DAA-9EF52863E1B8}">
      <dsp:nvSpPr>
        <dsp:cNvPr id="0" name=""/>
        <dsp:cNvSpPr/>
      </dsp:nvSpPr>
      <dsp:spPr>
        <a:xfrm>
          <a:off x="0" y="4176"/>
          <a:ext cx="5924550" cy="2271518"/>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The mechanism of processing the mature, 184nt 6S RNA from its precursor has not been characterized…</a:t>
          </a:r>
        </a:p>
      </dsp:txBody>
      <dsp:txXfrm>
        <a:off x="110886" y="115062"/>
        <a:ext cx="5702778" cy="2049746"/>
      </dsp:txXfrm>
    </dsp:sp>
    <dsp:sp modelId="{E64ECE9E-8207-4653-86D2-1CFB1B849B91}">
      <dsp:nvSpPr>
        <dsp:cNvPr id="0" name=""/>
        <dsp:cNvSpPr/>
      </dsp:nvSpPr>
      <dsp:spPr>
        <a:xfrm>
          <a:off x="0" y="2353455"/>
          <a:ext cx="5924550" cy="2271518"/>
        </a:xfrm>
        <a:prstGeom prst="roundRect">
          <a:avLst/>
        </a:prstGeom>
        <a:gradFill rotWithShape="0">
          <a:gsLst>
            <a:gs pos="0">
              <a:schemeClr val="accent2">
                <a:hueOff val="1356507"/>
                <a:satOff val="-15078"/>
                <a:lumOff val="3921"/>
                <a:alphaOff val="0"/>
                <a:tint val="94000"/>
                <a:satMod val="100000"/>
                <a:lumMod val="104000"/>
              </a:schemeClr>
            </a:gs>
            <a:gs pos="69000">
              <a:schemeClr val="accent2">
                <a:hueOff val="1356507"/>
                <a:satOff val="-15078"/>
                <a:lumOff val="3921"/>
                <a:alphaOff val="0"/>
                <a:shade val="86000"/>
                <a:satMod val="130000"/>
                <a:lumMod val="102000"/>
              </a:schemeClr>
            </a:gs>
            <a:gs pos="100000">
              <a:schemeClr val="accent2">
                <a:hueOff val="1356507"/>
                <a:satOff val="-15078"/>
                <a:lumOff val="392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Consequently, how related the serotonin N-acetyltransferase catalytic mechanism will be to that of other superfamily members is unclear…</a:t>
          </a:r>
        </a:p>
      </dsp:txBody>
      <dsp:txXfrm>
        <a:off x="110886" y="2464341"/>
        <a:ext cx="5702778" cy="20497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5EADDC-D6B3-47ED-97F4-FBFE77962451}">
      <dsp:nvSpPr>
        <dsp:cNvPr id="0" name=""/>
        <dsp:cNvSpPr/>
      </dsp:nvSpPr>
      <dsp:spPr>
        <a:xfrm>
          <a:off x="0" y="220455"/>
          <a:ext cx="5924550" cy="2063880"/>
        </a:xfrm>
        <a:prstGeom prst="roundRect">
          <a:avLst/>
        </a:prstGeom>
        <a:gradFill rotWithShape="0">
          <a:gsLst>
            <a:gs pos="0">
              <a:schemeClr val="accent2">
                <a:hueOff val="0"/>
                <a:satOff val="0"/>
                <a:lumOff val="0"/>
                <a:alphaOff val="0"/>
                <a:tint val="94000"/>
                <a:satMod val="100000"/>
                <a:lumMod val="104000"/>
              </a:schemeClr>
            </a:gs>
            <a:gs pos="69000">
              <a:schemeClr val="accent2">
                <a:hueOff val="0"/>
                <a:satOff val="0"/>
                <a:lumOff val="0"/>
                <a:alphaOff val="0"/>
                <a:shade val="86000"/>
                <a:satMod val="130000"/>
                <a:lumMod val="102000"/>
              </a:schemeClr>
            </a:gs>
            <a:gs pos="100000">
              <a:schemeClr val="accent2">
                <a:hueOff val="0"/>
                <a:satOff val="0"/>
                <a:lumOff val="0"/>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The key (as yet unresolved) questions in analysis of dsRNA-associated PTGS are (1) Why are both strands required in the trigger RNA? And (2) How can dsRNA exert an effect at concentrations that are substantially lower than those of the endogenous target RNA?</a:t>
          </a:r>
        </a:p>
      </dsp:txBody>
      <dsp:txXfrm>
        <a:off x="100750" y="321205"/>
        <a:ext cx="5723050" cy="1862380"/>
      </dsp:txXfrm>
    </dsp:sp>
    <dsp:sp modelId="{BE672B0D-289E-4691-940C-3433D813E6EC}">
      <dsp:nvSpPr>
        <dsp:cNvPr id="0" name=""/>
        <dsp:cNvSpPr/>
      </dsp:nvSpPr>
      <dsp:spPr>
        <a:xfrm>
          <a:off x="0" y="2344814"/>
          <a:ext cx="5924550" cy="2063880"/>
        </a:xfrm>
        <a:prstGeom prst="roundRect">
          <a:avLst/>
        </a:prstGeom>
        <a:gradFill rotWithShape="0">
          <a:gsLst>
            <a:gs pos="0">
              <a:schemeClr val="accent2">
                <a:hueOff val="1356507"/>
                <a:satOff val="-15078"/>
                <a:lumOff val="3921"/>
                <a:alphaOff val="0"/>
                <a:tint val="94000"/>
                <a:satMod val="100000"/>
                <a:lumMod val="104000"/>
              </a:schemeClr>
            </a:gs>
            <a:gs pos="69000">
              <a:schemeClr val="accent2">
                <a:hueOff val="1356507"/>
                <a:satOff val="-15078"/>
                <a:lumOff val="3921"/>
                <a:alphaOff val="0"/>
                <a:shade val="86000"/>
                <a:satMod val="130000"/>
                <a:lumMod val="102000"/>
              </a:schemeClr>
            </a:gs>
            <a:gs pos="100000">
              <a:schemeClr val="accent2">
                <a:hueOff val="1356507"/>
                <a:satOff val="-15078"/>
                <a:lumOff val="3921"/>
                <a:alphaOff val="0"/>
                <a:shade val="72000"/>
                <a:satMod val="130000"/>
                <a:lumMod val="100000"/>
              </a:schemeClr>
            </a:gs>
          </a:gsLst>
          <a:lin ang="5400000" scaled="0"/>
        </a:gradFill>
        <a:ln>
          <a:noFill/>
        </a:ln>
        <a:effectLst>
          <a:outerShdw blurRad="50800" dist="38100" dir="5400000" sy="96000" rotWithShape="0">
            <a:srgbClr val="000000">
              <a:alpha val="54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Is conformational stability a determinant of ribonuclease cytotoxicity? </a:t>
          </a:r>
        </a:p>
      </dsp:txBody>
      <dsp:txXfrm>
        <a:off x="100750" y="2445564"/>
        <a:ext cx="5723050" cy="186238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95269" y="1122363"/>
            <a:ext cx="9001462" cy="2387600"/>
          </a:xfrm>
        </p:spPr>
        <p:txBody>
          <a:bodyPr anchor="b">
            <a:normAutofit/>
          </a:bodyPr>
          <a:lstStyle>
            <a:lvl1pPr algn="ctr">
              <a:defRPr sz="4800"/>
            </a:lvl1pPr>
          </a:lstStyle>
          <a:p>
            <a:r>
              <a:rPr lang="en-US"/>
              <a:t>Click to edit Master title style</a:t>
            </a:r>
            <a:endParaRPr lang="en-US" dirty="0"/>
          </a:p>
        </p:txBody>
      </p:sp>
      <p:sp>
        <p:nvSpPr>
          <p:cNvPr id="3" name="Subtitle 2"/>
          <p:cNvSpPr>
            <a:spLocks noGrp="1"/>
          </p:cNvSpPr>
          <p:nvPr>
            <p:ph type="subTitle" idx="1"/>
          </p:nvPr>
        </p:nvSpPr>
        <p:spPr>
          <a:xfrm>
            <a:off x="1595269" y="3602038"/>
            <a:ext cx="900146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7AFFB9B-9FB8-469E-96F9-4D32314110B6}" type="datetimeFigureOut">
              <a:rPr lang="en-US" smtClean="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870522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806" y="4289372"/>
            <a:ext cx="10367564" cy="819355"/>
          </a:xfrm>
        </p:spPr>
        <p:txBody>
          <a:bodyPr anchor="b">
            <a:normAutofit/>
          </a:bodyPr>
          <a:lstStyle>
            <a:lvl1pP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3806" y="621321"/>
            <a:ext cx="10367564" cy="3379735"/>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65998" cy="682472"/>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41D2AC3-6A0B-4169-B1EA-E3AE8B351BDD}"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9288130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2" cy="3424859"/>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5" y="4204820"/>
            <a:ext cx="10353761" cy="159218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D4B9363-8B87-41B7-9F8E-64519CBB8F34}"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725506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426812"/>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913794" y="4204821"/>
            <a:ext cx="10353762" cy="1586380"/>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AEF5746-5284-4951-9F37-7AE924EDBCB7}"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1" name="TextBox 10"/>
          <p:cNvSpPr txBox="1"/>
          <p:nvPr/>
        </p:nvSpPr>
        <p:spPr>
          <a:xfrm>
            <a:off x="836612" y="735241"/>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657956" y="297209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134307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806" y="2126942"/>
            <a:ext cx="10355327"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650556"/>
            <a:ext cx="10353763"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2398B29-7265-4A65-A2A4-6703C057B7C1}"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549268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4" y="609600"/>
            <a:ext cx="10353762" cy="1325563"/>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4" y="2088319"/>
            <a:ext cx="3298956" cy="823305"/>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913794" y="2911624"/>
            <a:ext cx="3298956"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444878" y="2088320"/>
            <a:ext cx="3298558"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444878" y="2911624"/>
            <a:ext cx="329982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973298" y="2088320"/>
            <a:ext cx="3291211" cy="823304"/>
          </a:xfrm>
        </p:spPr>
        <p:txBody>
          <a:bodyPr anchor="b">
            <a:noAutofit/>
          </a:bodyPr>
          <a:lstStyle>
            <a:lvl1pPr marL="0" indent="0" algn="ctr">
              <a:lnSpc>
                <a:spcPct val="100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976346" y="2911624"/>
            <a:ext cx="3291211" cy="2879576"/>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35BB1C6-BF8F-4481-8AB2-603A1C8A906A}" type="datetimeFigureOut">
              <a:rPr lang="en-US" smtClean="0"/>
              <a:t>10/28/2019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67984960"/>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913795" y="609600"/>
            <a:ext cx="10353762" cy="1325563"/>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4195899"/>
            <a:ext cx="3298955"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092020" y="2298987"/>
            <a:ext cx="2940050"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772161"/>
            <a:ext cx="3298955"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42701" y="4195899"/>
            <a:ext cx="3298983"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568996" y="2298987"/>
            <a:ext cx="2930525"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348" y="4772160"/>
            <a:ext cx="3300336" cy="101903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973423" y="4195899"/>
            <a:ext cx="3289900" cy="576262"/>
          </a:xfrm>
        </p:spPr>
        <p:txBody>
          <a:bodyPr anchor="b">
            <a:noAutofit/>
          </a:bodyPr>
          <a:lstStyle>
            <a:lvl1pPr marL="0" indent="0" algn="ctr">
              <a:lnSpc>
                <a:spcPct val="100000"/>
              </a:lnSpc>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152803" y="2298987"/>
            <a:ext cx="2932113" cy="1524000"/>
          </a:xfrm>
          <a:prstGeom prst="roundRect">
            <a:avLst>
              <a:gd name="adj" fmla="val 0"/>
            </a:avLst>
          </a:prstGeom>
          <a:noFill/>
          <a:ln w="146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73298" y="4772161"/>
            <a:ext cx="3294258" cy="1019037"/>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C35BB1C6-BF8F-4481-8AB2-603A1C8A906A}" type="datetimeFigureOut">
              <a:rPr lang="en-US" smtClean="0"/>
              <a:t>10/28/2019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704344780"/>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9FF1211-4E0C-4AB3-B04F-585959BDAFE8}" type="datetimeFigureOut">
              <a:rPr lang="en-US" smtClean="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326486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609599"/>
            <a:ext cx="254265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4" y="609599"/>
            <a:ext cx="7658705"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BDECAF-D3BE-4069-9C78-642ECCD01477}" type="datetimeFigureOut">
              <a:rPr lang="en-US" smtClean="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50742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FBDC27-E420-4878-9EE6-7B9656D6442A}" type="datetimeFigureOut">
              <a:rPr lang="en-US" smtClean="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700676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chor="b">
            <a:normAutofit/>
          </a:bodyPr>
          <a:lstStyle>
            <a:lvl1pPr>
              <a:defRPr sz="3400"/>
            </a:lvl1pPr>
          </a:lstStyle>
          <a:p>
            <a:r>
              <a:rPr lang="en-US"/>
              <a:t>Click to edit Master title style</a:t>
            </a:r>
            <a:endParaRPr lang="en-US" dirty="0"/>
          </a:p>
        </p:txBody>
      </p:sp>
      <p:sp>
        <p:nvSpPr>
          <p:cNvPr id="3" name="Text Placeholder 2"/>
          <p:cNvSpPr>
            <a:spLocks noGrp="1"/>
          </p:cNvSpPr>
          <p:nvPr>
            <p:ph type="body" idx="1"/>
          </p:nvPr>
        </p:nvSpPr>
        <p:spPr>
          <a:xfrm>
            <a:off x="1229244" y="3602038"/>
            <a:ext cx="9733512" cy="1500187"/>
          </a:xfrm>
        </p:spPr>
        <p:txBody>
          <a:bodyPr/>
          <a:lstStyle>
            <a:lvl1pPr marL="0" indent="0" algn="ctr">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F7F47CF-67C9-420C-80A5-E2069FF0C2DF}" type="datetimeFigureOut">
              <a:rPr lang="en-US" smtClean="0"/>
              <a:t>10/28/2019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6171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2088319"/>
            <a:ext cx="510600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3403" y="2088319"/>
            <a:ext cx="5094154" cy="370288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22DC73-F065-42F5-A9F2-D90B2E42A0B3}"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90931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41804" y="2088320"/>
            <a:ext cx="4879199"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913795" y="2912232"/>
            <a:ext cx="5107208"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2003" y="2088320"/>
            <a:ext cx="4865554" cy="823912"/>
          </a:xfrm>
        </p:spPr>
        <p:txBody>
          <a:bodyPr anchor="b"/>
          <a:lstStyle>
            <a:lvl1pPr marL="0" indent="0">
              <a:lnSpc>
                <a:spcPct val="100000"/>
              </a:lnSpc>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912232"/>
            <a:ext cx="5095357" cy="287896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6BEA702-9B29-41CC-9BCC-3DF8A0D379FE}" type="datetimeFigureOut">
              <a:rPr lang="en-US" smtClean="0"/>
              <a:t>10/28/2019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8977441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97649AC-CB8F-4FF1-9A34-5861C74DD0A7}" type="datetimeFigureOut">
              <a:rPr lang="en-US" smtClean="0"/>
              <a:t>10/28/2019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61354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C5CECA-2D3A-4680-9B49-752200DE467C}" type="datetimeFigureOut">
              <a:rPr lang="en-US" smtClean="0"/>
              <a:t>10/28/2019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428448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8" y="609600"/>
            <a:ext cx="3932237" cy="2362200"/>
          </a:xfrm>
        </p:spPr>
        <p:txBody>
          <a:bodyPr anchor="b">
            <a:normAutofit/>
          </a:bodyPr>
          <a:lstStyle>
            <a:lvl1pPr>
              <a:defRPr sz="2800"/>
            </a:lvl1pPr>
          </a:lstStyle>
          <a:p>
            <a:r>
              <a:rPr lang="en-US"/>
              <a:t>Click to edit Master title style</a:t>
            </a:r>
            <a:endParaRPr lang="en-US" dirty="0"/>
          </a:p>
        </p:txBody>
      </p:sp>
      <p:sp>
        <p:nvSpPr>
          <p:cNvPr id="3" name="Content Placeholder 2"/>
          <p:cNvSpPr>
            <a:spLocks noGrp="1"/>
          </p:cNvSpPr>
          <p:nvPr>
            <p:ph idx="1"/>
          </p:nvPr>
        </p:nvSpPr>
        <p:spPr>
          <a:xfrm>
            <a:off x="5078064" y="609600"/>
            <a:ext cx="6189492" cy="5181600"/>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7228" y="2971800"/>
            <a:ext cx="3932237" cy="2819399"/>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0C3BFE2-83B7-4B0A-B9D3-AB28331082B3}"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72973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7227" y="609600"/>
            <a:ext cx="5929773" cy="2362200"/>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24804" y="758881"/>
            <a:ext cx="3255356" cy="4883038"/>
          </a:xfrm>
          <a:no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4" y="2971800"/>
            <a:ext cx="5934950" cy="2819400"/>
          </a:xfrm>
        </p:spPr>
        <p:txBody>
          <a:bodyPr>
            <a:normAutofit/>
          </a:bodyPr>
          <a:lstStyle>
            <a:lvl1pPr marL="0" indent="0" algn="ctr">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2EF78E3-FDA3-4D28-AAA2-0B81F349A39D}" type="datetimeFigureOut">
              <a:rPr lang="en-US" smtClean="0"/>
              <a:t>10/28/2019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85089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1" cy="132632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2096064"/>
            <a:ext cx="10353762" cy="369513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C35BB1C6-BF8F-4481-8AB2-603A1C8A906A}" type="datetimeFigureOut">
              <a:rPr lang="en-US" smtClean="0"/>
              <a:t>10/28/2019</a:t>
            </a:fld>
            <a:endParaRPr lang="en-US" dirty="0"/>
          </a:p>
        </p:txBody>
      </p:sp>
      <p:sp>
        <p:nvSpPr>
          <p:cNvPr id="5" name="Footer Placeholder 4"/>
          <p:cNvSpPr>
            <a:spLocks noGrp="1"/>
          </p:cNvSpPr>
          <p:nvPr>
            <p:ph type="ftr" sz="quarter" idx="3"/>
          </p:nvPr>
        </p:nvSpPr>
        <p:spPr>
          <a:xfrm>
            <a:off x="913794" y="5883275"/>
            <a:ext cx="6672865" cy="365125"/>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713004919"/>
      </p:ext>
    </p:extLst>
  </p:cSld>
  <p:clrMap bg1="dk1" tx1="lt1" bg2="dk2" tx2="lt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Lst>
  <p:hf sldNum="0" hdr="0" ftr="0" dt="0"/>
  <p:txStyles>
    <p:titleStyle>
      <a:lvl1pPr algn="ctr" defTabSz="914400" rtl="0" eaLnBrk="1" latinLnBrk="0" hangingPunct="1">
        <a:lnSpc>
          <a:spcPct val="90000"/>
        </a:lnSpc>
        <a:spcBef>
          <a:spcPct val="0"/>
        </a:spcBef>
        <a:buNone/>
        <a:defRPr sz="3400" b="1" i="0" kern="1200" cap="all">
          <a:solidFill>
            <a:schemeClr val="tx1"/>
          </a:solidFill>
          <a:effectLst>
            <a:outerShdw blurRad="50800" dist="63500" dir="2700000" algn="tl" rotWithShape="0">
              <a:srgbClr val="000000">
                <a:alpha val="48000"/>
              </a:srgbClr>
            </a:outerShdw>
          </a:effectLs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2000" kern="1200">
          <a:solidFill>
            <a:schemeClr val="tx1"/>
          </a:solidFill>
          <a:effectLst>
            <a:outerShdw blurRad="50800" dist="38100" dir="2700000" algn="tl" rotWithShape="0">
              <a:srgbClr val="000000">
                <a:alpha val="48000"/>
              </a:srgbClr>
            </a:outerShdw>
          </a:effectLst>
          <a:latin typeface="+mn-lt"/>
          <a:ea typeface="+mn-ea"/>
          <a:cs typeface="+mn-cs"/>
        </a:defRPr>
      </a:lvl1pPr>
      <a:lvl2pPr marL="685800" indent="-228600" algn="l" defTabSz="914400" rtl="0" eaLnBrk="1" latinLnBrk="0" hangingPunct="1">
        <a:lnSpc>
          <a:spcPct val="120000"/>
        </a:lnSpc>
        <a:spcBef>
          <a:spcPts val="500"/>
        </a:spcBef>
        <a:buFont typeface="Arial" panose="020B0604020202020204" pitchFamily="34" charset="0"/>
        <a:buChar char="•"/>
        <a:defRPr sz="1800" kern="1200">
          <a:solidFill>
            <a:schemeClr val="tx1"/>
          </a:solidFill>
          <a:effectLst>
            <a:outerShdw blurRad="50800" dist="38100" dir="2700000" algn="tl" rotWithShape="0">
              <a:srgbClr val="000000">
                <a:alpha val="48000"/>
              </a:srgbClr>
            </a:outerShdw>
          </a:effectLst>
          <a:latin typeface="+mn-lt"/>
          <a:ea typeface="+mn-ea"/>
          <a:cs typeface="+mn-cs"/>
        </a:defRPr>
      </a:lvl2pPr>
      <a:lvl3pPr marL="1143000" indent="-228600" algn="l" defTabSz="914400" rtl="0" eaLnBrk="1" latinLnBrk="0" hangingPunct="1">
        <a:lnSpc>
          <a:spcPct val="120000"/>
        </a:lnSpc>
        <a:spcBef>
          <a:spcPts val="500"/>
        </a:spcBef>
        <a:buFont typeface="Arial" panose="020B0604020202020204" pitchFamily="34" charset="0"/>
        <a:buChar char="•"/>
        <a:defRPr sz="1600" kern="1200">
          <a:solidFill>
            <a:schemeClr val="tx1"/>
          </a:solidFill>
          <a:effectLst>
            <a:outerShdw blurRad="50800" dist="38100" dir="2700000" algn="tl" rotWithShape="0">
              <a:srgbClr val="000000">
                <a:alpha val="48000"/>
              </a:srgbClr>
            </a:outerShdw>
          </a:effectLst>
          <a:latin typeface="+mn-lt"/>
          <a:ea typeface="+mn-ea"/>
          <a:cs typeface="+mn-cs"/>
        </a:defRPr>
      </a:lvl3pPr>
      <a:lvl4pPr marL="160020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effectLst>
            <a:outerShdw blurRad="50800" dist="38100" dir="2700000" algn="tl" rotWithShape="0">
              <a:srgbClr val="000000">
                <a:alpha val="48000"/>
              </a:srgbClr>
            </a:outerShdw>
          </a:effectLst>
          <a:latin typeface="+mn-lt"/>
          <a:ea typeface="+mn-ea"/>
          <a:cs typeface="+mn-cs"/>
        </a:defRPr>
      </a:lvl4pPr>
      <a:lvl5pPr marL="20574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5pPr>
      <a:lvl6pPr marL="25146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6pPr>
      <a:lvl7pPr marL="29718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7pPr>
      <a:lvl8pPr marL="34290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8pPr>
      <a:lvl9pPr marL="388620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effectLst>
            <a:outerShdw blurRad="50800" dist="38100" dir="2700000" algn="tl" rotWithShape="0">
              <a:srgbClr val="000000">
                <a:alpha val="48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5DA87B-756A-4DDF-B37D-528621323B7A}"/>
              </a:ext>
            </a:extLst>
          </p:cNvPr>
          <p:cNvSpPr>
            <a:spLocks noGrp="1"/>
          </p:cNvSpPr>
          <p:nvPr>
            <p:ph type="title"/>
          </p:nvPr>
        </p:nvSpPr>
        <p:spPr>
          <a:xfrm>
            <a:off x="7872575" y="628651"/>
            <a:ext cx="3643150" cy="3495674"/>
          </a:xfrm>
        </p:spPr>
        <p:txBody>
          <a:bodyPr vert="horz" lIns="91440" tIns="45720" rIns="91440" bIns="45720" rtlCol="0" anchor="b">
            <a:normAutofit/>
          </a:bodyPr>
          <a:lstStyle/>
          <a:p>
            <a:endParaRPr lang="en-US" sz="4000" b="1" i="0" kern="1200" cap="all">
              <a:solidFill>
                <a:schemeClr val="tx1"/>
              </a:solidFill>
              <a:effectLst>
                <a:outerShdw blurRad="50800" dist="63500" dir="2700000" algn="tl" rotWithShape="0">
                  <a:srgbClr val="000000">
                    <a:alpha val="48000"/>
                  </a:srgbClr>
                </a:outerShdw>
              </a:effectLst>
              <a:latin typeface="+mj-lt"/>
              <a:ea typeface="+mj-ea"/>
              <a:cs typeface="+mj-cs"/>
            </a:endParaRPr>
          </a:p>
        </p:txBody>
      </p:sp>
      <p:sp>
        <p:nvSpPr>
          <p:cNvPr id="9" name="Rectangle 8">
            <a:extLst>
              <a:ext uri="{FF2B5EF4-FFF2-40B4-BE49-F238E27FC236}">
                <a16:creationId xmlns:a16="http://schemas.microsoft.com/office/drawing/2014/main" id="{F3EDD081-7F2B-4072-85B5-8A94F0C8168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475" y="733425"/>
            <a:ext cx="6696075" cy="5391150"/>
          </a:xfrm>
          <a:prstGeom prst="rect">
            <a:avLst/>
          </a:prstGeom>
          <a:solidFill>
            <a:schemeClr val="tx1"/>
          </a:solidFill>
          <a:ln w="190500" cap="sq">
            <a:solidFill>
              <a:srgbClr val="FFFFFF"/>
            </a:solidFill>
            <a:miter lim="800000"/>
          </a:ln>
          <a:effectLst>
            <a:outerShdw blurRad="54991" dist="17780" dir="5400000" algn="ctr" rotWithShape="0">
              <a:schemeClr val="bg1">
                <a:alpha val="40000"/>
              </a:schemeClr>
            </a:outerShdw>
          </a:effectLst>
          <a:scene3d>
            <a:camera prst="orthographicFront"/>
            <a:lightRig rig="twoPt" dir="t">
              <a:rot lat="0" lon="0" rev="7200000"/>
            </a:lightRig>
          </a:scene3d>
          <a:sp3d>
            <a:bevelT w="25400" h="19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E1D01ADB-F43A-45EF-A7C1-AFB183E5CB50}"/>
              </a:ext>
            </a:extLst>
          </p:cNvPr>
          <p:cNvPicPr>
            <a:picLocks noGrp="1" noChangeAspect="1"/>
          </p:cNvPicPr>
          <p:nvPr>
            <p:ph idx="1"/>
          </p:nvPr>
        </p:nvPicPr>
        <p:blipFill>
          <a:blip r:embed="rId3"/>
          <a:stretch>
            <a:fillRect/>
          </a:stretch>
        </p:blipFill>
        <p:spPr>
          <a:xfrm>
            <a:off x="2405410" y="1114868"/>
            <a:ext cx="3390204" cy="4628265"/>
          </a:xfrm>
          <a:prstGeom prst="rect">
            <a:avLst/>
          </a:prstGeom>
        </p:spPr>
      </p:pic>
      <p:sp>
        <p:nvSpPr>
          <p:cNvPr id="11" name="Rectangle 10">
            <a:extLst>
              <a:ext uri="{FF2B5EF4-FFF2-40B4-BE49-F238E27FC236}">
                <a16:creationId xmlns:a16="http://schemas.microsoft.com/office/drawing/2014/main" id="{D53DC11E-11A2-43E3-959A-D4DDBC9372E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7654" y="799817"/>
            <a:ext cx="6565717" cy="5258367"/>
          </a:xfrm>
          <a:prstGeom prst="rect">
            <a:avLst/>
          </a:prstGeom>
          <a:noFill/>
          <a:ln w="127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92063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2475" y="609600"/>
            <a:ext cx="3643150" cy="5603310"/>
          </a:xfrm>
        </p:spPr>
        <p:txBody>
          <a:bodyPr>
            <a:normAutofit/>
          </a:bodyPr>
          <a:lstStyle/>
          <a:p>
            <a:r>
              <a:rPr lang="en-US" sz="2600"/>
              <a:t>Step 2:  Making topic generalizations</a:t>
            </a:r>
          </a:p>
        </p:txBody>
      </p:sp>
      <p:graphicFrame>
        <p:nvGraphicFramePr>
          <p:cNvPr id="5" name="Content Placeholder 2">
            <a:extLst>
              <a:ext uri="{FF2B5EF4-FFF2-40B4-BE49-F238E27FC236}">
                <a16:creationId xmlns:a16="http://schemas.microsoft.com/office/drawing/2014/main" id="{E1A9098D-5C39-44F5-A20A-B99649468C82}"/>
              </a:ext>
            </a:extLst>
          </p:cNvPr>
          <p:cNvGraphicFramePr>
            <a:graphicFrameLocks noGrp="1"/>
          </p:cNvGraphicFramePr>
          <p:nvPr>
            <p:ph idx="1"/>
            <p:extLst>
              <p:ext uri="{D42A27DB-BD31-4B8C-83A1-F6EECF244321}">
                <p14:modId xmlns:p14="http://schemas.microsoft.com/office/powerpoint/2010/main" val="4002919504"/>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925774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2475" y="609600"/>
            <a:ext cx="3643150" cy="5603310"/>
          </a:xfrm>
        </p:spPr>
        <p:txBody>
          <a:bodyPr>
            <a:normAutofit/>
          </a:bodyPr>
          <a:lstStyle/>
          <a:p>
            <a:r>
              <a:rPr lang="en-US" sz="3400"/>
              <a:t>Step 3:  Reviewing previous research</a:t>
            </a:r>
          </a:p>
        </p:txBody>
      </p:sp>
      <p:graphicFrame>
        <p:nvGraphicFramePr>
          <p:cNvPr id="5" name="Content Placeholder 2">
            <a:extLst>
              <a:ext uri="{FF2B5EF4-FFF2-40B4-BE49-F238E27FC236}">
                <a16:creationId xmlns:a16="http://schemas.microsoft.com/office/drawing/2014/main" id="{C2B60316-3CB7-4EE5-A095-998CAE1F2713}"/>
              </a:ext>
            </a:extLst>
          </p:cNvPr>
          <p:cNvGraphicFramePr>
            <a:graphicFrameLocks noGrp="1"/>
          </p:cNvGraphicFramePr>
          <p:nvPr>
            <p:ph idx="1"/>
            <p:extLst>
              <p:ext uri="{D42A27DB-BD31-4B8C-83A1-F6EECF244321}">
                <p14:modId xmlns:p14="http://schemas.microsoft.com/office/powerpoint/2010/main" val="4120599709"/>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010813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0068059-9097-4F05-BA38-CDD7DBF773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164A015-EDB3-4688-8B77-9255305411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51035"/>
          </a:xfrm>
          <a:prstGeom prst="rect">
            <a:avLst/>
          </a:prstGeom>
          <a:solidFill>
            <a:schemeClr val="bg1">
              <a:alpha val="50000"/>
            </a:schemeClr>
          </a:solidFill>
          <a:ln>
            <a:noFill/>
          </a:ln>
        </p:spPr>
        <p:style>
          <a:lnRef idx="2">
            <a:schemeClr val="accent1">
              <a:shade val="50000"/>
            </a:schemeClr>
          </a:lnRef>
          <a:fillRef idx="1001">
            <a:schemeClr val="dk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913794" y="643467"/>
            <a:ext cx="9600217" cy="3585834"/>
          </a:xfrm>
        </p:spPr>
        <p:txBody>
          <a:bodyPr vert="horz" lIns="91440" tIns="45720" rIns="91440" bIns="45720" rtlCol="0" anchor="b">
            <a:normAutofit/>
          </a:bodyPr>
          <a:lstStyle/>
          <a:p>
            <a:pPr algn="l"/>
            <a:r>
              <a:rPr lang="en-US" sz="6100" b="1" i="0" kern="1200" cap="all">
                <a:solidFill>
                  <a:schemeClr val="tx1"/>
                </a:solidFill>
                <a:effectLst>
                  <a:outerShdw blurRad="50800" dist="63500" dir="2700000" algn="tl" rotWithShape="0">
                    <a:srgbClr val="000000">
                      <a:alpha val="48000"/>
                    </a:srgbClr>
                  </a:outerShdw>
                </a:effectLst>
                <a:latin typeface="+mj-lt"/>
                <a:ea typeface="+mj-ea"/>
                <a:cs typeface="+mj-cs"/>
              </a:rPr>
              <a:t>Move 2:  Preparing for the present study</a:t>
            </a:r>
          </a:p>
        </p:txBody>
      </p:sp>
      <p:sp>
        <p:nvSpPr>
          <p:cNvPr id="5" name="Text Placeholder 4"/>
          <p:cNvSpPr>
            <a:spLocks noGrp="1"/>
          </p:cNvSpPr>
          <p:nvPr>
            <p:ph type="body" idx="1"/>
          </p:nvPr>
        </p:nvSpPr>
        <p:spPr>
          <a:xfrm>
            <a:off x="913794" y="4872767"/>
            <a:ext cx="9600217" cy="1424165"/>
          </a:xfrm>
        </p:spPr>
        <p:txBody>
          <a:bodyPr vert="horz" lIns="91440" tIns="45720" rIns="91440" bIns="45720" rtlCol="0">
            <a:normAutofit/>
          </a:bodyPr>
          <a:lstStyle/>
          <a:p>
            <a:pPr algn="l"/>
            <a:r>
              <a:rPr lang="en-US" sz="3200" kern="1200">
                <a:solidFill>
                  <a:schemeClr val="tx1"/>
                </a:solidFill>
                <a:effectLst>
                  <a:outerShdw blurRad="50800" dist="38100" dir="2700000" algn="tl" rotWithShape="0">
                    <a:srgbClr val="000000">
                      <a:alpha val="48000"/>
                    </a:srgbClr>
                  </a:outerShdw>
                </a:effectLst>
                <a:latin typeface="+mn-lt"/>
                <a:ea typeface="+mn-ea"/>
                <a:cs typeface="+mn-cs"/>
              </a:rPr>
              <a:t>With 2 possible steps</a:t>
            </a:r>
          </a:p>
        </p:txBody>
      </p:sp>
    </p:spTree>
    <p:extLst>
      <p:ext uri="{BB962C8B-B14F-4D97-AF65-F5344CB8AC3E}">
        <p14:creationId xmlns:p14="http://schemas.microsoft.com/office/powerpoint/2010/main" val="5643991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752475" y="609600"/>
            <a:ext cx="3643150" cy="5603310"/>
          </a:xfrm>
        </p:spPr>
        <p:txBody>
          <a:bodyPr>
            <a:normAutofit/>
          </a:bodyPr>
          <a:lstStyle/>
          <a:p>
            <a:r>
              <a:rPr lang="en-US" sz="3400"/>
              <a:t>Step 1:  Indicating a gap</a:t>
            </a:r>
          </a:p>
        </p:txBody>
      </p:sp>
      <p:graphicFrame>
        <p:nvGraphicFramePr>
          <p:cNvPr id="7" name="Content Placeholder 4">
            <a:extLst>
              <a:ext uri="{FF2B5EF4-FFF2-40B4-BE49-F238E27FC236}">
                <a16:creationId xmlns:a16="http://schemas.microsoft.com/office/drawing/2014/main" id="{6BFC8393-5AE1-4EC2-9089-8184609B4AF4}"/>
              </a:ext>
            </a:extLst>
          </p:cNvPr>
          <p:cNvGraphicFramePr>
            <a:graphicFrameLocks noGrp="1"/>
          </p:cNvGraphicFramePr>
          <p:nvPr>
            <p:ph idx="1"/>
            <p:extLst>
              <p:ext uri="{D42A27DB-BD31-4B8C-83A1-F6EECF244321}">
                <p14:modId xmlns:p14="http://schemas.microsoft.com/office/powerpoint/2010/main" val="1219498745"/>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38219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2475" y="609600"/>
            <a:ext cx="3643150" cy="5603310"/>
          </a:xfrm>
        </p:spPr>
        <p:txBody>
          <a:bodyPr>
            <a:normAutofit/>
          </a:bodyPr>
          <a:lstStyle/>
          <a:p>
            <a:r>
              <a:rPr lang="en-US" sz="3400"/>
              <a:t>Step 2:  Raising a question</a:t>
            </a:r>
          </a:p>
        </p:txBody>
      </p:sp>
      <p:graphicFrame>
        <p:nvGraphicFramePr>
          <p:cNvPr id="5" name="Content Placeholder 2">
            <a:extLst>
              <a:ext uri="{FF2B5EF4-FFF2-40B4-BE49-F238E27FC236}">
                <a16:creationId xmlns:a16="http://schemas.microsoft.com/office/drawing/2014/main" id="{C98C7831-1BED-4CB9-AB14-1DD1879CEDA8}"/>
              </a:ext>
            </a:extLst>
          </p:cNvPr>
          <p:cNvGraphicFramePr>
            <a:graphicFrameLocks noGrp="1"/>
          </p:cNvGraphicFramePr>
          <p:nvPr>
            <p:ph idx="1"/>
            <p:extLst>
              <p:ext uri="{D42A27DB-BD31-4B8C-83A1-F6EECF244321}">
                <p14:modId xmlns:p14="http://schemas.microsoft.com/office/powerpoint/2010/main" val="541737231"/>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99210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46DBB1A9-22FF-46E7-97B9-AE54774753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282703" y="1289888"/>
            <a:ext cx="5854698" cy="4278224"/>
          </a:xfrm>
        </p:spPr>
        <p:txBody>
          <a:bodyPr vert="horz" lIns="91440" tIns="45720" rIns="91440" bIns="45720" rtlCol="0" anchor="ctr">
            <a:normAutofit/>
          </a:bodyPr>
          <a:lstStyle/>
          <a:p>
            <a:pPr algn="r"/>
            <a:r>
              <a:rPr lang="en-US" sz="5400" b="1" i="0" kern="1200" cap="all" dirty="0">
                <a:solidFill>
                  <a:schemeClr val="tx1"/>
                </a:solidFill>
                <a:effectLst>
                  <a:outerShdw blurRad="50800" dist="63500" dir="2700000" algn="tl" rotWithShape="0">
                    <a:srgbClr val="000000">
                      <a:alpha val="48000"/>
                    </a:srgbClr>
                  </a:outerShdw>
                </a:effectLst>
                <a:latin typeface="+mj-lt"/>
                <a:ea typeface="+mj-ea"/>
                <a:cs typeface="+mj-cs"/>
              </a:rPr>
              <a:t>Moves and steps are guidelines</a:t>
            </a:r>
          </a:p>
        </p:txBody>
      </p:sp>
      <p:sp>
        <p:nvSpPr>
          <p:cNvPr id="4" name="Text Placeholder 3"/>
          <p:cNvSpPr>
            <a:spLocks noGrp="1"/>
          </p:cNvSpPr>
          <p:nvPr>
            <p:ph type="body" idx="1"/>
          </p:nvPr>
        </p:nvSpPr>
        <p:spPr>
          <a:xfrm>
            <a:off x="7918221" y="1289889"/>
            <a:ext cx="2989891" cy="4278223"/>
          </a:xfrm>
        </p:spPr>
        <p:txBody>
          <a:bodyPr vert="horz" lIns="91440" tIns="45720" rIns="91440" bIns="45720" rtlCol="0" anchor="ctr">
            <a:normAutofit/>
          </a:bodyPr>
          <a:lstStyle/>
          <a:p>
            <a:pPr algn="l"/>
            <a:r>
              <a:rPr lang="en-US" sz="2400" kern="1200">
                <a:solidFill>
                  <a:schemeClr val="tx1"/>
                </a:solidFill>
                <a:effectLst>
                  <a:outerShdw blurRad="50800" dist="38100" dir="2700000" algn="tl" rotWithShape="0">
                    <a:srgbClr val="000000">
                      <a:alpha val="48000"/>
                    </a:srgbClr>
                  </a:outerShdw>
                </a:effectLst>
                <a:latin typeface="+mn-lt"/>
                <a:ea typeface="+mn-ea"/>
                <a:cs typeface="+mn-cs"/>
              </a:rPr>
              <a:t>They are not absolutes!</a:t>
            </a:r>
          </a:p>
          <a:p>
            <a:pPr algn="l"/>
            <a:r>
              <a:rPr lang="en-US" sz="2400" kern="1200">
                <a:solidFill>
                  <a:schemeClr val="tx1"/>
                </a:solidFill>
                <a:effectLst>
                  <a:outerShdw blurRad="50800" dist="38100" dir="2700000" algn="tl" rotWithShape="0">
                    <a:srgbClr val="000000">
                      <a:alpha val="48000"/>
                    </a:srgbClr>
                  </a:outerShdw>
                </a:effectLst>
                <a:latin typeface="+mn-lt"/>
                <a:ea typeface="+mn-ea"/>
                <a:cs typeface="+mn-cs"/>
              </a:rPr>
              <a:t>Organize your literature review in a way that makes sense for </a:t>
            </a:r>
            <a:r>
              <a:rPr lang="en-US" sz="2400" u="sng" kern="1200">
                <a:solidFill>
                  <a:schemeClr val="tx1"/>
                </a:solidFill>
                <a:effectLst>
                  <a:outerShdw blurRad="50800" dist="38100" dir="2700000" algn="tl" rotWithShape="0">
                    <a:srgbClr val="000000">
                      <a:alpha val="48000"/>
                    </a:srgbClr>
                  </a:outerShdw>
                </a:effectLst>
                <a:latin typeface="+mn-lt"/>
                <a:ea typeface="+mn-ea"/>
                <a:cs typeface="+mn-cs"/>
              </a:rPr>
              <a:t>your</a:t>
            </a:r>
            <a:r>
              <a:rPr lang="en-US" sz="2400" kern="1200">
                <a:solidFill>
                  <a:schemeClr val="tx1"/>
                </a:solidFill>
                <a:effectLst>
                  <a:outerShdw blurRad="50800" dist="38100" dir="2700000" algn="tl" rotWithShape="0">
                    <a:srgbClr val="000000">
                      <a:alpha val="48000"/>
                    </a:srgbClr>
                  </a:outerShdw>
                </a:effectLst>
                <a:latin typeface="+mn-lt"/>
                <a:ea typeface="+mn-ea"/>
                <a:cs typeface="+mn-cs"/>
              </a:rPr>
              <a:t> project</a:t>
            </a:r>
          </a:p>
          <a:p>
            <a:pPr algn="l"/>
            <a:endParaRPr lang="en-US" sz="2400" kern="1200">
              <a:solidFill>
                <a:schemeClr val="tx1"/>
              </a:solidFill>
              <a:effectLst>
                <a:outerShdw blurRad="50800" dist="38100" dir="2700000" algn="tl" rotWithShape="0">
                  <a:srgbClr val="000000">
                    <a:alpha val="48000"/>
                  </a:srgbClr>
                </a:outerShdw>
              </a:effectLst>
              <a:latin typeface="+mn-lt"/>
              <a:ea typeface="+mn-ea"/>
              <a:cs typeface="+mn-cs"/>
            </a:endParaRPr>
          </a:p>
        </p:txBody>
      </p:sp>
      <p:cxnSp>
        <p:nvCxnSpPr>
          <p:cNvPr id="11" name="Straight Connector 10">
            <a:extLst>
              <a:ext uri="{FF2B5EF4-FFF2-40B4-BE49-F238E27FC236}">
                <a16:creationId xmlns:a16="http://schemas.microsoft.com/office/drawing/2014/main" id="{3A1AAD47-56AD-4EE6-A88C-981D060DC2D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27811" y="2473325"/>
            <a:ext cx="0" cy="191135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9286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570F171F-BF9B-48C5-9DC7-FFF9CF4DD0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13796" y="1055914"/>
            <a:ext cx="3415718" cy="4746172"/>
          </a:xfrm>
        </p:spPr>
        <p:txBody>
          <a:bodyPr anchor="ctr">
            <a:normAutofit/>
          </a:bodyPr>
          <a:lstStyle/>
          <a:p>
            <a:pPr algn="r"/>
            <a:r>
              <a:rPr lang="en-US" sz="2800">
                <a:solidFill>
                  <a:schemeClr val="tx2"/>
                </a:solidFill>
              </a:rPr>
              <a:t>FAQ:  Is the literature review just an extension of my memo?</a:t>
            </a:r>
          </a:p>
        </p:txBody>
      </p:sp>
      <p:cxnSp>
        <p:nvCxnSpPr>
          <p:cNvPr id="18" name="Straight Connector 17">
            <a:extLst>
              <a:ext uri="{FF2B5EF4-FFF2-40B4-BE49-F238E27FC236}">
                <a16:creationId xmlns:a16="http://schemas.microsoft.com/office/drawing/2014/main" id="{69E8FF8A-7BA5-48E8-AA6E-85EC29AFDA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1248" y="2079171"/>
            <a:ext cx="0" cy="2699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 name="Content Placeholder 3"/>
          <p:cNvSpPr>
            <a:spLocks noGrp="1"/>
          </p:cNvSpPr>
          <p:nvPr>
            <p:ph idx="1"/>
          </p:nvPr>
        </p:nvSpPr>
        <p:spPr>
          <a:xfrm>
            <a:off x="4972981" y="1055914"/>
            <a:ext cx="6294576" cy="4746172"/>
          </a:xfrm>
        </p:spPr>
        <p:txBody>
          <a:bodyPr anchor="ctr">
            <a:normAutofit/>
          </a:bodyPr>
          <a:lstStyle/>
          <a:p>
            <a:r>
              <a:rPr lang="en-US" sz="1600">
                <a:solidFill>
                  <a:schemeClr val="tx1">
                    <a:lumMod val="85000"/>
                    <a:lumOff val="15000"/>
                  </a:schemeClr>
                </a:solidFill>
              </a:rPr>
              <a:t>Not exactly</a:t>
            </a:r>
          </a:p>
          <a:p>
            <a:pPr lvl="1"/>
            <a:r>
              <a:rPr lang="en-US" sz="1600">
                <a:solidFill>
                  <a:schemeClr val="tx1">
                    <a:lumMod val="85000"/>
                    <a:lumOff val="15000"/>
                  </a:schemeClr>
                </a:solidFill>
              </a:rPr>
              <a:t>Not in memo format</a:t>
            </a:r>
          </a:p>
          <a:p>
            <a:pPr lvl="1"/>
            <a:r>
              <a:rPr lang="en-US" sz="1600">
                <a:solidFill>
                  <a:schemeClr val="tx1">
                    <a:lumMod val="85000"/>
                    <a:lumOff val="15000"/>
                  </a:schemeClr>
                </a:solidFill>
              </a:rPr>
              <a:t>The literature review will be formal (no contractions, no first person singular, etc.)</a:t>
            </a:r>
          </a:p>
          <a:p>
            <a:pPr marL="457200" lvl="1" indent="0">
              <a:buNone/>
            </a:pPr>
            <a:endParaRPr lang="en-US" sz="1600">
              <a:solidFill>
                <a:schemeClr val="tx1">
                  <a:lumMod val="85000"/>
                  <a:lumOff val="15000"/>
                </a:schemeClr>
              </a:solidFill>
            </a:endParaRPr>
          </a:p>
        </p:txBody>
      </p:sp>
    </p:spTree>
    <p:extLst>
      <p:ext uri="{BB962C8B-B14F-4D97-AF65-F5344CB8AC3E}">
        <p14:creationId xmlns:p14="http://schemas.microsoft.com/office/powerpoint/2010/main" val="128360815"/>
      </p:ext>
    </p:extLst>
  </p:cSld>
  <p:clrMapOvr>
    <a:overrideClrMapping bg1="lt1" tx1="dk1" bg2="lt2" tx2="dk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57FF524E-77C4-45FE-8891-CD14090D37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13794" y="1214664"/>
            <a:ext cx="6272567" cy="4428672"/>
          </a:xfrm>
        </p:spPr>
        <p:txBody>
          <a:bodyPr vert="horz" lIns="91440" tIns="45720" rIns="91440" bIns="45720" rtlCol="0" anchor="ctr">
            <a:normAutofit/>
          </a:bodyPr>
          <a:lstStyle/>
          <a:p>
            <a:pPr algn="r"/>
            <a:r>
              <a:rPr lang="en-US" sz="5400" b="1" i="0" kern="1200" cap="all">
                <a:solidFill>
                  <a:schemeClr val="tx2"/>
                </a:solidFill>
                <a:effectLst>
                  <a:outerShdw blurRad="50800" dist="63500" dir="2700000" algn="tl" rotWithShape="0">
                    <a:srgbClr val="000000">
                      <a:alpha val="48000"/>
                    </a:srgbClr>
                  </a:outerShdw>
                </a:effectLst>
                <a:latin typeface="+mj-lt"/>
                <a:ea typeface="+mj-ea"/>
                <a:cs typeface="+mj-cs"/>
              </a:rPr>
              <a:t>FAQ:  Can I use material I wrote for my memo?</a:t>
            </a:r>
          </a:p>
        </p:txBody>
      </p:sp>
      <p:sp>
        <p:nvSpPr>
          <p:cNvPr id="3" name="Text Placeholder 2"/>
          <p:cNvSpPr>
            <a:spLocks noGrp="1"/>
          </p:cNvSpPr>
          <p:nvPr>
            <p:ph type="body" idx="1"/>
          </p:nvPr>
        </p:nvSpPr>
        <p:spPr>
          <a:xfrm>
            <a:off x="7849375" y="1214664"/>
            <a:ext cx="3418181" cy="4428672"/>
          </a:xfrm>
        </p:spPr>
        <p:txBody>
          <a:bodyPr vert="horz" lIns="91440" tIns="45720" rIns="91440" bIns="45720" rtlCol="0" anchor="ctr">
            <a:normAutofit/>
          </a:bodyPr>
          <a:lstStyle/>
          <a:p>
            <a:pPr algn="l"/>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Absolutely!</a:t>
            </a:r>
          </a:p>
          <a:p>
            <a:pPr algn="l"/>
            <a:endPar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endParaRPr>
          </a:p>
          <a:p>
            <a:pPr algn="l"/>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Be careful, though, to avoid informal language, contractions, etc.</a:t>
            </a:r>
          </a:p>
        </p:txBody>
      </p:sp>
      <p:cxnSp>
        <p:nvCxnSpPr>
          <p:cNvPr id="20" name="Straight Connector 19">
            <a:extLst>
              <a:ext uri="{FF2B5EF4-FFF2-40B4-BE49-F238E27FC236}">
                <a16:creationId xmlns:a16="http://schemas.microsoft.com/office/drawing/2014/main" id="{69E8FF8A-7BA5-48E8-AA6E-85EC29AFDA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095" y="2079171"/>
            <a:ext cx="0" cy="2699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9579785"/>
      </p:ext>
    </p:extLst>
  </p:cSld>
  <p:clrMapOvr>
    <a:overrideClrMapping bg1="lt1" tx1="dk1" bg2="lt2" tx2="dk2" accent1="accent1" accent2="accent2" accent3="accent3" accent4="accent4" accent5="accent5" accent6="accent6" hlink="hlink" folHlink="folHlink"/>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57FF524E-77C4-45FE-8891-CD14090D37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13794" y="1214664"/>
            <a:ext cx="6272567" cy="4428672"/>
          </a:xfrm>
        </p:spPr>
        <p:txBody>
          <a:bodyPr vert="horz" lIns="91440" tIns="45720" rIns="91440" bIns="45720" rtlCol="0" anchor="ctr">
            <a:normAutofit/>
          </a:bodyPr>
          <a:lstStyle/>
          <a:p>
            <a:pPr algn="r"/>
            <a:r>
              <a:rPr lang="en-US" sz="4600" b="1" i="0" kern="1200" cap="all">
                <a:solidFill>
                  <a:schemeClr val="tx2"/>
                </a:solidFill>
                <a:effectLst>
                  <a:outerShdw blurRad="50800" dist="63500" dir="2700000" algn="tl" rotWithShape="0">
                    <a:srgbClr val="000000">
                      <a:alpha val="48000"/>
                    </a:srgbClr>
                  </a:outerShdw>
                </a:effectLst>
                <a:latin typeface="+mj-lt"/>
                <a:ea typeface="+mj-ea"/>
                <a:cs typeface="+mj-cs"/>
              </a:rPr>
              <a:t>FAQ:  Do I need to annotate my bibliography for the literature review?</a:t>
            </a:r>
          </a:p>
        </p:txBody>
      </p:sp>
      <p:sp>
        <p:nvSpPr>
          <p:cNvPr id="3" name="Text Placeholder 2"/>
          <p:cNvSpPr>
            <a:spLocks noGrp="1"/>
          </p:cNvSpPr>
          <p:nvPr>
            <p:ph type="body" idx="1"/>
          </p:nvPr>
        </p:nvSpPr>
        <p:spPr>
          <a:xfrm>
            <a:off x="7849375" y="1214664"/>
            <a:ext cx="3418181" cy="4428672"/>
          </a:xfrm>
        </p:spPr>
        <p:txBody>
          <a:bodyPr vert="horz" lIns="91440" tIns="45720" rIns="91440" bIns="45720" rtlCol="0" anchor="ctr">
            <a:normAutofit/>
          </a:bodyPr>
          <a:lstStyle/>
          <a:p>
            <a:pPr algn="l"/>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No!  In fact, you’ll lose points if you do.</a:t>
            </a:r>
          </a:p>
        </p:txBody>
      </p:sp>
      <p:cxnSp>
        <p:nvCxnSpPr>
          <p:cNvPr id="10" name="Straight Connector 9">
            <a:extLst>
              <a:ext uri="{FF2B5EF4-FFF2-40B4-BE49-F238E27FC236}">
                <a16:creationId xmlns:a16="http://schemas.microsoft.com/office/drawing/2014/main" id="{69E8FF8A-7BA5-48E8-AA6E-85EC29AFDA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095" y="2079171"/>
            <a:ext cx="0" cy="2699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6302935"/>
      </p:ext>
    </p:extLst>
  </p:cSld>
  <p:clrMapOvr>
    <a:overrideClrMapping bg1="lt1" tx1="dk1" bg2="lt2" tx2="dk2" accent1="accent1" accent2="accent2" accent3="accent3" accent4="accent4" accent5="accent5" accent6="accent6" hlink="hlink" folHlink="folHlink"/>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7">
            <a:extLst>
              <a:ext uri="{FF2B5EF4-FFF2-40B4-BE49-F238E27FC236}">
                <a16:creationId xmlns:a16="http://schemas.microsoft.com/office/drawing/2014/main" id="{57FF524E-77C4-45FE-8891-CD14090D37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913794" y="1214664"/>
            <a:ext cx="6272567" cy="4428672"/>
          </a:xfrm>
        </p:spPr>
        <p:txBody>
          <a:bodyPr vert="horz" lIns="91440" tIns="45720" rIns="91440" bIns="45720" rtlCol="0" anchor="ctr">
            <a:normAutofit/>
          </a:bodyPr>
          <a:lstStyle/>
          <a:p>
            <a:pPr algn="r"/>
            <a:r>
              <a:rPr lang="en-US" sz="5000" b="1" i="0" kern="1200" cap="all">
                <a:solidFill>
                  <a:schemeClr val="tx2"/>
                </a:solidFill>
                <a:effectLst>
                  <a:outerShdw blurRad="50800" dist="63500" dir="2700000" algn="tl" rotWithShape="0">
                    <a:srgbClr val="000000">
                      <a:alpha val="48000"/>
                    </a:srgbClr>
                  </a:outerShdw>
                </a:effectLst>
                <a:latin typeface="+mj-lt"/>
                <a:ea typeface="+mj-ea"/>
                <a:cs typeface="+mj-cs"/>
              </a:rPr>
              <a:t>FAQ:  Do I need to cite 12 Primary references in my literature review?</a:t>
            </a:r>
          </a:p>
        </p:txBody>
      </p:sp>
      <p:sp>
        <p:nvSpPr>
          <p:cNvPr id="3" name="Text Placeholder 2"/>
          <p:cNvSpPr>
            <a:spLocks noGrp="1"/>
          </p:cNvSpPr>
          <p:nvPr>
            <p:ph type="body" idx="1"/>
          </p:nvPr>
        </p:nvSpPr>
        <p:spPr>
          <a:xfrm>
            <a:off x="7849375" y="1214664"/>
            <a:ext cx="3418181" cy="4428672"/>
          </a:xfrm>
        </p:spPr>
        <p:txBody>
          <a:bodyPr vert="horz" lIns="91440" tIns="45720" rIns="91440" bIns="45720" rtlCol="0" anchor="ctr">
            <a:normAutofit/>
          </a:bodyPr>
          <a:lstStyle/>
          <a:p>
            <a:pPr algn="l"/>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Yes.  You are, of course, free to cite more.</a:t>
            </a:r>
          </a:p>
          <a:p>
            <a:pPr algn="l"/>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They </a:t>
            </a:r>
            <a:r>
              <a:rPr lang="en-US" sz="2400" u="sng"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do not </a:t>
            </a:r>
            <a:r>
              <a:rPr lang="en-US" sz="2400" kern="1200">
                <a:solidFill>
                  <a:schemeClr val="tx1">
                    <a:lumMod val="85000"/>
                    <a:lumOff val="15000"/>
                  </a:schemeClr>
                </a:solidFill>
                <a:effectLst>
                  <a:outerShdw blurRad="50800" dist="38100" dir="2700000" algn="tl" rotWithShape="0">
                    <a:srgbClr val="000000">
                      <a:alpha val="48000"/>
                    </a:srgbClr>
                  </a:outerShdw>
                </a:effectLst>
                <a:latin typeface="+mn-lt"/>
                <a:ea typeface="+mn-ea"/>
                <a:cs typeface="+mn-cs"/>
              </a:rPr>
              <a:t>have to be the same 12 references you used for your annotated bibliography.</a:t>
            </a:r>
          </a:p>
        </p:txBody>
      </p:sp>
      <p:cxnSp>
        <p:nvCxnSpPr>
          <p:cNvPr id="13" name="Straight Connector 9">
            <a:extLst>
              <a:ext uri="{FF2B5EF4-FFF2-40B4-BE49-F238E27FC236}">
                <a16:creationId xmlns:a16="http://schemas.microsoft.com/office/drawing/2014/main" id="{69E8FF8A-7BA5-48E8-AA6E-85EC29AFDA9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508095" y="2079171"/>
            <a:ext cx="0" cy="2699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260808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0068059-9097-4F05-BA38-CDD7DBF773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164A015-EDB3-4688-8B77-9255305411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51035"/>
          </a:xfrm>
          <a:prstGeom prst="rect">
            <a:avLst/>
          </a:prstGeom>
          <a:solidFill>
            <a:schemeClr val="bg1">
              <a:alpha val="50000"/>
            </a:schemeClr>
          </a:solidFill>
          <a:ln>
            <a:noFill/>
          </a:ln>
        </p:spPr>
        <p:style>
          <a:lnRef idx="2">
            <a:schemeClr val="accent1">
              <a:shade val="50000"/>
            </a:schemeClr>
          </a:lnRef>
          <a:fillRef idx="1001">
            <a:schemeClr val="dk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913794" y="643467"/>
            <a:ext cx="9600217" cy="3585834"/>
          </a:xfrm>
        </p:spPr>
        <p:txBody>
          <a:bodyPr>
            <a:normAutofit/>
          </a:bodyPr>
          <a:lstStyle/>
          <a:p>
            <a:pPr algn="l"/>
            <a:r>
              <a:rPr lang="en-US" sz="7200"/>
              <a:t>Move Analysis</a:t>
            </a:r>
          </a:p>
        </p:txBody>
      </p:sp>
      <p:sp>
        <p:nvSpPr>
          <p:cNvPr id="3" name="Subtitle 2"/>
          <p:cNvSpPr>
            <a:spLocks noGrp="1"/>
          </p:cNvSpPr>
          <p:nvPr>
            <p:ph type="subTitle" idx="1"/>
          </p:nvPr>
        </p:nvSpPr>
        <p:spPr>
          <a:xfrm>
            <a:off x="913794" y="4872767"/>
            <a:ext cx="9600217" cy="1424165"/>
          </a:xfrm>
        </p:spPr>
        <p:txBody>
          <a:bodyPr>
            <a:normAutofit/>
          </a:bodyPr>
          <a:lstStyle/>
          <a:p>
            <a:pPr algn="l"/>
            <a:r>
              <a:rPr lang="en-US" sz="3200"/>
              <a:t>Would someone please tell me what to write?</a:t>
            </a:r>
          </a:p>
        </p:txBody>
      </p:sp>
    </p:spTree>
    <p:extLst>
      <p:ext uri="{BB962C8B-B14F-4D97-AF65-F5344CB8AC3E}">
        <p14:creationId xmlns:p14="http://schemas.microsoft.com/office/powerpoint/2010/main" val="34636843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0102454A-4DE4-4E3D-A3ED-9BC79DDE4740}"/>
              </a:ext>
            </a:extLst>
          </p:cNvPr>
          <p:cNvPicPr>
            <a:picLocks noChangeAspect="1"/>
          </p:cNvPicPr>
          <p:nvPr/>
        </p:nvPicPr>
        <p:blipFill rotWithShape="1">
          <a:blip r:embed="rId3"/>
          <a:srcRect t="4419" b="11336"/>
          <a:stretch/>
        </p:blipFill>
        <p:spPr>
          <a:xfrm>
            <a:off x="20" y="2030"/>
            <a:ext cx="12191980" cy="6855970"/>
          </a:xfrm>
          <a:prstGeom prst="rect">
            <a:avLst/>
          </a:prstGeom>
        </p:spPr>
      </p:pic>
      <p:sp>
        <p:nvSpPr>
          <p:cNvPr id="12" name="Rectangle 11">
            <a:extLst>
              <a:ext uri="{FF2B5EF4-FFF2-40B4-BE49-F238E27FC236}">
                <a16:creationId xmlns:a16="http://schemas.microsoft.com/office/drawing/2014/main" id="{E90DEFBD-72F7-43C1-B474-621A7E3917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0"/>
            <a:ext cx="12192000" cy="6858000"/>
          </a:xfrm>
          <a:prstGeom prst="rect">
            <a:avLst/>
          </a:prstGeom>
          <a:gradFill flip="none" rotWithShape="1">
            <a:gsLst>
              <a:gs pos="32000">
                <a:schemeClr val="bg2">
                  <a:lumMod val="75000"/>
                  <a:alpha val="3000"/>
                </a:schemeClr>
              </a:gs>
              <a:gs pos="100000">
                <a:sysClr val="windowText" lastClr="000000">
                  <a:alpha val="70000"/>
                </a:sysClr>
              </a:gs>
            </a:gsLst>
            <a:path path="circle">
              <a:fillToRect l="50000" t="5000" r="50000" b="95000"/>
            </a:path>
            <a:tileRect/>
          </a:gradFill>
          <a:ln w="9525" cap="flat"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alibri"/>
              <a:ea typeface="+mn-ea"/>
              <a:cs typeface="+mn-cs"/>
            </a:endParaRPr>
          </a:p>
        </p:txBody>
      </p:sp>
      <p:sp>
        <p:nvSpPr>
          <p:cNvPr id="14" name="Rectangle 13">
            <a:extLst>
              <a:ext uri="{FF2B5EF4-FFF2-40B4-BE49-F238E27FC236}">
                <a16:creationId xmlns:a16="http://schemas.microsoft.com/office/drawing/2014/main" id="{81DC6897-6CA1-4883-8375-3936518D11B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blipFill dpi="0" rotWithShape="1">
            <a:blip r:embed="rId2">
              <a:alphaModFix amt="30000"/>
              <a:duotone>
                <a:prstClr val="black"/>
                <a:schemeClr val="accent3">
                  <a:tint val="45000"/>
                  <a:satMod val="400000"/>
                </a:schemeClr>
              </a:duotone>
              <a:extLst>
                <a:ext uri="{BEBA8EAE-BF5A-486C-A8C5-ECC9F3942E4B}">
                  <a14:imgProps xmlns:a14="http://schemas.microsoft.com/office/drawing/2010/main">
                    <a14:imgLayer>
                      <a14:imgEffect>
                        <a14:sharpenSoften amount="35000"/>
                      </a14:imgEffect>
                    </a14:imgLayer>
                  </a14:imgProps>
                </a:ext>
              </a:extLst>
            </a:blip>
            <a:srcRect/>
            <a:tile tx="0" ty="0" sx="100000" sy="100000" flip="none" algn="ctr"/>
          </a:blipFill>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1595269" y="1122363"/>
            <a:ext cx="9001462" cy="2387600"/>
          </a:xfrm>
        </p:spPr>
        <p:txBody>
          <a:bodyPr vert="horz" lIns="91440" tIns="45720" rIns="91440" bIns="45720" rtlCol="0" anchor="b">
            <a:normAutofit/>
          </a:bodyPr>
          <a:lstStyle/>
          <a:p>
            <a:r>
              <a:rPr lang="en-US" sz="4800" b="1" i="0" kern="1200" cap="all">
                <a:solidFill>
                  <a:schemeClr val="tx1"/>
                </a:solidFill>
                <a:effectLst>
                  <a:outerShdw blurRad="50800" dist="63500" dir="2700000" algn="tl" rotWithShape="0">
                    <a:srgbClr val="000000">
                      <a:alpha val="48000"/>
                    </a:srgbClr>
                  </a:outerShdw>
                </a:effectLst>
                <a:latin typeface="+mj-lt"/>
                <a:ea typeface="+mj-ea"/>
                <a:cs typeface="+mj-cs"/>
              </a:rPr>
              <a:t>A final note about structure</a:t>
            </a:r>
          </a:p>
        </p:txBody>
      </p:sp>
      <p:sp>
        <p:nvSpPr>
          <p:cNvPr id="6" name="Text Placeholder 5"/>
          <p:cNvSpPr>
            <a:spLocks noGrp="1"/>
          </p:cNvSpPr>
          <p:nvPr>
            <p:ph type="body" idx="1"/>
          </p:nvPr>
        </p:nvSpPr>
        <p:spPr>
          <a:xfrm>
            <a:off x="1595269" y="3602038"/>
            <a:ext cx="9001462" cy="1655762"/>
          </a:xfrm>
        </p:spPr>
        <p:txBody>
          <a:bodyPr vert="horz" lIns="91440" tIns="45720" rIns="91440" bIns="45720" rtlCol="0">
            <a:normAutofit/>
          </a:bodyPr>
          <a:lstStyle/>
          <a:p>
            <a:endParaRPr lang="en-US" sz="2400" kern="1200">
              <a:solidFill>
                <a:schemeClr val="tx1"/>
              </a:solidFill>
              <a:effectLst>
                <a:outerShdw blurRad="50800" dist="38100" dir="2700000" algn="tl" rotWithShape="0">
                  <a:srgbClr val="000000">
                    <a:alpha val="48000"/>
                  </a:srgbClr>
                </a:outerShdw>
              </a:effectLst>
              <a:latin typeface="+mn-lt"/>
              <a:ea typeface="+mn-ea"/>
              <a:cs typeface="+mn-cs"/>
            </a:endParaRPr>
          </a:p>
        </p:txBody>
      </p:sp>
    </p:spTree>
    <p:extLst>
      <p:ext uri="{BB962C8B-B14F-4D97-AF65-F5344CB8AC3E}">
        <p14:creationId xmlns:p14="http://schemas.microsoft.com/office/powerpoint/2010/main" val="11347620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What you’re used to</a:t>
            </a:r>
          </a:p>
        </p:txBody>
      </p:sp>
      <p:sp>
        <p:nvSpPr>
          <p:cNvPr id="9" name="Text Placeholder 8"/>
          <p:cNvSpPr>
            <a:spLocks noGrp="1"/>
          </p:cNvSpPr>
          <p:nvPr>
            <p:ph type="body" sz="half" idx="2"/>
          </p:nvPr>
        </p:nvSpPr>
        <p:spPr/>
        <p:txBody>
          <a:bodyPr/>
          <a:lstStyle/>
          <a:p>
            <a:endParaRPr lang="en-US"/>
          </a:p>
        </p:txBody>
      </p:sp>
      <p:grpSp>
        <p:nvGrpSpPr>
          <p:cNvPr id="2" name="Group 1"/>
          <p:cNvGrpSpPr/>
          <p:nvPr/>
        </p:nvGrpSpPr>
        <p:grpSpPr>
          <a:xfrm>
            <a:off x="7962803" y="1108204"/>
            <a:ext cx="2837691" cy="4835395"/>
            <a:chOff x="8442306" y="316468"/>
            <a:chExt cx="2837691" cy="4782851"/>
          </a:xfrm>
        </p:grpSpPr>
        <p:sp>
          <p:nvSpPr>
            <p:cNvPr id="6" name="Isosceles Triangle 5"/>
            <p:cNvSpPr/>
            <p:nvPr/>
          </p:nvSpPr>
          <p:spPr>
            <a:xfrm>
              <a:off x="8442306" y="3679909"/>
              <a:ext cx="1678258" cy="134929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rot="10800000">
              <a:off x="8442306" y="386579"/>
              <a:ext cx="1678258" cy="134929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8832598" y="1931606"/>
              <a:ext cx="897673" cy="158103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10236819" y="316468"/>
              <a:ext cx="931665" cy="369332"/>
            </a:xfrm>
            <a:prstGeom prst="rect">
              <a:avLst/>
            </a:prstGeom>
            <a:noFill/>
          </p:spPr>
          <p:txBody>
            <a:bodyPr wrap="none" rtlCol="0">
              <a:spAutoFit/>
            </a:bodyPr>
            <a:lstStyle/>
            <a:p>
              <a:r>
                <a:rPr lang="en-US" dirty="0"/>
                <a:t>General</a:t>
              </a:r>
            </a:p>
          </p:txBody>
        </p:sp>
        <p:sp>
          <p:nvSpPr>
            <p:cNvPr id="12" name="TextBox 11"/>
            <p:cNvSpPr txBox="1"/>
            <p:nvPr/>
          </p:nvSpPr>
          <p:spPr>
            <a:xfrm>
              <a:off x="9697630" y="1366546"/>
              <a:ext cx="962123" cy="369332"/>
            </a:xfrm>
            <a:prstGeom prst="rect">
              <a:avLst/>
            </a:prstGeom>
            <a:noFill/>
          </p:spPr>
          <p:txBody>
            <a:bodyPr wrap="none" rtlCol="0">
              <a:spAutoFit/>
            </a:bodyPr>
            <a:lstStyle/>
            <a:p>
              <a:r>
                <a:rPr lang="en-US" dirty="0"/>
                <a:t>Specific</a:t>
              </a:r>
            </a:p>
          </p:txBody>
        </p:sp>
        <p:sp>
          <p:nvSpPr>
            <p:cNvPr id="14" name="TextBox 13"/>
            <p:cNvSpPr txBox="1"/>
            <p:nvPr/>
          </p:nvSpPr>
          <p:spPr>
            <a:xfrm>
              <a:off x="9757254" y="3679909"/>
              <a:ext cx="962123" cy="369332"/>
            </a:xfrm>
            <a:prstGeom prst="rect">
              <a:avLst/>
            </a:prstGeom>
            <a:noFill/>
          </p:spPr>
          <p:txBody>
            <a:bodyPr wrap="none" rtlCol="0">
              <a:spAutoFit/>
            </a:bodyPr>
            <a:lstStyle/>
            <a:p>
              <a:r>
                <a:rPr lang="en-US" dirty="0"/>
                <a:t>Specific</a:t>
              </a:r>
            </a:p>
          </p:txBody>
        </p:sp>
        <p:sp>
          <p:nvSpPr>
            <p:cNvPr id="15" name="TextBox 14"/>
            <p:cNvSpPr txBox="1"/>
            <p:nvPr/>
          </p:nvSpPr>
          <p:spPr>
            <a:xfrm>
              <a:off x="10348332" y="4729987"/>
              <a:ext cx="931665" cy="369332"/>
            </a:xfrm>
            <a:prstGeom prst="rect">
              <a:avLst/>
            </a:prstGeom>
            <a:noFill/>
          </p:spPr>
          <p:txBody>
            <a:bodyPr wrap="none" rtlCol="0">
              <a:spAutoFit/>
            </a:bodyPr>
            <a:lstStyle/>
            <a:p>
              <a:r>
                <a:rPr lang="en-US" dirty="0"/>
                <a:t>General</a:t>
              </a:r>
            </a:p>
          </p:txBody>
        </p:sp>
      </p:grpSp>
    </p:spTree>
    <p:extLst>
      <p:ext uri="{BB962C8B-B14F-4D97-AF65-F5344CB8AC3E}">
        <p14:creationId xmlns:p14="http://schemas.microsoft.com/office/powerpoint/2010/main" val="39202494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you’re going to end up with</a:t>
            </a:r>
          </a:p>
        </p:txBody>
      </p:sp>
      <p:sp>
        <p:nvSpPr>
          <p:cNvPr id="4" name="Text Placeholder 3"/>
          <p:cNvSpPr>
            <a:spLocks noGrp="1"/>
          </p:cNvSpPr>
          <p:nvPr>
            <p:ph type="body" sz="half" idx="2"/>
          </p:nvPr>
        </p:nvSpPr>
        <p:spPr/>
        <p:txBody>
          <a:bodyPr/>
          <a:lstStyle/>
          <a:p>
            <a:r>
              <a:rPr lang="en-US" dirty="0"/>
              <a:t>And that’s going to feel weird!</a:t>
            </a:r>
          </a:p>
          <a:p>
            <a:r>
              <a:rPr lang="en-US" dirty="0"/>
              <a:t>But it’s totally okay.</a:t>
            </a:r>
          </a:p>
        </p:txBody>
      </p:sp>
      <p:grpSp>
        <p:nvGrpSpPr>
          <p:cNvPr id="3" name="Group 2"/>
          <p:cNvGrpSpPr/>
          <p:nvPr/>
        </p:nvGrpSpPr>
        <p:grpSpPr>
          <a:xfrm>
            <a:off x="7237141" y="2473182"/>
            <a:ext cx="3914617" cy="3318018"/>
            <a:chOff x="7488044" y="756940"/>
            <a:chExt cx="3914617" cy="3318018"/>
          </a:xfrm>
        </p:grpSpPr>
        <p:sp>
          <p:nvSpPr>
            <p:cNvPr id="5" name="Isosceles Triangle 4"/>
            <p:cNvSpPr/>
            <p:nvPr/>
          </p:nvSpPr>
          <p:spPr>
            <a:xfrm rot="10800000">
              <a:off x="7488044" y="1126272"/>
              <a:ext cx="3127915" cy="2821260"/>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0470996" y="756940"/>
              <a:ext cx="931665" cy="369332"/>
            </a:xfrm>
            <a:prstGeom prst="rect">
              <a:avLst/>
            </a:prstGeom>
            <a:noFill/>
          </p:spPr>
          <p:txBody>
            <a:bodyPr wrap="none" rtlCol="0">
              <a:spAutoFit/>
            </a:bodyPr>
            <a:lstStyle/>
            <a:p>
              <a:r>
                <a:rPr lang="en-US" dirty="0"/>
                <a:t>General</a:t>
              </a:r>
            </a:p>
          </p:txBody>
        </p:sp>
        <p:sp>
          <p:nvSpPr>
            <p:cNvPr id="7" name="TextBox 6"/>
            <p:cNvSpPr txBox="1"/>
            <p:nvPr/>
          </p:nvSpPr>
          <p:spPr>
            <a:xfrm>
              <a:off x="9653836" y="3705626"/>
              <a:ext cx="962123" cy="369332"/>
            </a:xfrm>
            <a:prstGeom prst="rect">
              <a:avLst/>
            </a:prstGeom>
            <a:noFill/>
          </p:spPr>
          <p:txBody>
            <a:bodyPr wrap="none" rtlCol="0">
              <a:spAutoFit/>
            </a:bodyPr>
            <a:lstStyle/>
            <a:p>
              <a:r>
                <a:rPr lang="en-US" dirty="0"/>
                <a:t>Specific</a:t>
              </a:r>
            </a:p>
          </p:txBody>
        </p:sp>
      </p:grpSp>
    </p:spTree>
    <p:extLst>
      <p:ext uri="{BB962C8B-B14F-4D97-AF65-F5344CB8AC3E}">
        <p14:creationId xmlns:p14="http://schemas.microsoft.com/office/powerpoint/2010/main" val="1928883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b="46279"/>
          <a:stretch/>
        </p:blipFill>
        <p:spPr>
          <a:xfrm>
            <a:off x="2022966" y="587164"/>
            <a:ext cx="8146068" cy="568367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3935236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52475" y="609600"/>
            <a:ext cx="3643150" cy="5603310"/>
          </a:xfrm>
        </p:spPr>
        <p:txBody>
          <a:bodyPr>
            <a:normAutofit/>
          </a:bodyPr>
          <a:lstStyle/>
          <a:p>
            <a:r>
              <a:rPr lang="en-US" sz="3400"/>
              <a:t>Move Analysis</a:t>
            </a:r>
          </a:p>
        </p:txBody>
      </p:sp>
      <p:graphicFrame>
        <p:nvGraphicFramePr>
          <p:cNvPr id="7" name="Content Placeholder 2">
            <a:extLst>
              <a:ext uri="{FF2B5EF4-FFF2-40B4-BE49-F238E27FC236}">
                <a16:creationId xmlns:a16="http://schemas.microsoft.com/office/drawing/2014/main" id="{7BE73BD3-E976-4639-B0A0-3CF293E36D86}"/>
              </a:ext>
            </a:extLst>
          </p:cNvPr>
          <p:cNvGraphicFramePr>
            <a:graphicFrameLocks noGrp="1"/>
          </p:cNvGraphicFramePr>
          <p:nvPr>
            <p:ph idx="1"/>
            <p:extLst>
              <p:ext uri="{D42A27DB-BD31-4B8C-83A1-F6EECF244321}">
                <p14:modId xmlns:p14="http://schemas.microsoft.com/office/powerpoint/2010/main" val="1804589930"/>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58578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10353761" cy="1326321"/>
          </a:xfrm>
        </p:spPr>
        <p:txBody>
          <a:bodyPr>
            <a:normAutofit/>
          </a:bodyPr>
          <a:lstStyle/>
          <a:p>
            <a:r>
              <a:rPr lang="en-US"/>
              <a:t>A bit Like Acts and Scenes in Plays</a:t>
            </a:r>
            <a:endParaRPr lang="en-US" dirty="0"/>
          </a:p>
        </p:txBody>
      </p:sp>
      <p:pic>
        <p:nvPicPr>
          <p:cNvPr id="1026" name="Picture 2" descr="https://images.lookhuman.com/render/standard/7640546322520026/poster8x-whi-z1-t-to-quote-hamlet-act-iii-scene-iii-line-87-no.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86108" y="1904673"/>
            <a:ext cx="4064351" cy="406435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9009869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9244" y="657226"/>
            <a:ext cx="9733512" cy="2852737"/>
          </a:xfrm>
        </p:spPr>
        <p:txBody>
          <a:bodyPr>
            <a:normAutofit/>
          </a:bodyPr>
          <a:lstStyle/>
          <a:p>
            <a:r>
              <a:rPr lang="en-US"/>
              <a:t>Do Literature Reviews Follow predictable Patterns?</a:t>
            </a:r>
            <a:endParaRPr lang="en-US" dirty="0"/>
          </a:p>
        </p:txBody>
      </p:sp>
      <p:sp>
        <p:nvSpPr>
          <p:cNvPr id="4" name="Text Placeholder 3"/>
          <p:cNvSpPr>
            <a:spLocks noGrp="1"/>
          </p:cNvSpPr>
          <p:nvPr>
            <p:ph type="body" idx="1"/>
          </p:nvPr>
        </p:nvSpPr>
        <p:spPr>
          <a:xfrm>
            <a:off x="1229244" y="3602038"/>
            <a:ext cx="9733512" cy="1500187"/>
          </a:xfrm>
        </p:spPr>
        <p:txBody>
          <a:bodyPr/>
          <a:lstStyle/>
          <a:p>
            <a:endParaRPr lang="en-US" dirty="0"/>
          </a:p>
        </p:txBody>
      </p:sp>
    </p:spTree>
    <p:extLst>
      <p:ext uri="{BB962C8B-B14F-4D97-AF65-F5344CB8AC3E}">
        <p14:creationId xmlns:p14="http://schemas.microsoft.com/office/powerpoint/2010/main" val="6529069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Yes!</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993093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0068059-9097-4F05-BA38-CDD7DBF773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164A015-EDB3-4688-8B77-9255305411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4551035"/>
          </a:xfrm>
          <a:prstGeom prst="rect">
            <a:avLst/>
          </a:prstGeom>
          <a:solidFill>
            <a:schemeClr val="bg1">
              <a:alpha val="50000"/>
            </a:schemeClr>
          </a:solidFill>
          <a:ln>
            <a:noFill/>
          </a:ln>
        </p:spPr>
        <p:style>
          <a:lnRef idx="2">
            <a:schemeClr val="accent1">
              <a:shade val="50000"/>
            </a:schemeClr>
          </a:lnRef>
          <a:fillRef idx="1001">
            <a:schemeClr val="dk1"/>
          </a:fillRef>
          <a:effectRef idx="0">
            <a:schemeClr val="accent1"/>
          </a:effectRef>
          <a:fontRef idx="minor">
            <a:schemeClr val="lt1"/>
          </a:fontRef>
        </p:style>
        <p:txBody>
          <a:bodyPr rtlCol="0" anchor="ctr"/>
          <a:lstStyle/>
          <a:p>
            <a:pPr algn="ctr"/>
            <a:endParaRPr lang="en-US"/>
          </a:p>
        </p:txBody>
      </p:sp>
      <p:sp>
        <p:nvSpPr>
          <p:cNvPr id="4" name="Title 3"/>
          <p:cNvSpPr>
            <a:spLocks noGrp="1"/>
          </p:cNvSpPr>
          <p:nvPr>
            <p:ph type="title"/>
          </p:nvPr>
        </p:nvSpPr>
        <p:spPr>
          <a:xfrm>
            <a:off x="913794" y="643467"/>
            <a:ext cx="9600217" cy="3585834"/>
          </a:xfrm>
        </p:spPr>
        <p:txBody>
          <a:bodyPr vert="horz" lIns="91440" tIns="45720" rIns="91440" bIns="45720" rtlCol="0" anchor="b">
            <a:normAutofit/>
          </a:bodyPr>
          <a:lstStyle/>
          <a:p>
            <a:pPr algn="l"/>
            <a:r>
              <a:rPr lang="en-US" sz="6100" b="1" i="0" kern="1200" cap="all">
                <a:solidFill>
                  <a:schemeClr val="tx1"/>
                </a:solidFill>
                <a:effectLst>
                  <a:outerShdw blurRad="50800" dist="63500" dir="2700000" algn="tl" rotWithShape="0">
                    <a:srgbClr val="000000">
                      <a:alpha val="48000"/>
                    </a:srgbClr>
                  </a:outerShdw>
                </a:effectLst>
                <a:latin typeface="+mj-lt"/>
                <a:ea typeface="+mj-ea"/>
                <a:cs typeface="+mj-cs"/>
              </a:rPr>
              <a:t>Move 1:  Announcing the importance of the field</a:t>
            </a:r>
          </a:p>
        </p:txBody>
      </p:sp>
      <p:sp>
        <p:nvSpPr>
          <p:cNvPr id="6" name="Text Placeholder 5"/>
          <p:cNvSpPr>
            <a:spLocks noGrp="1"/>
          </p:cNvSpPr>
          <p:nvPr>
            <p:ph type="body" idx="1"/>
          </p:nvPr>
        </p:nvSpPr>
        <p:spPr>
          <a:xfrm>
            <a:off x="913794" y="4872767"/>
            <a:ext cx="9600217" cy="1424165"/>
          </a:xfrm>
        </p:spPr>
        <p:txBody>
          <a:bodyPr vert="horz" lIns="91440" tIns="45720" rIns="91440" bIns="45720" rtlCol="0">
            <a:normAutofit/>
          </a:bodyPr>
          <a:lstStyle/>
          <a:p>
            <a:pPr algn="l"/>
            <a:r>
              <a:rPr lang="en-US" sz="3200" kern="1200">
                <a:solidFill>
                  <a:schemeClr val="tx1"/>
                </a:solidFill>
                <a:effectLst>
                  <a:outerShdw blurRad="50800" dist="38100" dir="2700000" algn="tl" rotWithShape="0">
                    <a:srgbClr val="000000">
                      <a:alpha val="48000"/>
                    </a:srgbClr>
                  </a:outerShdw>
                </a:effectLst>
                <a:latin typeface="+mn-lt"/>
                <a:ea typeface="+mn-ea"/>
                <a:cs typeface="+mn-cs"/>
              </a:rPr>
              <a:t>With 3 possible steps</a:t>
            </a:r>
          </a:p>
        </p:txBody>
      </p:sp>
    </p:spTree>
    <p:extLst>
      <p:ext uri="{BB962C8B-B14F-4D97-AF65-F5344CB8AC3E}">
        <p14:creationId xmlns:p14="http://schemas.microsoft.com/office/powerpoint/2010/main" val="19856285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18000"/>
                <a:satMod val="160000"/>
                <a:lumMod val="28000"/>
              </a:schemeClr>
              <a:schemeClr val="bg2">
                <a:tint val="95000"/>
                <a:satMod val="160000"/>
                <a:lumMod val="116000"/>
              </a:schemeClr>
            </a:duotone>
            <a:extLst/>
          </a:blip>
          <a:stretch/>
        </a:blip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752475" y="609600"/>
            <a:ext cx="3643150" cy="5603310"/>
          </a:xfrm>
        </p:spPr>
        <p:txBody>
          <a:bodyPr>
            <a:normAutofit/>
          </a:bodyPr>
          <a:lstStyle/>
          <a:p>
            <a:r>
              <a:rPr lang="en-US" sz="3400"/>
              <a:t>Step 1: Claiming centrality</a:t>
            </a:r>
          </a:p>
        </p:txBody>
      </p:sp>
      <p:graphicFrame>
        <p:nvGraphicFramePr>
          <p:cNvPr id="7" name="Content Placeholder 4">
            <a:extLst>
              <a:ext uri="{FF2B5EF4-FFF2-40B4-BE49-F238E27FC236}">
                <a16:creationId xmlns:a16="http://schemas.microsoft.com/office/drawing/2014/main" id="{1DF9CF8E-A537-41FE-980E-D0A137F72A00}"/>
              </a:ext>
            </a:extLst>
          </p:cNvPr>
          <p:cNvGraphicFramePr>
            <a:graphicFrameLocks noGrp="1"/>
          </p:cNvGraphicFramePr>
          <p:nvPr>
            <p:ph idx="1"/>
            <p:extLst>
              <p:ext uri="{D42A27DB-BD31-4B8C-83A1-F6EECF244321}">
                <p14:modId xmlns:p14="http://schemas.microsoft.com/office/powerpoint/2010/main" val="2684209363"/>
              </p:ext>
            </p:extLst>
          </p:nvPr>
        </p:nvGraphicFramePr>
        <p:xfrm>
          <a:off x="5127625" y="1114425"/>
          <a:ext cx="5924550" cy="46291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2783297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amask">
  <a:themeElements>
    <a:clrScheme name="Damask">
      <a:dk1>
        <a:sysClr val="windowText" lastClr="000000"/>
      </a:dk1>
      <a:lt1>
        <a:sysClr val="window" lastClr="FFFFFF"/>
      </a:lt1>
      <a:dk2>
        <a:srgbClr val="742332"/>
      </a:dk2>
      <a:lt2>
        <a:srgbClr val="EE91A0"/>
      </a:lt2>
      <a:accent1>
        <a:srgbClr val="E03754"/>
      </a:accent1>
      <a:accent2>
        <a:srgbClr val="E86C2E"/>
      </a:accent2>
      <a:accent3>
        <a:srgbClr val="DAB250"/>
      </a:accent3>
      <a:accent4>
        <a:srgbClr val="60C4AA"/>
      </a:accent4>
      <a:accent5>
        <a:srgbClr val="51A9DB"/>
      </a:accent5>
      <a:accent6>
        <a:srgbClr val="976AC9"/>
      </a:accent6>
      <a:hlink>
        <a:srgbClr val="D5445E"/>
      </a:hlink>
      <a:folHlink>
        <a:srgbClr val="E17C8E"/>
      </a:folHlink>
    </a:clrScheme>
    <a:fontScheme name="Damask">
      <a:majorFont>
        <a:latin typeface="Bookman Old Style" panose="02050604050505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amask">
      <a:fillStyleLst>
        <a:solidFill>
          <a:schemeClr val="phClr"/>
        </a:solidFill>
        <a:gradFill rotWithShape="1">
          <a:gsLst>
            <a:gs pos="0">
              <a:schemeClr val="phClr">
                <a:tint val="48000"/>
                <a:satMod val="105000"/>
                <a:lumMod val="110000"/>
              </a:schemeClr>
            </a:gs>
            <a:gs pos="100000">
              <a:schemeClr val="phClr">
                <a:tint val="78000"/>
                <a:satMod val="109000"/>
                <a:lumMod val="100000"/>
              </a:schemeClr>
            </a:gs>
          </a:gsLst>
          <a:lin ang="5400000" scaled="0"/>
        </a:gradFill>
        <a:gradFill rotWithShape="1">
          <a:gsLst>
            <a:gs pos="0">
              <a:schemeClr val="phClr">
                <a:tint val="94000"/>
                <a:satMod val="100000"/>
                <a:lumMod val="104000"/>
              </a:schemeClr>
            </a:gs>
            <a:gs pos="69000">
              <a:schemeClr val="phClr">
                <a:shade val="86000"/>
                <a:satMod val="130000"/>
                <a:lumMod val="102000"/>
              </a:schemeClr>
            </a:gs>
            <a:gs pos="100000">
              <a:schemeClr val="phClr">
                <a:shade val="72000"/>
                <a:satMod val="130000"/>
                <a:lum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50800" dist="38100" dir="5400000" sy="96000" rotWithShape="0">
              <a:srgbClr val="000000">
                <a:alpha val="54000"/>
              </a:srgbClr>
            </a:outerShdw>
          </a:effectLst>
        </a:effectStyle>
        <a:effectStyle>
          <a:effectLst>
            <a:outerShdw blurRad="76200" dist="38100" dir="5400000" algn="ctr" rotWithShape="0">
              <a:srgbClr val="000000">
                <a:alpha val="76000"/>
              </a:srgbClr>
            </a:outerShdw>
          </a:effectLst>
          <a:scene3d>
            <a:camera prst="orthographicFront">
              <a:rot lat="0" lon="0" rev="0"/>
            </a:camera>
            <a:lightRig rig="balanced" dir="t"/>
          </a:scene3d>
          <a:sp3d prstMaterial="matte">
            <a:bevelT w="25400" h="25400" prst="relaxedInset"/>
          </a:sp3d>
        </a:effectStyle>
      </a:effectStyleLst>
      <a:bgFillStyleLst>
        <a:solidFill>
          <a:schemeClr val="phClr"/>
        </a:solidFill>
        <a:solidFill>
          <a:schemeClr val="phClr">
            <a:tint val="95000"/>
            <a:satMod val="170000"/>
          </a:schemeClr>
        </a:solidFill>
        <a:blipFill rotWithShape="1">
          <a:blip xmlns:r="http://schemas.openxmlformats.org/officeDocument/2006/relationships" r:embed="rId1">
            <a:duotone>
              <a:schemeClr val="phClr">
                <a:shade val="18000"/>
                <a:satMod val="160000"/>
                <a:lumMod val="28000"/>
              </a:schemeClr>
              <a:schemeClr val="phClr">
                <a:tint val="95000"/>
                <a:satMod val="160000"/>
                <a:lumMod val="116000"/>
              </a:schemeClr>
            </a:duotone>
          </a:blip>
          <a:stretch/>
        </a:blipFill>
      </a:bgFillStyleLst>
    </a:fmtScheme>
  </a:themeElements>
  <a:objectDefaults/>
  <a:extraClrSchemeLst/>
  <a:extLst>
    <a:ext uri="{05A4C25C-085E-4340-85A3-A5531E510DB2}">
      <thm15:themeFamily xmlns:thm15="http://schemas.microsoft.com/office/thememl/2012/main" name="Damask" id="{F9A299A0-33D0-4E0F-9F3F-7163E3744208}" vid="{6B2E858E-683F-40D9-B4CB-284D097F3AC0}"/>
    </a:ext>
  </a:extLst>
</a:theme>
</file>

<file path=docProps/app.xml><?xml version="1.0" encoding="utf-8"?>
<Properties xmlns="http://schemas.openxmlformats.org/officeDocument/2006/extended-properties" xmlns:vt="http://schemas.openxmlformats.org/officeDocument/2006/docPropsVTypes">
  <TotalTime>17</TotalTime>
  <Words>490</Words>
  <Application>Microsoft Office PowerPoint</Application>
  <PresentationFormat>Widescreen</PresentationFormat>
  <Paragraphs>56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Bookman Old Style</vt:lpstr>
      <vt:lpstr>Calibri</vt:lpstr>
      <vt:lpstr>Rockwell</vt:lpstr>
      <vt:lpstr>Damask</vt:lpstr>
      <vt:lpstr>PowerPoint Presentation</vt:lpstr>
      <vt:lpstr>Move Analysis</vt:lpstr>
      <vt:lpstr>PowerPoint Presentation</vt:lpstr>
      <vt:lpstr>Move Analysis</vt:lpstr>
      <vt:lpstr>A bit Like Acts and Scenes in Plays</vt:lpstr>
      <vt:lpstr>Do Literature Reviews Follow predictable Patterns?</vt:lpstr>
      <vt:lpstr>Yes!</vt:lpstr>
      <vt:lpstr>Move 1:  Announcing the importance of the field</vt:lpstr>
      <vt:lpstr>Step 1: Claiming centrality</vt:lpstr>
      <vt:lpstr>Step 2:  Making topic generalizations</vt:lpstr>
      <vt:lpstr>Step 3:  Reviewing previous research</vt:lpstr>
      <vt:lpstr>Move 2:  Preparing for the present study</vt:lpstr>
      <vt:lpstr>Step 1:  Indicating a gap</vt:lpstr>
      <vt:lpstr>Step 2:  Raising a question</vt:lpstr>
      <vt:lpstr>Moves and steps are guidelines</vt:lpstr>
      <vt:lpstr>FAQ:  Is the literature review just an extension of my memo?</vt:lpstr>
      <vt:lpstr>FAQ:  Can I use material I wrote for my memo?</vt:lpstr>
      <vt:lpstr>FAQ:  Do I need to annotate my bibliography for the literature review?</vt:lpstr>
      <vt:lpstr>FAQ:  Do I need to cite 12 Primary references in my literature review?</vt:lpstr>
      <vt:lpstr>A final note about structure</vt:lpstr>
      <vt:lpstr>What you’re used to</vt:lpstr>
      <vt:lpstr>What you’re going to end up with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Yasha Hartberg</dc:creator>
  <cp:lastModifiedBy>Yasha Hartberg</cp:lastModifiedBy>
  <cp:revision>1</cp:revision>
  <dcterms:created xsi:type="dcterms:W3CDTF">2019-10-28T19:30:56Z</dcterms:created>
  <dcterms:modified xsi:type="dcterms:W3CDTF">2019-10-28T19:48:33Z</dcterms:modified>
</cp:coreProperties>
</file>